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notesSlides/notesSlide15.xml" ContentType="application/vnd.openxmlformats-officedocument.presentationml.notesSlide+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4.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3" r:id="rId1"/>
    <p:sldMasterId id="2147483761" r:id="rId2"/>
  </p:sldMasterIdLst>
  <p:notesMasterIdLst>
    <p:notesMasterId r:id="rId138"/>
  </p:notesMasterIdLst>
  <p:handoutMasterIdLst>
    <p:handoutMasterId r:id="rId139"/>
  </p:handoutMasterIdLst>
  <p:sldIdLst>
    <p:sldId id="723" r:id="rId3"/>
    <p:sldId id="1074" r:id="rId4"/>
    <p:sldId id="916" r:id="rId5"/>
    <p:sldId id="1075" r:id="rId6"/>
    <p:sldId id="1024" r:id="rId7"/>
    <p:sldId id="1076" r:id="rId8"/>
    <p:sldId id="1077" r:id="rId9"/>
    <p:sldId id="1080" r:id="rId10"/>
    <p:sldId id="1078" r:id="rId11"/>
    <p:sldId id="1079" r:id="rId12"/>
    <p:sldId id="428" r:id="rId13"/>
    <p:sldId id="1083" r:id="rId14"/>
    <p:sldId id="1136" r:id="rId15"/>
    <p:sldId id="908" r:id="rId16"/>
    <p:sldId id="1032" r:id="rId17"/>
    <p:sldId id="1081" r:id="rId18"/>
    <p:sldId id="1082" r:id="rId19"/>
    <p:sldId id="923" r:id="rId20"/>
    <p:sldId id="1084" r:id="rId21"/>
    <p:sldId id="1085" r:id="rId22"/>
    <p:sldId id="1155" r:id="rId23"/>
    <p:sldId id="1156" r:id="rId24"/>
    <p:sldId id="934" r:id="rId25"/>
    <p:sldId id="938" r:id="rId26"/>
    <p:sldId id="1157" r:id="rId27"/>
    <p:sldId id="1158" r:id="rId28"/>
    <p:sldId id="1137" r:id="rId29"/>
    <p:sldId id="1139" r:id="rId30"/>
    <p:sldId id="929" r:id="rId31"/>
    <p:sldId id="1138" r:id="rId32"/>
    <p:sldId id="1140" r:id="rId33"/>
    <p:sldId id="1141" r:id="rId34"/>
    <p:sldId id="1142" r:id="rId35"/>
    <p:sldId id="1143" r:id="rId36"/>
    <p:sldId id="1067" r:id="rId37"/>
    <p:sldId id="1034" r:id="rId38"/>
    <p:sldId id="1037" r:id="rId39"/>
    <p:sldId id="1086" r:id="rId40"/>
    <p:sldId id="1087" r:id="rId41"/>
    <p:sldId id="1108" r:id="rId42"/>
    <p:sldId id="1109" r:id="rId43"/>
    <p:sldId id="724" r:id="rId44"/>
    <p:sldId id="727" r:id="rId45"/>
    <p:sldId id="909" r:id="rId46"/>
    <p:sldId id="911" r:id="rId47"/>
    <p:sldId id="912" r:id="rId48"/>
    <p:sldId id="1106" r:id="rId49"/>
    <p:sldId id="1107" r:id="rId50"/>
    <p:sldId id="940" r:id="rId51"/>
    <p:sldId id="947" r:id="rId52"/>
    <p:sldId id="948" r:id="rId53"/>
    <p:sldId id="949" r:id="rId54"/>
    <p:sldId id="950" r:id="rId55"/>
    <p:sldId id="951" r:id="rId56"/>
    <p:sldId id="1110" r:id="rId57"/>
    <p:sldId id="1111" r:id="rId58"/>
    <p:sldId id="910" r:id="rId59"/>
    <p:sldId id="726" r:id="rId60"/>
    <p:sldId id="920" r:id="rId61"/>
    <p:sldId id="1112" r:id="rId62"/>
    <p:sldId id="1113" r:id="rId63"/>
    <p:sldId id="905" r:id="rId64"/>
    <p:sldId id="915" r:id="rId65"/>
    <p:sldId id="1088" r:id="rId66"/>
    <p:sldId id="1089" r:id="rId67"/>
    <p:sldId id="1154" r:id="rId68"/>
    <p:sldId id="328" r:id="rId69"/>
    <p:sldId id="1092" r:id="rId70"/>
    <p:sldId id="1093" r:id="rId71"/>
    <p:sldId id="1125" r:id="rId72"/>
    <p:sldId id="1127" r:id="rId73"/>
    <p:sldId id="902" r:id="rId74"/>
    <p:sldId id="921" r:id="rId75"/>
    <p:sldId id="922" r:id="rId76"/>
    <p:sldId id="936" r:id="rId77"/>
    <p:sldId id="1126" r:id="rId78"/>
    <p:sldId id="918" r:id="rId79"/>
    <p:sldId id="917" r:id="rId80"/>
    <p:sldId id="1128" r:id="rId81"/>
    <p:sldId id="1129" r:id="rId82"/>
    <p:sldId id="1130" r:id="rId83"/>
    <p:sldId id="924" r:id="rId84"/>
    <p:sldId id="925" r:id="rId85"/>
    <p:sldId id="926" r:id="rId86"/>
    <p:sldId id="1131" r:id="rId87"/>
    <p:sldId id="1132" r:id="rId88"/>
    <p:sldId id="1133" r:id="rId89"/>
    <p:sldId id="1134" r:id="rId90"/>
    <p:sldId id="1135" r:id="rId91"/>
    <p:sldId id="1094" r:id="rId92"/>
    <p:sldId id="1095" r:id="rId93"/>
    <p:sldId id="1038" r:id="rId94"/>
    <p:sldId id="903" r:id="rId95"/>
    <p:sldId id="1096" r:id="rId96"/>
    <p:sldId id="1097" r:id="rId97"/>
    <p:sldId id="1144" r:id="rId98"/>
    <p:sldId id="1145" r:id="rId99"/>
    <p:sldId id="1059" r:id="rId100"/>
    <p:sldId id="1146" r:id="rId101"/>
    <p:sldId id="1060" r:id="rId102"/>
    <p:sldId id="1147" r:id="rId103"/>
    <p:sldId id="1148" r:id="rId104"/>
    <p:sldId id="1149" r:id="rId105"/>
    <p:sldId id="1150" r:id="rId106"/>
    <p:sldId id="1061" r:id="rId107"/>
    <p:sldId id="1098" r:id="rId108"/>
    <p:sldId id="1099" r:id="rId109"/>
    <p:sldId id="1121" r:id="rId110"/>
    <p:sldId id="1122" r:id="rId111"/>
    <p:sldId id="887" r:id="rId112"/>
    <p:sldId id="1114" r:id="rId113"/>
    <p:sldId id="1115" r:id="rId114"/>
    <p:sldId id="914" r:id="rId115"/>
    <p:sldId id="1116" r:id="rId116"/>
    <p:sldId id="1117" r:id="rId117"/>
    <p:sldId id="1118" r:id="rId118"/>
    <p:sldId id="1119" r:id="rId119"/>
    <p:sldId id="913" r:id="rId120"/>
    <p:sldId id="899" r:id="rId121"/>
    <p:sldId id="953" r:id="rId122"/>
    <p:sldId id="1120" r:id="rId123"/>
    <p:sldId id="900" r:id="rId124"/>
    <p:sldId id="901" r:id="rId125"/>
    <p:sldId id="1123" r:id="rId126"/>
    <p:sldId id="1124" r:id="rId127"/>
    <p:sldId id="894" r:id="rId128"/>
    <p:sldId id="954" r:id="rId129"/>
    <p:sldId id="955" r:id="rId130"/>
    <p:sldId id="1100" r:id="rId131"/>
    <p:sldId id="1101" r:id="rId132"/>
    <p:sldId id="1053" r:id="rId133"/>
    <p:sldId id="1070" r:id="rId134"/>
    <p:sldId id="1071" r:id="rId135"/>
    <p:sldId id="1066" r:id="rId136"/>
    <p:sldId id="1072" r:id="rId137"/>
  </p:sldIdLst>
  <p:sldSz cx="12192000" cy="6858000"/>
  <p:notesSz cx="6858000" cy="9144000"/>
  <p:custDataLst>
    <p:tags r:id="rId14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uctions and contents" id="{EC54D8DD-0394-F94A-9D9D-14822283E827}">
          <p14:sldIdLst>
            <p14:sldId id="723"/>
            <p14:sldId id="1074"/>
            <p14:sldId id="916"/>
          </p14:sldIdLst>
        </p14:section>
        <p14:section name="Workshop introduction" id="{A94B02E0-4163-1345-9D5F-969CC6E5B857}">
          <p14:sldIdLst>
            <p14:sldId id="1075"/>
            <p14:sldId id="1024"/>
            <p14:sldId id="1076"/>
            <p14:sldId id="1077"/>
            <p14:sldId id="1080"/>
          </p14:sldIdLst>
        </p14:section>
        <p14:section name="Introduction to system mapping" id="{A0979ED3-AFEB-5541-94A4-ED23BC74EB95}">
          <p14:sldIdLst>
            <p14:sldId id="1078"/>
            <p14:sldId id="1079"/>
            <p14:sldId id="428"/>
            <p14:sldId id="1083"/>
            <p14:sldId id="1136"/>
            <p14:sldId id="908"/>
            <p14:sldId id="1032"/>
            <p14:sldId id="1081"/>
            <p14:sldId id="1082"/>
            <p14:sldId id="923"/>
          </p14:sldIdLst>
        </p14:section>
        <p14:section name="Showing a system map" id="{2C5232D6-E960-F94F-B1A6-07BA1CE93420}">
          <p14:sldIdLst>
            <p14:sldId id="1084"/>
            <p14:sldId id="1085"/>
            <p14:sldId id="1155"/>
            <p14:sldId id="1156"/>
            <p14:sldId id="934"/>
            <p14:sldId id="938"/>
            <p14:sldId id="1157"/>
            <p14:sldId id="1158"/>
            <p14:sldId id="1137"/>
            <p14:sldId id="1139"/>
            <p14:sldId id="929"/>
            <p14:sldId id="1138"/>
            <p14:sldId id="1140"/>
            <p14:sldId id="1141"/>
            <p14:sldId id="1142"/>
            <p14:sldId id="1143"/>
            <p14:sldId id="1067"/>
            <p14:sldId id="1034"/>
            <p14:sldId id="1037"/>
          </p14:sldIdLst>
        </p14:section>
        <p14:section name="Pathways" id="{DD7A2429-4B60-C241-9459-FC6D1524F9A8}">
          <p14:sldIdLst>
            <p14:sldId id="1086"/>
            <p14:sldId id="1087"/>
            <p14:sldId id="1108"/>
            <p14:sldId id="1109"/>
            <p14:sldId id="724"/>
            <p14:sldId id="727"/>
            <p14:sldId id="909"/>
            <p14:sldId id="911"/>
            <p14:sldId id="912"/>
            <p14:sldId id="1106"/>
            <p14:sldId id="1107"/>
            <p14:sldId id="940"/>
            <p14:sldId id="947"/>
            <p14:sldId id="948"/>
            <p14:sldId id="949"/>
            <p14:sldId id="950"/>
            <p14:sldId id="951"/>
            <p14:sldId id="1110"/>
            <p14:sldId id="1111"/>
            <p14:sldId id="910"/>
            <p14:sldId id="726"/>
            <p14:sldId id="920"/>
            <p14:sldId id="1112"/>
            <p14:sldId id="1113"/>
            <p14:sldId id="905"/>
            <p14:sldId id="915"/>
          </p14:sldIdLst>
        </p14:section>
        <p14:section name="Find yourself on the map" id="{ED567FD9-6097-F84F-BF56-8E2054D42264}">
          <p14:sldIdLst>
            <p14:sldId id="1088"/>
            <p14:sldId id="1089"/>
            <p14:sldId id="1154"/>
            <p14:sldId id="328"/>
          </p14:sldIdLst>
        </p14:section>
        <p14:section name="Adding data" id="{E6F47BFA-D842-F94F-85D0-70A924ABD909}">
          <p14:sldIdLst>
            <p14:sldId id="1092"/>
            <p14:sldId id="1093"/>
            <p14:sldId id="1125"/>
            <p14:sldId id="1127"/>
            <p14:sldId id="902"/>
            <p14:sldId id="921"/>
            <p14:sldId id="922"/>
            <p14:sldId id="936"/>
            <p14:sldId id="1126"/>
            <p14:sldId id="918"/>
            <p14:sldId id="917"/>
            <p14:sldId id="1128"/>
            <p14:sldId id="1129"/>
            <p14:sldId id="1130"/>
            <p14:sldId id="924"/>
            <p14:sldId id="925"/>
            <p14:sldId id="926"/>
            <p14:sldId id="1131"/>
            <p14:sldId id="1132"/>
            <p14:sldId id="1133"/>
            <p14:sldId id="1134"/>
            <p14:sldId id="1135"/>
          </p14:sldIdLst>
        </p14:section>
        <p14:section name="Adding interventions" id="{BD576A56-D2C3-4F44-9CF8-84B0E141BC3A}">
          <p14:sldIdLst>
            <p14:sldId id="1094"/>
            <p14:sldId id="1095"/>
            <p14:sldId id="1038"/>
            <p14:sldId id="903"/>
          </p14:sldIdLst>
        </p14:section>
        <p14:section name="Barriers and gaps" id="{B64B52F6-1193-2D4D-9C99-2DCB53C95C52}">
          <p14:sldIdLst>
            <p14:sldId id="1096"/>
            <p14:sldId id="1097"/>
            <p14:sldId id="1144"/>
            <p14:sldId id="1145"/>
            <p14:sldId id="1059"/>
            <p14:sldId id="1146"/>
            <p14:sldId id="1060"/>
            <p14:sldId id="1147"/>
            <p14:sldId id="1148"/>
            <p14:sldId id="1149"/>
            <p14:sldId id="1150"/>
            <p14:sldId id="1061"/>
          </p14:sldIdLst>
        </p14:section>
        <p14:section name="Leverage points" id="{55BA5DCA-4162-F240-98F2-20FFC1D6A74B}">
          <p14:sldIdLst>
            <p14:sldId id="1098"/>
            <p14:sldId id="1099"/>
            <p14:sldId id="1121"/>
            <p14:sldId id="1122"/>
            <p14:sldId id="887"/>
            <p14:sldId id="1114"/>
            <p14:sldId id="1115"/>
            <p14:sldId id="914"/>
            <p14:sldId id="1116"/>
            <p14:sldId id="1117"/>
            <p14:sldId id="1118"/>
            <p14:sldId id="1119"/>
            <p14:sldId id="913"/>
            <p14:sldId id="899"/>
            <p14:sldId id="953"/>
            <p14:sldId id="1120"/>
            <p14:sldId id="900"/>
            <p14:sldId id="901"/>
            <p14:sldId id="1123"/>
            <p14:sldId id="1124"/>
            <p14:sldId id="894"/>
            <p14:sldId id="954"/>
            <p14:sldId id="955"/>
          </p14:sldIdLst>
        </p14:section>
        <p14:section name="Collaboration and complementarity" id="{2713A67C-73ED-704B-ADD3-DA050CA490C1}">
          <p14:sldIdLst>
            <p14:sldId id="1100"/>
            <p14:sldId id="1101"/>
            <p14:sldId id="1053"/>
            <p14:sldId id="1070"/>
            <p14:sldId id="1071"/>
            <p14:sldId id="1066"/>
            <p14:sldId id="1072"/>
          </p14:sldIdLst>
        </p14:section>
        <p14:section name="Wrap-up" id="{3EA46FA9-A026-CE4A-A9D0-B5480E047F8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s, Megan Lee" initials="PML" lastIdx="1" clrIdx="0"/>
  <p:cmAuthor id="2" name="Peters, Megan Lee" initials="PML [2]"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84F4"/>
    <a:srgbClr val="4285F4"/>
    <a:srgbClr val="FF8080"/>
    <a:srgbClr val="8C8985"/>
    <a:srgbClr val="4F4D4C"/>
    <a:srgbClr val="FFFFFF"/>
    <a:srgbClr val="EB4334"/>
    <a:srgbClr val="360002"/>
    <a:srgbClr val="FF6D00"/>
    <a:srgbClr val="FBBC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96405" autoAdjust="0"/>
  </p:normalViewPr>
  <p:slideViewPr>
    <p:cSldViewPr snapToGrid="0" snapToObjects="1">
      <p:cViewPr varScale="1">
        <p:scale>
          <a:sx n="107" d="100"/>
          <a:sy n="107" d="100"/>
        </p:scale>
        <p:origin x="184" y="488"/>
      </p:cViewPr>
      <p:guideLst>
        <p:guide orient="horz" pos="2160"/>
        <p:guide pos="3840"/>
      </p:guideLst>
    </p:cSldViewPr>
  </p:slideViewPr>
  <p:outlineViewPr>
    <p:cViewPr>
      <p:scale>
        <a:sx n="33" d="100"/>
        <a:sy n="33" d="100"/>
      </p:scale>
      <p:origin x="0" y="-18336"/>
    </p:cViewPr>
  </p:outlineViewPr>
  <p:notesTextViewPr>
    <p:cViewPr>
      <p:scale>
        <a:sx n="90" d="100"/>
        <a:sy n="90" d="100"/>
      </p:scale>
      <p:origin x="0" y="0"/>
    </p:cViewPr>
  </p:notesTextViewPr>
  <p:sorterViewPr>
    <p:cViewPr>
      <p:scale>
        <a:sx n="200" d="100"/>
        <a:sy n="200" d="100"/>
      </p:scale>
      <p:origin x="0" y="0"/>
    </p:cViewPr>
  </p:sorterViewPr>
  <p:notesViewPr>
    <p:cSldViewPr snapToGrid="0" snapToObjects="1">
      <p:cViewPr varScale="1">
        <p:scale>
          <a:sx n="96" d="100"/>
          <a:sy n="96" d="100"/>
        </p:scale>
        <p:origin x="3672" y="168"/>
      </p:cViewPr>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notesMaster" Target="notesMasters/notesMaster1.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handoutMaster" Target="handoutMasters/handoutMaster1.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tags" Target="tags/tag1.xml"/><Relationship Id="rId14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presProps" Target="presProps.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6" Type="http://schemas.openxmlformats.org/officeDocument/2006/relationships/slide" Target="slides/slide14.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dgm:spPr/>
      <dgm:t>
        <a:bodyPr/>
        <a:lstStyle/>
        <a:p>
          <a:r>
            <a:rPr lang="en-US" b="1" dirty="0"/>
            <a:t>Map the system</a:t>
          </a:r>
        </a:p>
      </dgm:t>
    </dgm:pt>
    <dgm:pt modelId="{34625DF5-FF60-1446-9B2B-FC9F52021818}" type="parTrans" cxnId="{EC7510BB-4968-F943-8C3A-D04DFB4C5E92}">
      <dgm:prSet/>
      <dgm:spPr/>
      <dgm:t>
        <a:bodyPr/>
        <a:lstStyle/>
        <a:p>
          <a:endParaRPr lang="en-US"/>
        </a:p>
      </dgm:t>
    </dgm:pt>
    <dgm:pt modelId="{D41A9019-93B9-9C47-B431-D3264E01DD5D}" type="sibTrans" cxnId="{EC7510BB-4968-F943-8C3A-D04DFB4C5E92}">
      <dgm:prSet/>
      <dgm:spPr/>
      <dgm:t>
        <a:bodyPr/>
        <a:lstStyle/>
        <a:p>
          <a:endParaRPr lang="en-US"/>
        </a:p>
      </dgm:t>
    </dgm:pt>
    <dgm:pt modelId="{ADE2E799-D657-FE44-B4EC-E8A15397B26E}">
      <dgm:prSet phldrT="[Text]"/>
      <dgm:spPr/>
      <dgm:t>
        <a:bodyPr/>
        <a:lstStyle/>
        <a:p>
          <a:r>
            <a:rPr lang="en-US" b="1" dirty="0"/>
            <a:t>Find important change pathways</a:t>
          </a:r>
        </a:p>
      </dgm:t>
    </dgm:pt>
    <dgm:pt modelId="{3C262BD6-0C0D-D548-94A3-BC1AD0FAC2A5}" type="parTrans" cxnId="{9DEF6596-18B2-1149-84AA-625510C610CA}">
      <dgm:prSet/>
      <dgm:spPr/>
      <dgm:t>
        <a:bodyPr/>
        <a:lstStyle/>
        <a:p>
          <a:endParaRPr lang="en-US"/>
        </a:p>
      </dgm:t>
    </dgm:pt>
    <dgm:pt modelId="{2991FC47-F4A9-7647-B657-BD28571AA8E3}" type="sibTrans" cxnId="{9DEF6596-18B2-1149-84AA-625510C610CA}">
      <dgm:prSet/>
      <dgm:spPr/>
      <dgm:t>
        <a:bodyPr/>
        <a:lstStyle/>
        <a:p>
          <a:endParaRPr lang="en-US"/>
        </a:p>
      </dgm:t>
    </dgm:pt>
    <dgm:pt modelId="{E74192B3-2223-F64E-AF5D-B4D5E4555F2E}">
      <dgm:prSet phldrT="[Text]"/>
      <dgm:spPr/>
      <dgm:t>
        <a:bodyPr/>
        <a:lstStyle/>
        <a:p>
          <a:r>
            <a:rPr lang="en-US" b="1" dirty="0"/>
            <a:t>Select leverage points</a:t>
          </a:r>
        </a:p>
      </dgm:t>
    </dgm:pt>
    <dgm:pt modelId="{D3074D8A-86AC-3043-B0F0-97783F5C7D95}" type="parTrans" cxnId="{0E53A81D-703F-ED4B-B213-97CEC0422169}">
      <dgm:prSet/>
      <dgm:spPr/>
      <dgm:t>
        <a:bodyPr/>
        <a:lstStyle/>
        <a:p>
          <a:endParaRPr lang="en-US"/>
        </a:p>
      </dgm:t>
    </dgm:pt>
    <dgm:pt modelId="{41CAA464-8E5C-ED45-A0DF-42B4F6AFD9A3}" type="sibTrans" cxnId="{0E53A81D-703F-ED4B-B213-97CEC0422169}">
      <dgm:prSet/>
      <dgm:spPr/>
      <dgm:t>
        <a:bodyPr/>
        <a:lstStyle/>
        <a:p>
          <a:endParaRPr lang="en-US"/>
        </a:p>
      </dgm:t>
    </dgm:pt>
    <dgm:pt modelId="{120D36A8-A307-4DA5-8135-A0BF68A5257E}">
      <dgm:prSet phldrT="[Text]"/>
      <dgm:spPr/>
      <dgm:t>
        <a:bodyPr/>
        <a:lstStyle/>
        <a:p>
          <a:r>
            <a:rPr lang="en-US" b="1" dirty="0"/>
            <a:t>Select outcome to change</a:t>
          </a:r>
        </a:p>
      </dgm:t>
    </dgm:pt>
    <dgm:pt modelId="{CBAA4239-142A-4A59-B049-37700475B201}" type="parTrans" cxnId="{B4D817A5-F45C-439D-B6DC-968286B93488}">
      <dgm:prSet/>
      <dgm:spPr/>
      <dgm:t>
        <a:bodyPr/>
        <a:lstStyle/>
        <a:p>
          <a:endParaRPr lang="en-US"/>
        </a:p>
      </dgm:t>
    </dgm:pt>
    <dgm:pt modelId="{47F70316-E998-479B-A151-662CA407693E}" type="sibTrans" cxnId="{B4D817A5-F45C-439D-B6DC-968286B93488}">
      <dgm:prSet/>
      <dgm:spPr/>
      <dgm:t>
        <a:bodyPr/>
        <a:lstStyle/>
        <a:p>
          <a:endParaRPr lang="en-US"/>
        </a:p>
      </dgm:t>
    </dgm:pt>
    <dgm:pt modelId="{FB4C7786-F29F-4921-BF9A-89DA4EC597FC}">
      <dgm:prSet phldrT="[Text]"/>
      <dgm:spPr/>
      <dgm:t>
        <a:bodyPr/>
        <a:lstStyle/>
        <a:p>
          <a:r>
            <a:rPr lang="en-US" b="1" dirty="0"/>
            <a:t>Prioritize leverage points</a:t>
          </a:r>
        </a:p>
      </dgm:t>
    </dgm:pt>
    <dgm:pt modelId="{16CEB15A-25F5-424C-9C72-F2D30AD559A5}" type="parTrans" cxnId="{0CC342C6-AA09-4578-BA8C-510CF5F851C1}">
      <dgm:prSet/>
      <dgm:spPr/>
      <dgm:t>
        <a:bodyPr/>
        <a:lstStyle/>
        <a:p>
          <a:endParaRPr lang="en-US"/>
        </a:p>
      </dgm:t>
    </dgm:pt>
    <dgm:pt modelId="{9E27A461-B53E-4E78-B673-C5102F8DF842}" type="sibTrans" cxnId="{0CC342C6-AA09-4578-BA8C-510CF5F851C1}">
      <dgm:prSet/>
      <dgm:spPr/>
      <dgm:t>
        <a:bodyPr/>
        <a:lstStyle/>
        <a:p>
          <a:endParaRPr lang="en-US"/>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308612">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308612">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308612">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308612">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312804">
        <dgm:presLayoutVars>
          <dgm:bulletEnabled val="1"/>
        </dgm:presLayoutVars>
      </dgm:prSet>
      <dgm:spPr/>
    </dgm:pt>
  </dgm:ptLst>
  <dgm:cxnLst>
    <dgm:cxn modelId="{0E53A81D-703F-ED4B-B213-97CEC0422169}" srcId="{B6BC7C8B-5573-5849-862D-797EDE4FBAB5}" destId="{E74192B3-2223-F64E-AF5D-B4D5E4555F2E}" srcOrd="3" destOrd="0" parTransId="{D3074D8A-86AC-3043-B0F0-97783F5C7D95}" sibTransId="{41CAA464-8E5C-ED45-A0DF-42B4F6AFD9A3}"/>
    <dgm:cxn modelId="{274D4626-CC5F-495E-89E4-189ED44A77B5}" type="presOf" srcId="{47F70316-E998-479B-A151-662CA407693E}" destId="{8AC235C4-55A9-4C4B-AA94-973FF70A46C1}" srcOrd="1" destOrd="0" presId="urn:microsoft.com/office/officeart/2005/8/layout/process2"/>
    <dgm:cxn modelId="{399BFE2B-DF46-409B-B7DD-F45EF93CF29C}" type="presOf" srcId="{41CAA464-8E5C-ED45-A0DF-42B4F6AFD9A3}" destId="{7B7841A2-1748-44CE-B9C0-228DE26CE47D}" srcOrd="1" destOrd="0" presId="urn:microsoft.com/office/officeart/2005/8/layout/process2"/>
    <dgm:cxn modelId="{08823F4D-080F-4FE1-976A-6820D32F4BA4}" type="presOf" srcId="{D41A9019-93B9-9C47-B431-D3264E01DD5D}" destId="{7AC3C50F-2042-E349-B748-EC5012ED6721}" srcOrd="1" destOrd="0" presId="urn:microsoft.com/office/officeart/2005/8/layout/process2"/>
    <dgm:cxn modelId="{E3BC0753-D6B6-487F-AE8D-3578F22EEC28}" type="presOf" srcId="{ADE2E799-D657-FE44-B4EC-E8A15397B26E}" destId="{A831B957-EDF7-BC46-AF45-74FF859E09ED}" srcOrd="0" destOrd="0" presId="urn:microsoft.com/office/officeart/2005/8/layout/process2"/>
    <dgm:cxn modelId="{ADE1B955-9664-458C-A9C2-20E8E38A2585}" type="presOf" srcId="{47F70316-E998-479B-A151-662CA407693E}" destId="{F9B29A01-9FA7-49B0-B1B5-E54A647C6115}" srcOrd="0" destOrd="0" presId="urn:microsoft.com/office/officeart/2005/8/layout/process2"/>
    <dgm:cxn modelId="{89700767-CBCC-4591-8733-606FAEC8943A}" type="presOf" srcId="{80FF7DE2-A02A-0546-96C0-1EC8CA4ADECD}" destId="{A7A022BA-CD8B-0D4A-B32B-5F4FD5E969AB}" srcOrd="0" destOrd="0" presId="urn:microsoft.com/office/officeart/2005/8/layout/process2"/>
    <dgm:cxn modelId="{3B3B0873-9954-4AF6-AFD8-AA491A5D7A61}" type="presOf" srcId="{FB4C7786-F29F-4921-BF9A-89DA4EC597FC}" destId="{22E4A32E-20B3-4632-AB80-995A0D8FCD6C}" srcOrd="0" destOrd="0" presId="urn:microsoft.com/office/officeart/2005/8/layout/process2"/>
    <dgm:cxn modelId="{C91D8376-302B-499A-957A-2D3CECD4DE3F}" type="presOf" srcId="{D41A9019-93B9-9C47-B431-D3264E01DD5D}" destId="{0DD385B7-072E-FA4F-B79B-88B0CE00872E}" srcOrd="0" destOrd="0" presId="urn:microsoft.com/office/officeart/2005/8/layout/process2"/>
    <dgm:cxn modelId="{18742286-36A7-4D7E-B8B4-9EBCCD3C4EFE}" type="presOf" srcId="{2991FC47-F4A9-7647-B657-BD28571AA8E3}" destId="{6E401610-AFB5-8941-91FF-F71D9B6B3AA2}" srcOrd="0" destOrd="0" presId="urn:microsoft.com/office/officeart/2005/8/layout/process2"/>
    <dgm:cxn modelId="{BD11A38B-1A56-46E4-8BF7-7B1A5B20609B}" type="presOf" srcId="{B6BC7C8B-5573-5849-862D-797EDE4FBAB5}" destId="{5E707006-3A19-3E46-95AC-6CFB03E8C1A1}" srcOrd="0"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B4D817A5-F45C-439D-B6DC-968286B93488}" srcId="{B6BC7C8B-5573-5849-862D-797EDE4FBAB5}" destId="{120D36A8-A307-4DA5-8135-A0BF68A5257E}" srcOrd="1" destOrd="0" parTransId="{CBAA4239-142A-4A59-B049-37700475B201}" sibTransId="{47F70316-E998-479B-A151-662CA407693E}"/>
    <dgm:cxn modelId="{EC7510BB-4968-F943-8C3A-D04DFB4C5E92}" srcId="{B6BC7C8B-5573-5849-862D-797EDE4FBAB5}" destId="{80FF7DE2-A02A-0546-96C0-1EC8CA4ADECD}" srcOrd="0" destOrd="0" parTransId="{34625DF5-FF60-1446-9B2B-FC9F52021818}" sibTransId="{D41A9019-93B9-9C47-B431-D3264E01DD5D}"/>
    <dgm:cxn modelId="{F836C3BC-0DAD-488E-9B6C-37C3F0F8ED02}" type="presOf" srcId="{41CAA464-8E5C-ED45-A0DF-42B4F6AFD9A3}" destId="{B90732E6-9049-48DB-9EBC-F22CD7D130AB}" srcOrd="0" destOrd="0" presId="urn:microsoft.com/office/officeart/2005/8/layout/process2"/>
    <dgm:cxn modelId="{0CC342C6-AA09-4578-BA8C-510CF5F851C1}" srcId="{B6BC7C8B-5573-5849-862D-797EDE4FBAB5}" destId="{FB4C7786-F29F-4921-BF9A-89DA4EC597FC}" srcOrd="4" destOrd="0" parTransId="{16CEB15A-25F5-424C-9C72-F2D30AD559A5}" sibTransId="{9E27A461-B53E-4E78-B673-C5102F8DF842}"/>
    <dgm:cxn modelId="{CC250EE0-4A48-40E2-A612-DA3E53F1786A}" type="presOf" srcId="{2991FC47-F4A9-7647-B657-BD28571AA8E3}" destId="{97CFFD1D-2693-4846-82C8-128F6AB73DBC}" srcOrd="1" destOrd="0" presId="urn:microsoft.com/office/officeart/2005/8/layout/process2"/>
    <dgm:cxn modelId="{B94CC4F2-75F3-4120-BE06-D1C49B3BC896}" type="presOf" srcId="{E74192B3-2223-F64E-AF5D-B4D5E4555F2E}" destId="{339A1D94-09EE-2B4B-BC43-627B5F76952C}" srcOrd="0" destOrd="0" presId="urn:microsoft.com/office/officeart/2005/8/layout/process2"/>
    <dgm:cxn modelId="{C72CD4FB-D54C-4F94-BBCE-CDC2E1BE557B}" type="presOf" srcId="{120D36A8-A307-4DA5-8135-A0BF68A5257E}" destId="{D93E039F-236F-4867-BCE5-9CF9818ED986}" srcOrd="0" destOrd="0" presId="urn:microsoft.com/office/officeart/2005/8/layout/process2"/>
    <dgm:cxn modelId="{8FD5CE34-7343-4C86-9CF7-2041990AD842}" type="presParOf" srcId="{5E707006-3A19-3E46-95AC-6CFB03E8C1A1}" destId="{A7A022BA-CD8B-0D4A-B32B-5F4FD5E969AB}" srcOrd="0" destOrd="0" presId="urn:microsoft.com/office/officeart/2005/8/layout/process2"/>
    <dgm:cxn modelId="{6195A5B5-5C31-4F35-92F9-D23A5E02EAAE}" type="presParOf" srcId="{5E707006-3A19-3E46-95AC-6CFB03E8C1A1}" destId="{0DD385B7-072E-FA4F-B79B-88B0CE00872E}" srcOrd="1" destOrd="0" presId="urn:microsoft.com/office/officeart/2005/8/layout/process2"/>
    <dgm:cxn modelId="{E163A5F5-E906-4EE7-B7D2-7D0CEC5BD39C}" type="presParOf" srcId="{0DD385B7-072E-FA4F-B79B-88B0CE00872E}" destId="{7AC3C50F-2042-E349-B748-EC5012ED6721}" srcOrd="0" destOrd="0" presId="urn:microsoft.com/office/officeart/2005/8/layout/process2"/>
    <dgm:cxn modelId="{00D31A74-76C6-42B9-819D-FD3CA4C86D04}" type="presParOf" srcId="{5E707006-3A19-3E46-95AC-6CFB03E8C1A1}" destId="{D93E039F-236F-4867-BCE5-9CF9818ED986}" srcOrd="2" destOrd="0" presId="urn:microsoft.com/office/officeart/2005/8/layout/process2"/>
    <dgm:cxn modelId="{DF4EEFC0-0255-458D-A4E5-8F92E97C1A7D}" type="presParOf" srcId="{5E707006-3A19-3E46-95AC-6CFB03E8C1A1}" destId="{F9B29A01-9FA7-49B0-B1B5-E54A647C6115}" srcOrd="3" destOrd="0" presId="urn:microsoft.com/office/officeart/2005/8/layout/process2"/>
    <dgm:cxn modelId="{2655F578-F122-47D0-AD01-25FDD4397BEE}" type="presParOf" srcId="{F9B29A01-9FA7-49B0-B1B5-E54A647C6115}" destId="{8AC235C4-55A9-4C4B-AA94-973FF70A46C1}" srcOrd="0" destOrd="0" presId="urn:microsoft.com/office/officeart/2005/8/layout/process2"/>
    <dgm:cxn modelId="{52249F00-9A4E-4BBF-A45A-7A1ED89F9A1B}" type="presParOf" srcId="{5E707006-3A19-3E46-95AC-6CFB03E8C1A1}" destId="{A831B957-EDF7-BC46-AF45-74FF859E09ED}" srcOrd="4" destOrd="0" presId="urn:microsoft.com/office/officeart/2005/8/layout/process2"/>
    <dgm:cxn modelId="{907054A6-30DD-4BAA-99C6-39185CCF01FE}" type="presParOf" srcId="{5E707006-3A19-3E46-95AC-6CFB03E8C1A1}" destId="{6E401610-AFB5-8941-91FF-F71D9B6B3AA2}" srcOrd="5" destOrd="0" presId="urn:microsoft.com/office/officeart/2005/8/layout/process2"/>
    <dgm:cxn modelId="{FBB74DED-DE10-4D43-AEF6-FF63D3859BD5}" type="presParOf" srcId="{6E401610-AFB5-8941-91FF-F71D9B6B3AA2}" destId="{97CFFD1D-2693-4846-82C8-128F6AB73DBC}" srcOrd="0" destOrd="0" presId="urn:microsoft.com/office/officeart/2005/8/layout/process2"/>
    <dgm:cxn modelId="{71BD2BDB-32DA-428B-80F4-B1FFA0A08049}" type="presParOf" srcId="{5E707006-3A19-3E46-95AC-6CFB03E8C1A1}" destId="{339A1D94-09EE-2B4B-BC43-627B5F76952C}" srcOrd="6" destOrd="0" presId="urn:microsoft.com/office/officeart/2005/8/layout/process2"/>
    <dgm:cxn modelId="{91CADFAE-2902-42EB-84D2-1338A1027852}" type="presParOf" srcId="{5E707006-3A19-3E46-95AC-6CFB03E8C1A1}" destId="{B90732E6-9049-48DB-9EBC-F22CD7D130AB}" srcOrd="7" destOrd="0" presId="urn:microsoft.com/office/officeart/2005/8/layout/process2"/>
    <dgm:cxn modelId="{94EB2C42-A32E-46B9-984F-02D198345112}" type="presParOf" srcId="{B90732E6-9049-48DB-9EBC-F22CD7D130AB}" destId="{7B7841A2-1748-44CE-B9C0-228DE26CE47D}" srcOrd="0" destOrd="0" presId="urn:microsoft.com/office/officeart/2005/8/layout/process2"/>
    <dgm:cxn modelId="{00D16D64-C00C-4B46-9BA7-6AB95821FFFA}"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custT="1"/>
      <dgm:spPr>
        <a:solidFill>
          <a:schemeClr val="bg1">
            <a:lumMod val="65000"/>
          </a:schemeClr>
        </a:solidFill>
      </dgm:spPr>
      <dgm:t>
        <a:bodyPr/>
        <a:lstStyle/>
        <a:p>
          <a:r>
            <a:rPr lang="en-US" sz="1600" b="1" dirty="0"/>
            <a:t>Map the system</a:t>
          </a:r>
        </a:p>
      </dgm:t>
    </dgm:pt>
    <dgm:pt modelId="{34625DF5-FF60-1446-9B2B-FC9F52021818}" type="parTrans" cxnId="{EC7510BB-4968-F943-8C3A-D04DFB4C5E92}">
      <dgm:prSet/>
      <dgm:spPr/>
      <dgm:t>
        <a:bodyPr/>
        <a:lstStyle/>
        <a:p>
          <a:endParaRPr lang="en-US" sz="1600" b="1"/>
        </a:p>
      </dgm:t>
    </dgm:pt>
    <dgm:pt modelId="{D41A9019-93B9-9C47-B431-D3264E01DD5D}" type="sibTrans" cxnId="{EC7510BB-4968-F943-8C3A-D04DFB4C5E92}">
      <dgm:prSet custT="1"/>
      <dgm:spPr>
        <a:solidFill>
          <a:schemeClr val="bg1">
            <a:lumMod val="65000"/>
          </a:schemeClr>
        </a:solidFill>
      </dgm:spPr>
      <dgm:t>
        <a:bodyPr/>
        <a:lstStyle/>
        <a:p>
          <a:endParaRPr lang="en-US" sz="1200" b="1"/>
        </a:p>
      </dgm:t>
    </dgm:pt>
    <dgm:pt modelId="{ADE2E799-D657-FE44-B4EC-E8A15397B26E}">
      <dgm:prSet phldrT="[Text]" custT="1"/>
      <dgm:spPr>
        <a:solidFill>
          <a:schemeClr val="bg1">
            <a:lumMod val="65000"/>
          </a:schemeClr>
        </a:solidFill>
      </dgm:spPr>
      <dgm:t>
        <a:bodyPr/>
        <a:lstStyle/>
        <a:p>
          <a:r>
            <a:rPr lang="en-US" sz="1600" b="1" dirty="0"/>
            <a:t>Find important change pathways</a:t>
          </a:r>
        </a:p>
      </dgm:t>
    </dgm:pt>
    <dgm:pt modelId="{3C262BD6-0C0D-D548-94A3-BC1AD0FAC2A5}" type="parTrans" cxnId="{9DEF6596-18B2-1149-84AA-625510C610CA}">
      <dgm:prSet/>
      <dgm:spPr/>
      <dgm:t>
        <a:bodyPr/>
        <a:lstStyle/>
        <a:p>
          <a:endParaRPr lang="en-US" sz="1600" b="1"/>
        </a:p>
      </dgm:t>
    </dgm:pt>
    <dgm:pt modelId="{2991FC47-F4A9-7647-B657-BD28571AA8E3}" type="sibTrans" cxnId="{9DEF6596-18B2-1149-84AA-625510C610CA}">
      <dgm:prSet custT="1"/>
      <dgm:spPr>
        <a:solidFill>
          <a:schemeClr val="bg1">
            <a:lumMod val="65000"/>
          </a:schemeClr>
        </a:solidFill>
      </dgm:spPr>
      <dgm:t>
        <a:bodyPr/>
        <a:lstStyle/>
        <a:p>
          <a:endParaRPr lang="en-US" sz="1200" b="1"/>
        </a:p>
      </dgm:t>
    </dgm:pt>
    <dgm:pt modelId="{E74192B3-2223-F64E-AF5D-B4D5E4555F2E}">
      <dgm:prSet phldrT="[Text]" custT="1"/>
      <dgm:spPr/>
      <dgm:t>
        <a:bodyPr/>
        <a:lstStyle/>
        <a:p>
          <a:r>
            <a:rPr lang="en-US" sz="1600" b="1" dirty="0"/>
            <a:t>Select leverage points</a:t>
          </a:r>
        </a:p>
      </dgm:t>
    </dgm:pt>
    <dgm:pt modelId="{D3074D8A-86AC-3043-B0F0-97783F5C7D95}" type="parTrans" cxnId="{0E53A81D-703F-ED4B-B213-97CEC0422169}">
      <dgm:prSet/>
      <dgm:spPr/>
      <dgm:t>
        <a:bodyPr/>
        <a:lstStyle/>
        <a:p>
          <a:endParaRPr lang="en-US" sz="1600" b="1"/>
        </a:p>
      </dgm:t>
    </dgm:pt>
    <dgm:pt modelId="{41CAA464-8E5C-ED45-A0DF-42B4F6AFD9A3}" type="sibTrans" cxnId="{0E53A81D-703F-ED4B-B213-97CEC0422169}">
      <dgm:prSet custT="1"/>
      <dgm:spPr/>
      <dgm:t>
        <a:bodyPr/>
        <a:lstStyle/>
        <a:p>
          <a:endParaRPr lang="en-US" sz="1200" b="1"/>
        </a:p>
      </dgm:t>
    </dgm:pt>
    <dgm:pt modelId="{120D36A8-A307-4DA5-8135-A0BF68A5257E}">
      <dgm:prSet phldrT="[Text]" custT="1"/>
      <dgm:spPr>
        <a:solidFill>
          <a:schemeClr val="bg1">
            <a:lumMod val="65000"/>
          </a:schemeClr>
        </a:solidFill>
      </dgm:spPr>
      <dgm:t>
        <a:bodyPr/>
        <a:lstStyle/>
        <a:p>
          <a:r>
            <a:rPr lang="en-US" sz="1600" b="1" dirty="0"/>
            <a:t>Select outcome to change</a:t>
          </a:r>
        </a:p>
      </dgm:t>
    </dgm:pt>
    <dgm:pt modelId="{CBAA4239-142A-4A59-B049-37700475B201}" type="parTrans" cxnId="{B4D817A5-F45C-439D-B6DC-968286B93488}">
      <dgm:prSet/>
      <dgm:spPr/>
      <dgm:t>
        <a:bodyPr/>
        <a:lstStyle/>
        <a:p>
          <a:endParaRPr lang="en-US" sz="1600" b="1"/>
        </a:p>
      </dgm:t>
    </dgm:pt>
    <dgm:pt modelId="{47F70316-E998-479B-A151-662CA407693E}" type="sibTrans" cxnId="{B4D817A5-F45C-439D-B6DC-968286B93488}">
      <dgm:prSet custT="1"/>
      <dgm:spPr>
        <a:solidFill>
          <a:schemeClr val="bg1">
            <a:lumMod val="65000"/>
          </a:schemeClr>
        </a:solidFill>
      </dgm:spPr>
      <dgm:t>
        <a:bodyPr/>
        <a:lstStyle/>
        <a:p>
          <a:endParaRPr lang="en-US" sz="1200" b="1"/>
        </a:p>
      </dgm:t>
    </dgm:pt>
    <dgm:pt modelId="{FB4C7786-F29F-4921-BF9A-89DA4EC597FC}">
      <dgm:prSet phldrT="[Text]" custT="1"/>
      <dgm:spPr>
        <a:solidFill>
          <a:schemeClr val="bg1">
            <a:lumMod val="65000"/>
          </a:schemeClr>
        </a:solidFill>
      </dgm:spPr>
      <dgm:t>
        <a:bodyPr/>
        <a:lstStyle/>
        <a:p>
          <a:r>
            <a:rPr lang="en-US" sz="1600" b="1" dirty="0"/>
            <a:t>Prioritize leverage points</a:t>
          </a:r>
        </a:p>
      </dgm:t>
    </dgm:pt>
    <dgm:pt modelId="{16CEB15A-25F5-424C-9C72-F2D30AD559A5}" type="parTrans" cxnId="{0CC342C6-AA09-4578-BA8C-510CF5F851C1}">
      <dgm:prSet/>
      <dgm:spPr/>
      <dgm:t>
        <a:bodyPr/>
        <a:lstStyle/>
        <a:p>
          <a:endParaRPr lang="en-US" sz="1600" b="1"/>
        </a:p>
      </dgm:t>
    </dgm:pt>
    <dgm:pt modelId="{9E27A461-B53E-4E78-B673-C5102F8DF842}" type="sibTrans" cxnId="{0CC342C6-AA09-4578-BA8C-510CF5F851C1}">
      <dgm:prSet/>
      <dgm:spPr/>
      <dgm:t>
        <a:bodyPr/>
        <a:lstStyle/>
        <a:p>
          <a:endParaRPr lang="en-US" sz="1600" b="1"/>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215894">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215894">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215894">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215894">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218826">
        <dgm:presLayoutVars>
          <dgm:bulletEnabled val="1"/>
        </dgm:presLayoutVars>
      </dgm:prSet>
      <dgm:spPr/>
    </dgm:pt>
  </dgm:ptLst>
  <dgm:cxnLst>
    <dgm:cxn modelId="{608A1800-8BF4-479A-84AA-B1FCE53A4A7D}" type="presOf" srcId="{D41A9019-93B9-9C47-B431-D3264E01DD5D}" destId="{7AC3C50F-2042-E349-B748-EC5012ED6721}" srcOrd="1" destOrd="0" presId="urn:microsoft.com/office/officeart/2005/8/layout/process2"/>
    <dgm:cxn modelId="{24955B0C-D719-497E-A911-66E87989C971}" type="presOf" srcId="{2991FC47-F4A9-7647-B657-BD28571AA8E3}" destId="{6E401610-AFB5-8941-91FF-F71D9B6B3AA2}" srcOrd="0" destOrd="0" presId="urn:microsoft.com/office/officeart/2005/8/layout/process2"/>
    <dgm:cxn modelId="{0E53A81D-703F-ED4B-B213-97CEC0422169}" srcId="{B6BC7C8B-5573-5849-862D-797EDE4FBAB5}" destId="{E74192B3-2223-F64E-AF5D-B4D5E4555F2E}" srcOrd="3" destOrd="0" parTransId="{D3074D8A-86AC-3043-B0F0-97783F5C7D95}" sibTransId="{41CAA464-8E5C-ED45-A0DF-42B4F6AFD9A3}"/>
    <dgm:cxn modelId="{25DBFF1F-2103-41C9-A158-51BA8D59A7F0}" type="presOf" srcId="{47F70316-E998-479B-A151-662CA407693E}" destId="{F9B29A01-9FA7-49B0-B1B5-E54A647C6115}" srcOrd="0" destOrd="0" presId="urn:microsoft.com/office/officeart/2005/8/layout/process2"/>
    <dgm:cxn modelId="{A3D43E26-22EC-4134-ADE2-2CEF23BE5DD8}" type="presOf" srcId="{47F70316-E998-479B-A151-662CA407693E}" destId="{8AC235C4-55A9-4C4B-AA94-973FF70A46C1}" srcOrd="1" destOrd="0" presId="urn:microsoft.com/office/officeart/2005/8/layout/process2"/>
    <dgm:cxn modelId="{1514D637-6D74-4E13-99CC-FBEA75D8FC03}" type="presOf" srcId="{120D36A8-A307-4DA5-8135-A0BF68A5257E}" destId="{D93E039F-236F-4867-BCE5-9CF9818ED986}" srcOrd="0" destOrd="0" presId="urn:microsoft.com/office/officeart/2005/8/layout/process2"/>
    <dgm:cxn modelId="{0C68B148-6B63-4A1A-A08F-E250FDB2063C}" type="presOf" srcId="{41CAA464-8E5C-ED45-A0DF-42B4F6AFD9A3}" destId="{B90732E6-9049-48DB-9EBC-F22CD7D130AB}" srcOrd="0" destOrd="0" presId="urn:microsoft.com/office/officeart/2005/8/layout/process2"/>
    <dgm:cxn modelId="{F9006559-DE95-4C11-9480-04F1DEA5ECFC}" type="presOf" srcId="{E74192B3-2223-F64E-AF5D-B4D5E4555F2E}" destId="{339A1D94-09EE-2B4B-BC43-627B5F76952C}" srcOrd="0" destOrd="0" presId="urn:microsoft.com/office/officeart/2005/8/layout/process2"/>
    <dgm:cxn modelId="{8F584669-025B-4AA0-BE98-9FAE1AA67D87}" type="presOf" srcId="{FB4C7786-F29F-4921-BF9A-89DA4EC597FC}" destId="{22E4A32E-20B3-4632-AB80-995A0D8FCD6C}" srcOrd="0" destOrd="0" presId="urn:microsoft.com/office/officeart/2005/8/layout/process2"/>
    <dgm:cxn modelId="{3436B877-1129-42DE-8609-2E6CB368E836}" type="presOf" srcId="{2991FC47-F4A9-7647-B657-BD28571AA8E3}" destId="{97CFFD1D-2693-4846-82C8-128F6AB73DBC}" srcOrd="1" destOrd="0" presId="urn:microsoft.com/office/officeart/2005/8/layout/process2"/>
    <dgm:cxn modelId="{0FBDB091-E7E2-489E-9E9C-7C97C92DE110}" type="presOf" srcId="{80FF7DE2-A02A-0546-96C0-1EC8CA4ADECD}" destId="{A7A022BA-CD8B-0D4A-B32B-5F4FD5E969AB}" srcOrd="0" destOrd="0" presId="urn:microsoft.com/office/officeart/2005/8/layout/process2"/>
    <dgm:cxn modelId="{7BF45394-070B-4EC0-892C-23E9437565AF}" type="presOf" srcId="{B6BC7C8B-5573-5849-862D-797EDE4FBAB5}" destId="{5E707006-3A19-3E46-95AC-6CFB03E8C1A1}" srcOrd="0"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B4D817A5-F45C-439D-B6DC-968286B93488}" srcId="{B6BC7C8B-5573-5849-862D-797EDE4FBAB5}" destId="{120D36A8-A307-4DA5-8135-A0BF68A5257E}" srcOrd="1" destOrd="0" parTransId="{CBAA4239-142A-4A59-B049-37700475B201}" sibTransId="{47F70316-E998-479B-A151-662CA407693E}"/>
    <dgm:cxn modelId="{EC7510BB-4968-F943-8C3A-D04DFB4C5E92}" srcId="{B6BC7C8B-5573-5849-862D-797EDE4FBAB5}" destId="{80FF7DE2-A02A-0546-96C0-1EC8CA4ADECD}" srcOrd="0" destOrd="0" parTransId="{34625DF5-FF60-1446-9B2B-FC9F52021818}" sibTransId="{D41A9019-93B9-9C47-B431-D3264E01DD5D}"/>
    <dgm:cxn modelId="{6C7C77BE-03A0-4B30-A5ED-3A9DE144CDBE}" type="presOf" srcId="{41CAA464-8E5C-ED45-A0DF-42B4F6AFD9A3}" destId="{7B7841A2-1748-44CE-B9C0-228DE26CE47D}" srcOrd="1" destOrd="0" presId="urn:microsoft.com/office/officeart/2005/8/layout/process2"/>
    <dgm:cxn modelId="{ACE81FC1-0FFC-4411-8199-00E66494FC70}" type="presOf" srcId="{ADE2E799-D657-FE44-B4EC-E8A15397B26E}" destId="{A831B957-EDF7-BC46-AF45-74FF859E09ED}" srcOrd="0" destOrd="0" presId="urn:microsoft.com/office/officeart/2005/8/layout/process2"/>
    <dgm:cxn modelId="{0CC342C6-AA09-4578-BA8C-510CF5F851C1}" srcId="{B6BC7C8B-5573-5849-862D-797EDE4FBAB5}" destId="{FB4C7786-F29F-4921-BF9A-89DA4EC597FC}" srcOrd="4" destOrd="0" parTransId="{16CEB15A-25F5-424C-9C72-F2D30AD559A5}" sibTransId="{9E27A461-B53E-4E78-B673-C5102F8DF842}"/>
    <dgm:cxn modelId="{E54A19E1-3875-42BB-9409-2646149D71AB}" type="presOf" srcId="{D41A9019-93B9-9C47-B431-D3264E01DD5D}" destId="{0DD385B7-072E-FA4F-B79B-88B0CE00872E}" srcOrd="0" destOrd="0" presId="urn:microsoft.com/office/officeart/2005/8/layout/process2"/>
    <dgm:cxn modelId="{33810E8E-F1FC-4C6E-9134-04E71CD6BC12}" type="presParOf" srcId="{5E707006-3A19-3E46-95AC-6CFB03E8C1A1}" destId="{A7A022BA-CD8B-0D4A-B32B-5F4FD5E969AB}" srcOrd="0" destOrd="0" presId="urn:microsoft.com/office/officeart/2005/8/layout/process2"/>
    <dgm:cxn modelId="{14C20139-5157-461C-8633-5ECFC3E48902}" type="presParOf" srcId="{5E707006-3A19-3E46-95AC-6CFB03E8C1A1}" destId="{0DD385B7-072E-FA4F-B79B-88B0CE00872E}" srcOrd="1" destOrd="0" presId="urn:microsoft.com/office/officeart/2005/8/layout/process2"/>
    <dgm:cxn modelId="{B31CB957-66EA-40AD-AA1B-288B7FB301E5}" type="presParOf" srcId="{0DD385B7-072E-FA4F-B79B-88B0CE00872E}" destId="{7AC3C50F-2042-E349-B748-EC5012ED6721}" srcOrd="0" destOrd="0" presId="urn:microsoft.com/office/officeart/2005/8/layout/process2"/>
    <dgm:cxn modelId="{E5F6BE4E-BF24-4127-9118-00E77EC5F90D}" type="presParOf" srcId="{5E707006-3A19-3E46-95AC-6CFB03E8C1A1}" destId="{D93E039F-236F-4867-BCE5-9CF9818ED986}" srcOrd="2" destOrd="0" presId="urn:microsoft.com/office/officeart/2005/8/layout/process2"/>
    <dgm:cxn modelId="{1BE949D5-0006-41E3-B801-3229D9E9BA85}" type="presParOf" srcId="{5E707006-3A19-3E46-95AC-6CFB03E8C1A1}" destId="{F9B29A01-9FA7-49B0-B1B5-E54A647C6115}" srcOrd="3" destOrd="0" presId="urn:microsoft.com/office/officeart/2005/8/layout/process2"/>
    <dgm:cxn modelId="{F2F24E74-30D3-4435-AEE9-9B8639E2C6D8}" type="presParOf" srcId="{F9B29A01-9FA7-49B0-B1B5-E54A647C6115}" destId="{8AC235C4-55A9-4C4B-AA94-973FF70A46C1}" srcOrd="0" destOrd="0" presId="urn:microsoft.com/office/officeart/2005/8/layout/process2"/>
    <dgm:cxn modelId="{ABFE5B33-0AA9-4DF7-BD23-E95F5F17E152}" type="presParOf" srcId="{5E707006-3A19-3E46-95AC-6CFB03E8C1A1}" destId="{A831B957-EDF7-BC46-AF45-74FF859E09ED}" srcOrd="4" destOrd="0" presId="urn:microsoft.com/office/officeart/2005/8/layout/process2"/>
    <dgm:cxn modelId="{DC63BC67-8500-4082-AEE8-297844DA721C}" type="presParOf" srcId="{5E707006-3A19-3E46-95AC-6CFB03E8C1A1}" destId="{6E401610-AFB5-8941-91FF-F71D9B6B3AA2}" srcOrd="5" destOrd="0" presId="urn:microsoft.com/office/officeart/2005/8/layout/process2"/>
    <dgm:cxn modelId="{66A24AD7-1114-4F16-B5CC-2FFA31063D2E}" type="presParOf" srcId="{6E401610-AFB5-8941-91FF-F71D9B6B3AA2}" destId="{97CFFD1D-2693-4846-82C8-128F6AB73DBC}" srcOrd="0" destOrd="0" presId="urn:microsoft.com/office/officeart/2005/8/layout/process2"/>
    <dgm:cxn modelId="{7B930812-5879-4270-B63D-D00291BA7D0B}" type="presParOf" srcId="{5E707006-3A19-3E46-95AC-6CFB03E8C1A1}" destId="{339A1D94-09EE-2B4B-BC43-627B5F76952C}" srcOrd="6" destOrd="0" presId="urn:microsoft.com/office/officeart/2005/8/layout/process2"/>
    <dgm:cxn modelId="{3FF798C3-4F7A-4F77-B5B1-384CAB8F85D2}" type="presParOf" srcId="{5E707006-3A19-3E46-95AC-6CFB03E8C1A1}" destId="{B90732E6-9049-48DB-9EBC-F22CD7D130AB}" srcOrd="7" destOrd="0" presId="urn:microsoft.com/office/officeart/2005/8/layout/process2"/>
    <dgm:cxn modelId="{466C3BE6-4348-44EF-994E-39C05FA70BEF}" type="presParOf" srcId="{B90732E6-9049-48DB-9EBC-F22CD7D130AB}" destId="{7B7841A2-1748-44CE-B9C0-228DE26CE47D}" srcOrd="0" destOrd="0" presId="urn:microsoft.com/office/officeart/2005/8/layout/process2"/>
    <dgm:cxn modelId="{EF767FAD-C879-4600-B49E-4025F34957D9}"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custT="1"/>
      <dgm:spPr>
        <a:solidFill>
          <a:schemeClr val="bg1">
            <a:lumMod val="65000"/>
          </a:schemeClr>
        </a:solidFill>
      </dgm:spPr>
      <dgm:t>
        <a:bodyPr/>
        <a:lstStyle/>
        <a:p>
          <a:r>
            <a:rPr lang="en-US" sz="1600" b="1" dirty="0"/>
            <a:t>Map the system</a:t>
          </a:r>
        </a:p>
      </dgm:t>
    </dgm:pt>
    <dgm:pt modelId="{34625DF5-FF60-1446-9B2B-FC9F52021818}" type="parTrans" cxnId="{EC7510BB-4968-F943-8C3A-D04DFB4C5E92}">
      <dgm:prSet/>
      <dgm:spPr/>
      <dgm:t>
        <a:bodyPr/>
        <a:lstStyle/>
        <a:p>
          <a:endParaRPr lang="en-US" sz="1600" b="1"/>
        </a:p>
      </dgm:t>
    </dgm:pt>
    <dgm:pt modelId="{D41A9019-93B9-9C47-B431-D3264E01DD5D}" type="sibTrans" cxnId="{EC7510BB-4968-F943-8C3A-D04DFB4C5E92}">
      <dgm:prSet custT="1"/>
      <dgm:spPr>
        <a:solidFill>
          <a:schemeClr val="bg1">
            <a:lumMod val="65000"/>
          </a:schemeClr>
        </a:solidFill>
      </dgm:spPr>
      <dgm:t>
        <a:bodyPr/>
        <a:lstStyle/>
        <a:p>
          <a:endParaRPr lang="en-US" sz="1200" b="1"/>
        </a:p>
      </dgm:t>
    </dgm:pt>
    <dgm:pt modelId="{ADE2E799-D657-FE44-B4EC-E8A15397B26E}">
      <dgm:prSet phldrT="[Text]" custT="1"/>
      <dgm:spPr>
        <a:solidFill>
          <a:schemeClr val="bg1">
            <a:lumMod val="65000"/>
          </a:schemeClr>
        </a:solidFill>
      </dgm:spPr>
      <dgm:t>
        <a:bodyPr/>
        <a:lstStyle/>
        <a:p>
          <a:r>
            <a:rPr lang="en-US" sz="1600" b="1" dirty="0"/>
            <a:t>Find important change pathways</a:t>
          </a:r>
        </a:p>
      </dgm:t>
    </dgm:pt>
    <dgm:pt modelId="{3C262BD6-0C0D-D548-94A3-BC1AD0FAC2A5}" type="parTrans" cxnId="{9DEF6596-18B2-1149-84AA-625510C610CA}">
      <dgm:prSet/>
      <dgm:spPr/>
      <dgm:t>
        <a:bodyPr/>
        <a:lstStyle/>
        <a:p>
          <a:endParaRPr lang="en-US" sz="1600" b="1"/>
        </a:p>
      </dgm:t>
    </dgm:pt>
    <dgm:pt modelId="{2991FC47-F4A9-7647-B657-BD28571AA8E3}" type="sibTrans" cxnId="{9DEF6596-18B2-1149-84AA-625510C610CA}">
      <dgm:prSet custT="1"/>
      <dgm:spPr>
        <a:solidFill>
          <a:schemeClr val="bg1">
            <a:lumMod val="65000"/>
          </a:schemeClr>
        </a:solidFill>
      </dgm:spPr>
      <dgm:t>
        <a:bodyPr/>
        <a:lstStyle/>
        <a:p>
          <a:endParaRPr lang="en-US" sz="1200" b="1"/>
        </a:p>
      </dgm:t>
    </dgm:pt>
    <dgm:pt modelId="{E74192B3-2223-F64E-AF5D-B4D5E4555F2E}">
      <dgm:prSet phldrT="[Text]" custT="1"/>
      <dgm:spPr/>
      <dgm:t>
        <a:bodyPr/>
        <a:lstStyle/>
        <a:p>
          <a:r>
            <a:rPr lang="en-US" sz="1600" b="1" dirty="0"/>
            <a:t>Select leverage points</a:t>
          </a:r>
        </a:p>
      </dgm:t>
    </dgm:pt>
    <dgm:pt modelId="{D3074D8A-86AC-3043-B0F0-97783F5C7D95}" type="parTrans" cxnId="{0E53A81D-703F-ED4B-B213-97CEC0422169}">
      <dgm:prSet/>
      <dgm:spPr/>
      <dgm:t>
        <a:bodyPr/>
        <a:lstStyle/>
        <a:p>
          <a:endParaRPr lang="en-US" sz="1600" b="1"/>
        </a:p>
      </dgm:t>
    </dgm:pt>
    <dgm:pt modelId="{41CAA464-8E5C-ED45-A0DF-42B4F6AFD9A3}" type="sibTrans" cxnId="{0E53A81D-703F-ED4B-B213-97CEC0422169}">
      <dgm:prSet custT="1"/>
      <dgm:spPr/>
      <dgm:t>
        <a:bodyPr/>
        <a:lstStyle/>
        <a:p>
          <a:endParaRPr lang="en-US" sz="1200" b="1"/>
        </a:p>
      </dgm:t>
    </dgm:pt>
    <dgm:pt modelId="{120D36A8-A307-4DA5-8135-A0BF68A5257E}">
      <dgm:prSet phldrT="[Text]" custT="1"/>
      <dgm:spPr>
        <a:solidFill>
          <a:schemeClr val="bg1">
            <a:lumMod val="65000"/>
          </a:schemeClr>
        </a:solidFill>
      </dgm:spPr>
      <dgm:t>
        <a:bodyPr/>
        <a:lstStyle/>
        <a:p>
          <a:r>
            <a:rPr lang="en-US" sz="1600" b="1" dirty="0"/>
            <a:t>Select outcome to change</a:t>
          </a:r>
        </a:p>
      </dgm:t>
    </dgm:pt>
    <dgm:pt modelId="{CBAA4239-142A-4A59-B049-37700475B201}" type="parTrans" cxnId="{B4D817A5-F45C-439D-B6DC-968286B93488}">
      <dgm:prSet/>
      <dgm:spPr/>
      <dgm:t>
        <a:bodyPr/>
        <a:lstStyle/>
        <a:p>
          <a:endParaRPr lang="en-US" sz="1600" b="1"/>
        </a:p>
      </dgm:t>
    </dgm:pt>
    <dgm:pt modelId="{47F70316-E998-479B-A151-662CA407693E}" type="sibTrans" cxnId="{B4D817A5-F45C-439D-B6DC-968286B93488}">
      <dgm:prSet custT="1"/>
      <dgm:spPr>
        <a:solidFill>
          <a:schemeClr val="bg1">
            <a:lumMod val="65000"/>
          </a:schemeClr>
        </a:solidFill>
      </dgm:spPr>
      <dgm:t>
        <a:bodyPr/>
        <a:lstStyle/>
        <a:p>
          <a:endParaRPr lang="en-US" sz="1200" b="1"/>
        </a:p>
      </dgm:t>
    </dgm:pt>
    <dgm:pt modelId="{FB4C7786-F29F-4921-BF9A-89DA4EC597FC}">
      <dgm:prSet phldrT="[Text]" custT="1"/>
      <dgm:spPr>
        <a:solidFill>
          <a:schemeClr val="bg1">
            <a:lumMod val="65000"/>
          </a:schemeClr>
        </a:solidFill>
      </dgm:spPr>
      <dgm:t>
        <a:bodyPr/>
        <a:lstStyle/>
        <a:p>
          <a:r>
            <a:rPr lang="en-US" sz="1600" b="1" dirty="0"/>
            <a:t>Prioritize leverage points</a:t>
          </a:r>
        </a:p>
      </dgm:t>
    </dgm:pt>
    <dgm:pt modelId="{16CEB15A-25F5-424C-9C72-F2D30AD559A5}" type="parTrans" cxnId="{0CC342C6-AA09-4578-BA8C-510CF5F851C1}">
      <dgm:prSet/>
      <dgm:spPr/>
      <dgm:t>
        <a:bodyPr/>
        <a:lstStyle/>
        <a:p>
          <a:endParaRPr lang="en-US" sz="1600" b="1"/>
        </a:p>
      </dgm:t>
    </dgm:pt>
    <dgm:pt modelId="{9E27A461-B53E-4E78-B673-C5102F8DF842}" type="sibTrans" cxnId="{0CC342C6-AA09-4578-BA8C-510CF5F851C1}">
      <dgm:prSet/>
      <dgm:spPr/>
      <dgm:t>
        <a:bodyPr/>
        <a:lstStyle/>
        <a:p>
          <a:endParaRPr lang="en-US" sz="1600" b="1"/>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215894">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215894">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215894">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215894">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218826">
        <dgm:presLayoutVars>
          <dgm:bulletEnabled val="1"/>
        </dgm:presLayoutVars>
      </dgm:prSet>
      <dgm:spPr/>
    </dgm:pt>
  </dgm:ptLst>
  <dgm:cxnLst>
    <dgm:cxn modelId="{608A1800-8BF4-479A-84AA-B1FCE53A4A7D}" type="presOf" srcId="{D41A9019-93B9-9C47-B431-D3264E01DD5D}" destId="{7AC3C50F-2042-E349-B748-EC5012ED6721}" srcOrd="1" destOrd="0" presId="urn:microsoft.com/office/officeart/2005/8/layout/process2"/>
    <dgm:cxn modelId="{24955B0C-D719-497E-A911-66E87989C971}" type="presOf" srcId="{2991FC47-F4A9-7647-B657-BD28571AA8E3}" destId="{6E401610-AFB5-8941-91FF-F71D9B6B3AA2}" srcOrd="0" destOrd="0" presId="urn:microsoft.com/office/officeart/2005/8/layout/process2"/>
    <dgm:cxn modelId="{0E53A81D-703F-ED4B-B213-97CEC0422169}" srcId="{B6BC7C8B-5573-5849-862D-797EDE4FBAB5}" destId="{E74192B3-2223-F64E-AF5D-B4D5E4555F2E}" srcOrd="3" destOrd="0" parTransId="{D3074D8A-86AC-3043-B0F0-97783F5C7D95}" sibTransId="{41CAA464-8E5C-ED45-A0DF-42B4F6AFD9A3}"/>
    <dgm:cxn modelId="{25DBFF1F-2103-41C9-A158-51BA8D59A7F0}" type="presOf" srcId="{47F70316-E998-479B-A151-662CA407693E}" destId="{F9B29A01-9FA7-49B0-B1B5-E54A647C6115}" srcOrd="0" destOrd="0" presId="urn:microsoft.com/office/officeart/2005/8/layout/process2"/>
    <dgm:cxn modelId="{A3D43E26-22EC-4134-ADE2-2CEF23BE5DD8}" type="presOf" srcId="{47F70316-E998-479B-A151-662CA407693E}" destId="{8AC235C4-55A9-4C4B-AA94-973FF70A46C1}" srcOrd="1" destOrd="0" presId="urn:microsoft.com/office/officeart/2005/8/layout/process2"/>
    <dgm:cxn modelId="{1514D637-6D74-4E13-99CC-FBEA75D8FC03}" type="presOf" srcId="{120D36A8-A307-4DA5-8135-A0BF68A5257E}" destId="{D93E039F-236F-4867-BCE5-9CF9818ED986}" srcOrd="0" destOrd="0" presId="urn:microsoft.com/office/officeart/2005/8/layout/process2"/>
    <dgm:cxn modelId="{0C68B148-6B63-4A1A-A08F-E250FDB2063C}" type="presOf" srcId="{41CAA464-8E5C-ED45-A0DF-42B4F6AFD9A3}" destId="{B90732E6-9049-48DB-9EBC-F22CD7D130AB}" srcOrd="0" destOrd="0" presId="urn:microsoft.com/office/officeart/2005/8/layout/process2"/>
    <dgm:cxn modelId="{F9006559-DE95-4C11-9480-04F1DEA5ECFC}" type="presOf" srcId="{E74192B3-2223-F64E-AF5D-B4D5E4555F2E}" destId="{339A1D94-09EE-2B4B-BC43-627B5F76952C}" srcOrd="0" destOrd="0" presId="urn:microsoft.com/office/officeart/2005/8/layout/process2"/>
    <dgm:cxn modelId="{8F584669-025B-4AA0-BE98-9FAE1AA67D87}" type="presOf" srcId="{FB4C7786-F29F-4921-BF9A-89DA4EC597FC}" destId="{22E4A32E-20B3-4632-AB80-995A0D8FCD6C}" srcOrd="0" destOrd="0" presId="urn:microsoft.com/office/officeart/2005/8/layout/process2"/>
    <dgm:cxn modelId="{3436B877-1129-42DE-8609-2E6CB368E836}" type="presOf" srcId="{2991FC47-F4A9-7647-B657-BD28571AA8E3}" destId="{97CFFD1D-2693-4846-82C8-128F6AB73DBC}" srcOrd="1" destOrd="0" presId="urn:microsoft.com/office/officeart/2005/8/layout/process2"/>
    <dgm:cxn modelId="{0FBDB091-E7E2-489E-9E9C-7C97C92DE110}" type="presOf" srcId="{80FF7DE2-A02A-0546-96C0-1EC8CA4ADECD}" destId="{A7A022BA-CD8B-0D4A-B32B-5F4FD5E969AB}" srcOrd="0" destOrd="0" presId="urn:microsoft.com/office/officeart/2005/8/layout/process2"/>
    <dgm:cxn modelId="{7BF45394-070B-4EC0-892C-23E9437565AF}" type="presOf" srcId="{B6BC7C8B-5573-5849-862D-797EDE4FBAB5}" destId="{5E707006-3A19-3E46-95AC-6CFB03E8C1A1}" srcOrd="0"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B4D817A5-F45C-439D-B6DC-968286B93488}" srcId="{B6BC7C8B-5573-5849-862D-797EDE4FBAB5}" destId="{120D36A8-A307-4DA5-8135-A0BF68A5257E}" srcOrd="1" destOrd="0" parTransId="{CBAA4239-142A-4A59-B049-37700475B201}" sibTransId="{47F70316-E998-479B-A151-662CA407693E}"/>
    <dgm:cxn modelId="{EC7510BB-4968-F943-8C3A-D04DFB4C5E92}" srcId="{B6BC7C8B-5573-5849-862D-797EDE4FBAB5}" destId="{80FF7DE2-A02A-0546-96C0-1EC8CA4ADECD}" srcOrd="0" destOrd="0" parTransId="{34625DF5-FF60-1446-9B2B-FC9F52021818}" sibTransId="{D41A9019-93B9-9C47-B431-D3264E01DD5D}"/>
    <dgm:cxn modelId="{6C7C77BE-03A0-4B30-A5ED-3A9DE144CDBE}" type="presOf" srcId="{41CAA464-8E5C-ED45-A0DF-42B4F6AFD9A3}" destId="{7B7841A2-1748-44CE-B9C0-228DE26CE47D}" srcOrd="1" destOrd="0" presId="urn:microsoft.com/office/officeart/2005/8/layout/process2"/>
    <dgm:cxn modelId="{ACE81FC1-0FFC-4411-8199-00E66494FC70}" type="presOf" srcId="{ADE2E799-D657-FE44-B4EC-E8A15397B26E}" destId="{A831B957-EDF7-BC46-AF45-74FF859E09ED}" srcOrd="0" destOrd="0" presId="urn:microsoft.com/office/officeart/2005/8/layout/process2"/>
    <dgm:cxn modelId="{0CC342C6-AA09-4578-BA8C-510CF5F851C1}" srcId="{B6BC7C8B-5573-5849-862D-797EDE4FBAB5}" destId="{FB4C7786-F29F-4921-BF9A-89DA4EC597FC}" srcOrd="4" destOrd="0" parTransId="{16CEB15A-25F5-424C-9C72-F2D30AD559A5}" sibTransId="{9E27A461-B53E-4E78-B673-C5102F8DF842}"/>
    <dgm:cxn modelId="{E54A19E1-3875-42BB-9409-2646149D71AB}" type="presOf" srcId="{D41A9019-93B9-9C47-B431-D3264E01DD5D}" destId="{0DD385B7-072E-FA4F-B79B-88B0CE00872E}" srcOrd="0" destOrd="0" presId="urn:microsoft.com/office/officeart/2005/8/layout/process2"/>
    <dgm:cxn modelId="{33810E8E-F1FC-4C6E-9134-04E71CD6BC12}" type="presParOf" srcId="{5E707006-3A19-3E46-95AC-6CFB03E8C1A1}" destId="{A7A022BA-CD8B-0D4A-B32B-5F4FD5E969AB}" srcOrd="0" destOrd="0" presId="urn:microsoft.com/office/officeart/2005/8/layout/process2"/>
    <dgm:cxn modelId="{14C20139-5157-461C-8633-5ECFC3E48902}" type="presParOf" srcId="{5E707006-3A19-3E46-95AC-6CFB03E8C1A1}" destId="{0DD385B7-072E-FA4F-B79B-88B0CE00872E}" srcOrd="1" destOrd="0" presId="urn:microsoft.com/office/officeart/2005/8/layout/process2"/>
    <dgm:cxn modelId="{B31CB957-66EA-40AD-AA1B-288B7FB301E5}" type="presParOf" srcId="{0DD385B7-072E-FA4F-B79B-88B0CE00872E}" destId="{7AC3C50F-2042-E349-B748-EC5012ED6721}" srcOrd="0" destOrd="0" presId="urn:microsoft.com/office/officeart/2005/8/layout/process2"/>
    <dgm:cxn modelId="{E5F6BE4E-BF24-4127-9118-00E77EC5F90D}" type="presParOf" srcId="{5E707006-3A19-3E46-95AC-6CFB03E8C1A1}" destId="{D93E039F-236F-4867-BCE5-9CF9818ED986}" srcOrd="2" destOrd="0" presId="urn:microsoft.com/office/officeart/2005/8/layout/process2"/>
    <dgm:cxn modelId="{1BE949D5-0006-41E3-B801-3229D9E9BA85}" type="presParOf" srcId="{5E707006-3A19-3E46-95AC-6CFB03E8C1A1}" destId="{F9B29A01-9FA7-49B0-B1B5-E54A647C6115}" srcOrd="3" destOrd="0" presId="urn:microsoft.com/office/officeart/2005/8/layout/process2"/>
    <dgm:cxn modelId="{F2F24E74-30D3-4435-AEE9-9B8639E2C6D8}" type="presParOf" srcId="{F9B29A01-9FA7-49B0-B1B5-E54A647C6115}" destId="{8AC235C4-55A9-4C4B-AA94-973FF70A46C1}" srcOrd="0" destOrd="0" presId="urn:microsoft.com/office/officeart/2005/8/layout/process2"/>
    <dgm:cxn modelId="{ABFE5B33-0AA9-4DF7-BD23-E95F5F17E152}" type="presParOf" srcId="{5E707006-3A19-3E46-95AC-6CFB03E8C1A1}" destId="{A831B957-EDF7-BC46-AF45-74FF859E09ED}" srcOrd="4" destOrd="0" presId="urn:microsoft.com/office/officeart/2005/8/layout/process2"/>
    <dgm:cxn modelId="{DC63BC67-8500-4082-AEE8-297844DA721C}" type="presParOf" srcId="{5E707006-3A19-3E46-95AC-6CFB03E8C1A1}" destId="{6E401610-AFB5-8941-91FF-F71D9B6B3AA2}" srcOrd="5" destOrd="0" presId="urn:microsoft.com/office/officeart/2005/8/layout/process2"/>
    <dgm:cxn modelId="{66A24AD7-1114-4F16-B5CC-2FFA31063D2E}" type="presParOf" srcId="{6E401610-AFB5-8941-91FF-F71D9B6B3AA2}" destId="{97CFFD1D-2693-4846-82C8-128F6AB73DBC}" srcOrd="0" destOrd="0" presId="urn:microsoft.com/office/officeart/2005/8/layout/process2"/>
    <dgm:cxn modelId="{7B930812-5879-4270-B63D-D00291BA7D0B}" type="presParOf" srcId="{5E707006-3A19-3E46-95AC-6CFB03E8C1A1}" destId="{339A1D94-09EE-2B4B-BC43-627B5F76952C}" srcOrd="6" destOrd="0" presId="urn:microsoft.com/office/officeart/2005/8/layout/process2"/>
    <dgm:cxn modelId="{3FF798C3-4F7A-4F77-B5B1-384CAB8F85D2}" type="presParOf" srcId="{5E707006-3A19-3E46-95AC-6CFB03E8C1A1}" destId="{B90732E6-9049-48DB-9EBC-F22CD7D130AB}" srcOrd="7" destOrd="0" presId="urn:microsoft.com/office/officeart/2005/8/layout/process2"/>
    <dgm:cxn modelId="{466C3BE6-4348-44EF-994E-39C05FA70BEF}" type="presParOf" srcId="{B90732E6-9049-48DB-9EBC-F22CD7D130AB}" destId="{7B7841A2-1748-44CE-B9C0-228DE26CE47D}" srcOrd="0" destOrd="0" presId="urn:microsoft.com/office/officeart/2005/8/layout/process2"/>
    <dgm:cxn modelId="{EF767FAD-C879-4600-B49E-4025F34957D9}"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custT="1"/>
      <dgm:spPr>
        <a:solidFill>
          <a:schemeClr val="bg1">
            <a:lumMod val="65000"/>
          </a:schemeClr>
        </a:solidFill>
      </dgm:spPr>
      <dgm:t>
        <a:bodyPr/>
        <a:lstStyle/>
        <a:p>
          <a:r>
            <a:rPr lang="en-US" sz="1600" b="1" dirty="0"/>
            <a:t>Map the system</a:t>
          </a:r>
        </a:p>
      </dgm:t>
    </dgm:pt>
    <dgm:pt modelId="{34625DF5-FF60-1446-9B2B-FC9F52021818}" type="parTrans" cxnId="{EC7510BB-4968-F943-8C3A-D04DFB4C5E92}">
      <dgm:prSet/>
      <dgm:spPr/>
      <dgm:t>
        <a:bodyPr/>
        <a:lstStyle/>
        <a:p>
          <a:endParaRPr lang="en-US" sz="1600" b="1"/>
        </a:p>
      </dgm:t>
    </dgm:pt>
    <dgm:pt modelId="{D41A9019-93B9-9C47-B431-D3264E01DD5D}" type="sibTrans" cxnId="{EC7510BB-4968-F943-8C3A-D04DFB4C5E92}">
      <dgm:prSet custT="1"/>
      <dgm:spPr>
        <a:solidFill>
          <a:schemeClr val="bg1">
            <a:lumMod val="65000"/>
          </a:schemeClr>
        </a:solidFill>
      </dgm:spPr>
      <dgm:t>
        <a:bodyPr/>
        <a:lstStyle/>
        <a:p>
          <a:endParaRPr lang="en-US" sz="1200" b="1"/>
        </a:p>
      </dgm:t>
    </dgm:pt>
    <dgm:pt modelId="{ADE2E799-D657-FE44-B4EC-E8A15397B26E}">
      <dgm:prSet phldrT="[Text]" custT="1"/>
      <dgm:spPr>
        <a:solidFill>
          <a:schemeClr val="bg1">
            <a:lumMod val="65000"/>
          </a:schemeClr>
        </a:solidFill>
      </dgm:spPr>
      <dgm:t>
        <a:bodyPr/>
        <a:lstStyle/>
        <a:p>
          <a:r>
            <a:rPr lang="en-US" sz="1600" b="1" dirty="0"/>
            <a:t>Find important change pathways</a:t>
          </a:r>
        </a:p>
      </dgm:t>
    </dgm:pt>
    <dgm:pt modelId="{3C262BD6-0C0D-D548-94A3-BC1AD0FAC2A5}" type="parTrans" cxnId="{9DEF6596-18B2-1149-84AA-625510C610CA}">
      <dgm:prSet/>
      <dgm:spPr/>
      <dgm:t>
        <a:bodyPr/>
        <a:lstStyle/>
        <a:p>
          <a:endParaRPr lang="en-US" sz="1600" b="1"/>
        </a:p>
      </dgm:t>
    </dgm:pt>
    <dgm:pt modelId="{2991FC47-F4A9-7647-B657-BD28571AA8E3}" type="sibTrans" cxnId="{9DEF6596-18B2-1149-84AA-625510C610CA}">
      <dgm:prSet custT="1"/>
      <dgm:spPr>
        <a:solidFill>
          <a:schemeClr val="bg1">
            <a:lumMod val="65000"/>
          </a:schemeClr>
        </a:solidFill>
      </dgm:spPr>
      <dgm:t>
        <a:bodyPr/>
        <a:lstStyle/>
        <a:p>
          <a:endParaRPr lang="en-US" sz="1200" b="1"/>
        </a:p>
      </dgm:t>
    </dgm:pt>
    <dgm:pt modelId="{E74192B3-2223-F64E-AF5D-B4D5E4555F2E}">
      <dgm:prSet phldrT="[Text]" custT="1"/>
      <dgm:spPr>
        <a:solidFill>
          <a:schemeClr val="bg1">
            <a:lumMod val="65000"/>
          </a:schemeClr>
        </a:solidFill>
      </dgm:spPr>
      <dgm:t>
        <a:bodyPr/>
        <a:lstStyle/>
        <a:p>
          <a:r>
            <a:rPr lang="en-US" sz="1600" b="1" dirty="0"/>
            <a:t>Select leverage points</a:t>
          </a:r>
        </a:p>
      </dgm:t>
    </dgm:pt>
    <dgm:pt modelId="{D3074D8A-86AC-3043-B0F0-97783F5C7D95}" type="parTrans" cxnId="{0E53A81D-703F-ED4B-B213-97CEC0422169}">
      <dgm:prSet/>
      <dgm:spPr/>
      <dgm:t>
        <a:bodyPr/>
        <a:lstStyle/>
        <a:p>
          <a:endParaRPr lang="en-US" sz="1600" b="1"/>
        </a:p>
      </dgm:t>
    </dgm:pt>
    <dgm:pt modelId="{41CAA464-8E5C-ED45-A0DF-42B4F6AFD9A3}" type="sibTrans" cxnId="{0E53A81D-703F-ED4B-B213-97CEC0422169}">
      <dgm:prSet custT="1"/>
      <dgm:spPr>
        <a:solidFill>
          <a:schemeClr val="bg1">
            <a:lumMod val="65000"/>
          </a:schemeClr>
        </a:solidFill>
      </dgm:spPr>
      <dgm:t>
        <a:bodyPr/>
        <a:lstStyle/>
        <a:p>
          <a:endParaRPr lang="en-US" sz="1200" b="1"/>
        </a:p>
      </dgm:t>
    </dgm:pt>
    <dgm:pt modelId="{120D36A8-A307-4DA5-8135-A0BF68A5257E}">
      <dgm:prSet phldrT="[Text]" custT="1"/>
      <dgm:spPr>
        <a:solidFill>
          <a:schemeClr val="bg1">
            <a:lumMod val="65000"/>
          </a:schemeClr>
        </a:solidFill>
      </dgm:spPr>
      <dgm:t>
        <a:bodyPr/>
        <a:lstStyle/>
        <a:p>
          <a:r>
            <a:rPr lang="en-US" sz="1600" b="1" dirty="0"/>
            <a:t>Select outcome to change</a:t>
          </a:r>
        </a:p>
      </dgm:t>
    </dgm:pt>
    <dgm:pt modelId="{CBAA4239-142A-4A59-B049-37700475B201}" type="parTrans" cxnId="{B4D817A5-F45C-439D-B6DC-968286B93488}">
      <dgm:prSet/>
      <dgm:spPr/>
      <dgm:t>
        <a:bodyPr/>
        <a:lstStyle/>
        <a:p>
          <a:endParaRPr lang="en-US" sz="1600" b="1"/>
        </a:p>
      </dgm:t>
    </dgm:pt>
    <dgm:pt modelId="{47F70316-E998-479B-A151-662CA407693E}" type="sibTrans" cxnId="{B4D817A5-F45C-439D-B6DC-968286B93488}">
      <dgm:prSet custT="1"/>
      <dgm:spPr>
        <a:solidFill>
          <a:schemeClr val="bg1">
            <a:lumMod val="65000"/>
          </a:schemeClr>
        </a:solidFill>
      </dgm:spPr>
      <dgm:t>
        <a:bodyPr/>
        <a:lstStyle/>
        <a:p>
          <a:endParaRPr lang="en-US" sz="1200" b="1"/>
        </a:p>
      </dgm:t>
    </dgm:pt>
    <dgm:pt modelId="{FB4C7786-F29F-4921-BF9A-89DA4EC597FC}">
      <dgm:prSet phldrT="[Text]" custT="1"/>
      <dgm:spPr/>
      <dgm:t>
        <a:bodyPr/>
        <a:lstStyle/>
        <a:p>
          <a:r>
            <a:rPr lang="en-US" sz="1600" b="1" dirty="0"/>
            <a:t>Prioritize leverage points</a:t>
          </a:r>
        </a:p>
      </dgm:t>
    </dgm:pt>
    <dgm:pt modelId="{16CEB15A-25F5-424C-9C72-F2D30AD559A5}" type="parTrans" cxnId="{0CC342C6-AA09-4578-BA8C-510CF5F851C1}">
      <dgm:prSet/>
      <dgm:spPr/>
      <dgm:t>
        <a:bodyPr/>
        <a:lstStyle/>
        <a:p>
          <a:endParaRPr lang="en-US" sz="1600" b="1"/>
        </a:p>
      </dgm:t>
    </dgm:pt>
    <dgm:pt modelId="{9E27A461-B53E-4E78-B673-C5102F8DF842}" type="sibTrans" cxnId="{0CC342C6-AA09-4578-BA8C-510CF5F851C1}">
      <dgm:prSet/>
      <dgm:spPr/>
      <dgm:t>
        <a:bodyPr/>
        <a:lstStyle/>
        <a:p>
          <a:endParaRPr lang="en-US" sz="1600" b="1"/>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215894">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215894">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215894">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215894">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218826">
        <dgm:presLayoutVars>
          <dgm:bulletEnabled val="1"/>
        </dgm:presLayoutVars>
      </dgm:prSet>
      <dgm:spPr/>
    </dgm:pt>
  </dgm:ptLst>
  <dgm:cxnLst>
    <dgm:cxn modelId="{C815EB06-4D14-49BB-A21E-2901039D4CBD}" type="presOf" srcId="{FB4C7786-F29F-4921-BF9A-89DA4EC597FC}" destId="{22E4A32E-20B3-4632-AB80-995A0D8FCD6C}" srcOrd="0" destOrd="0" presId="urn:microsoft.com/office/officeart/2005/8/layout/process2"/>
    <dgm:cxn modelId="{70A3CC0E-7046-47EE-9221-88EE93458BE4}" type="presOf" srcId="{2991FC47-F4A9-7647-B657-BD28571AA8E3}" destId="{97CFFD1D-2693-4846-82C8-128F6AB73DBC}" srcOrd="1" destOrd="0" presId="urn:microsoft.com/office/officeart/2005/8/layout/process2"/>
    <dgm:cxn modelId="{0E53A81D-703F-ED4B-B213-97CEC0422169}" srcId="{B6BC7C8B-5573-5849-862D-797EDE4FBAB5}" destId="{E74192B3-2223-F64E-AF5D-B4D5E4555F2E}" srcOrd="3" destOrd="0" parTransId="{D3074D8A-86AC-3043-B0F0-97783F5C7D95}" sibTransId="{41CAA464-8E5C-ED45-A0DF-42B4F6AFD9A3}"/>
    <dgm:cxn modelId="{80B78220-97F2-46A4-8160-91FA526A113B}" type="presOf" srcId="{80FF7DE2-A02A-0546-96C0-1EC8CA4ADECD}" destId="{A7A022BA-CD8B-0D4A-B32B-5F4FD5E969AB}" srcOrd="0" destOrd="0" presId="urn:microsoft.com/office/officeart/2005/8/layout/process2"/>
    <dgm:cxn modelId="{E02B8C35-D83C-4396-AE89-E33D79607D29}" type="presOf" srcId="{2991FC47-F4A9-7647-B657-BD28571AA8E3}" destId="{6E401610-AFB5-8941-91FF-F71D9B6B3AA2}" srcOrd="0" destOrd="0" presId="urn:microsoft.com/office/officeart/2005/8/layout/process2"/>
    <dgm:cxn modelId="{C7B8B23E-E593-408D-A485-C8244834299A}" type="presOf" srcId="{41CAA464-8E5C-ED45-A0DF-42B4F6AFD9A3}" destId="{7B7841A2-1748-44CE-B9C0-228DE26CE47D}" srcOrd="1" destOrd="0" presId="urn:microsoft.com/office/officeart/2005/8/layout/process2"/>
    <dgm:cxn modelId="{843B8C46-01C2-4EBC-8C2A-1D9DCB1255E0}" type="presOf" srcId="{E74192B3-2223-F64E-AF5D-B4D5E4555F2E}" destId="{339A1D94-09EE-2B4B-BC43-627B5F76952C}" srcOrd="0" destOrd="0" presId="urn:microsoft.com/office/officeart/2005/8/layout/process2"/>
    <dgm:cxn modelId="{BA22FF61-12AE-4562-8984-F7938CBD93C4}" type="presOf" srcId="{120D36A8-A307-4DA5-8135-A0BF68A5257E}" destId="{D93E039F-236F-4867-BCE5-9CF9818ED986}" srcOrd="0" destOrd="0" presId="urn:microsoft.com/office/officeart/2005/8/layout/process2"/>
    <dgm:cxn modelId="{A29C1A78-93EE-49D3-A627-E9FCC98AFF5B}" type="presOf" srcId="{47F70316-E998-479B-A151-662CA407693E}" destId="{8AC235C4-55A9-4C4B-AA94-973FF70A46C1}" srcOrd="1"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39559298-E01B-42E5-98FF-F41FA747C6DF}" type="presOf" srcId="{D41A9019-93B9-9C47-B431-D3264E01DD5D}" destId="{0DD385B7-072E-FA4F-B79B-88B0CE00872E}" srcOrd="0" destOrd="0" presId="urn:microsoft.com/office/officeart/2005/8/layout/process2"/>
    <dgm:cxn modelId="{6F2CF29D-DBDD-410C-8CA4-590CE3069B7D}" type="presOf" srcId="{D41A9019-93B9-9C47-B431-D3264E01DD5D}" destId="{7AC3C50F-2042-E349-B748-EC5012ED6721}" srcOrd="1" destOrd="0" presId="urn:microsoft.com/office/officeart/2005/8/layout/process2"/>
    <dgm:cxn modelId="{B4D817A5-F45C-439D-B6DC-968286B93488}" srcId="{B6BC7C8B-5573-5849-862D-797EDE4FBAB5}" destId="{120D36A8-A307-4DA5-8135-A0BF68A5257E}" srcOrd="1" destOrd="0" parTransId="{CBAA4239-142A-4A59-B049-37700475B201}" sibTransId="{47F70316-E998-479B-A151-662CA407693E}"/>
    <dgm:cxn modelId="{1F6A0EB6-0A01-41A7-83E0-EEBF7D6B6B34}" type="presOf" srcId="{B6BC7C8B-5573-5849-862D-797EDE4FBAB5}" destId="{5E707006-3A19-3E46-95AC-6CFB03E8C1A1}" srcOrd="0" destOrd="0" presId="urn:microsoft.com/office/officeart/2005/8/layout/process2"/>
    <dgm:cxn modelId="{DA4B71B8-6B58-4C3E-8B19-546313A1584E}" type="presOf" srcId="{47F70316-E998-479B-A151-662CA407693E}" destId="{F9B29A01-9FA7-49B0-B1B5-E54A647C6115}" srcOrd="0" destOrd="0" presId="urn:microsoft.com/office/officeart/2005/8/layout/process2"/>
    <dgm:cxn modelId="{EC7510BB-4968-F943-8C3A-D04DFB4C5E92}" srcId="{B6BC7C8B-5573-5849-862D-797EDE4FBAB5}" destId="{80FF7DE2-A02A-0546-96C0-1EC8CA4ADECD}" srcOrd="0" destOrd="0" parTransId="{34625DF5-FF60-1446-9B2B-FC9F52021818}" sibTransId="{D41A9019-93B9-9C47-B431-D3264E01DD5D}"/>
    <dgm:cxn modelId="{146A23C1-92A2-41D5-826E-203FF9F40848}" type="presOf" srcId="{ADE2E799-D657-FE44-B4EC-E8A15397B26E}" destId="{A831B957-EDF7-BC46-AF45-74FF859E09ED}" srcOrd="0" destOrd="0" presId="urn:microsoft.com/office/officeart/2005/8/layout/process2"/>
    <dgm:cxn modelId="{0CC342C6-AA09-4578-BA8C-510CF5F851C1}" srcId="{B6BC7C8B-5573-5849-862D-797EDE4FBAB5}" destId="{FB4C7786-F29F-4921-BF9A-89DA4EC597FC}" srcOrd="4" destOrd="0" parTransId="{16CEB15A-25F5-424C-9C72-F2D30AD559A5}" sibTransId="{9E27A461-B53E-4E78-B673-C5102F8DF842}"/>
    <dgm:cxn modelId="{974B01F2-6B6B-48C0-A857-043A3B5DD4D4}" type="presOf" srcId="{41CAA464-8E5C-ED45-A0DF-42B4F6AFD9A3}" destId="{B90732E6-9049-48DB-9EBC-F22CD7D130AB}" srcOrd="0" destOrd="0" presId="urn:microsoft.com/office/officeart/2005/8/layout/process2"/>
    <dgm:cxn modelId="{0822C138-3AAE-4498-AEDA-21A02909812A}" type="presParOf" srcId="{5E707006-3A19-3E46-95AC-6CFB03E8C1A1}" destId="{A7A022BA-CD8B-0D4A-B32B-5F4FD5E969AB}" srcOrd="0" destOrd="0" presId="urn:microsoft.com/office/officeart/2005/8/layout/process2"/>
    <dgm:cxn modelId="{A5F66704-28B4-4D1C-807E-72A4A005D397}" type="presParOf" srcId="{5E707006-3A19-3E46-95AC-6CFB03E8C1A1}" destId="{0DD385B7-072E-FA4F-B79B-88B0CE00872E}" srcOrd="1" destOrd="0" presId="urn:microsoft.com/office/officeart/2005/8/layout/process2"/>
    <dgm:cxn modelId="{A031C6A1-FC7F-4277-91C5-D86B0A4F38DA}" type="presParOf" srcId="{0DD385B7-072E-FA4F-B79B-88B0CE00872E}" destId="{7AC3C50F-2042-E349-B748-EC5012ED6721}" srcOrd="0" destOrd="0" presId="urn:microsoft.com/office/officeart/2005/8/layout/process2"/>
    <dgm:cxn modelId="{707354B9-E8E4-4875-9213-BA3974232BAC}" type="presParOf" srcId="{5E707006-3A19-3E46-95AC-6CFB03E8C1A1}" destId="{D93E039F-236F-4867-BCE5-9CF9818ED986}" srcOrd="2" destOrd="0" presId="urn:microsoft.com/office/officeart/2005/8/layout/process2"/>
    <dgm:cxn modelId="{9EFD39F1-6C1D-48DF-9C42-DAC19313DF52}" type="presParOf" srcId="{5E707006-3A19-3E46-95AC-6CFB03E8C1A1}" destId="{F9B29A01-9FA7-49B0-B1B5-E54A647C6115}" srcOrd="3" destOrd="0" presId="urn:microsoft.com/office/officeart/2005/8/layout/process2"/>
    <dgm:cxn modelId="{6E9D6890-1DEF-4ADD-AA16-2AF7CCD105C5}" type="presParOf" srcId="{F9B29A01-9FA7-49B0-B1B5-E54A647C6115}" destId="{8AC235C4-55A9-4C4B-AA94-973FF70A46C1}" srcOrd="0" destOrd="0" presId="urn:microsoft.com/office/officeart/2005/8/layout/process2"/>
    <dgm:cxn modelId="{EA6F58CB-B5A3-449B-9D63-B905D940DEAD}" type="presParOf" srcId="{5E707006-3A19-3E46-95AC-6CFB03E8C1A1}" destId="{A831B957-EDF7-BC46-AF45-74FF859E09ED}" srcOrd="4" destOrd="0" presId="urn:microsoft.com/office/officeart/2005/8/layout/process2"/>
    <dgm:cxn modelId="{53585230-6ECC-435B-9C52-9E98CAD9C12A}" type="presParOf" srcId="{5E707006-3A19-3E46-95AC-6CFB03E8C1A1}" destId="{6E401610-AFB5-8941-91FF-F71D9B6B3AA2}" srcOrd="5" destOrd="0" presId="urn:microsoft.com/office/officeart/2005/8/layout/process2"/>
    <dgm:cxn modelId="{7CB28542-66E5-42C4-93DF-75697A1A8ADC}" type="presParOf" srcId="{6E401610-AFB5-8941-91FF-F71D9B6B3AA2}" destId="{97CFFD1D-2693-4846-82C8-128F6AB73DBC}" srcOrd="0" destOrd="0" presId="urn:microsoft.com/office/officeart/2005/8/layout/process2"/>
    <dgm:cxn modelId="{328E21E3-56FA-40DC-A9EB-FB1684D91972}" type="presParOf" srcId="{5E707006-3A19-3E46-95AC-6CFB03E8C1A1}" destId="{339A1D94-09EE-2B4B-BC43-627B5F76952C}" srcOrd="6" destOrd="0" presId="urn:microsoft.com/office/officeart/2005/8/layout/process2"/>
    <dgm:cxn modelId="{79F5061F-3925-40C0-B552-8260D0C9BA68}" type="presParOf" srcId="{5E707006-3A19-3E46-95AC-6CFB03E8C1A1}" destId="{B90732E6-9049-48DB-9EBC-F22CD7D130AB}" srcOrd="7" destOrd="0" presId="urn:microsoft.com/office/officeart/2005/8/layout/process2"/>
    <dgm:cxn modelId="{CEDCF1E6-AFEC-4B5D-A2F5-2876829C0F94}" type="presParOf" srcId="{B90732E6-9049-48DB-9EBC-F22CD7D130AB}" destId="{7B7841A2-1748-44CE-B9C0-228DE26CE47D}" srcOrd="0" destOrd="0" presId="urn:microsoft.com/office/officeart/2005/8/layout/process2"/>
    <dgm:cxn modelId="{A41EB52C-9E35-4AB9-8FA5-C033C86FAACD}"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custT="1"/>
      <dgm:spPr>
        <a:solidFill>
          <a:schemeClr val="bg1">
            <a:lumMod val="65000"/>
          </a:schemeClr>
        </a:solidFill>
      </dgm:spPr>
      <dgm:t>
        <a:bodyPr/>
        <a:lstStyle/>
        <a:p>
          <a:r>
            <a:rPr lang="en-US" sz="1600" b="1" dirty="0"/>
            <a:t>Map the system</a:t>
          </a:r>
        </a:p>
      </dgm:t>
    </dgm:pt>
    <dgm:pt modelId="{34625DF5-FF60-1446-9B2B-FC9F52021818}" type="parTrans" cxnId="{EC7510BB-4968-F943-8C3A-D04DFB4C5E92}">
      <dgm:prSet/>
      <dgm:spPr/>
      <dgm:t>
        <a:bodyPr/>
        <a:lstStyle/>
        <a:p>
          <a:endParaRPr lang="en-US" sz="1600" b="1"/>
        </a:p>
      </dgm:t>
    </dgm:pt>
    <dgm:pt modelId="{D41A9019-93B9-9C47-B431-D3264E01DD5D}" type="sibTrans" cxnId="{EC7510BB-4968-F943-8C3A-D04DFB4C5E92}">
      <dgm:prSet custT="1"/>
      <dgm:spPr>
        <a:solidFill>
          <a:schemeClr val="bg1">
            <a:lumMod val="65000"/>
          </a:schemeClr>
        </a:solidFill>
      </dgm:spPr>
      <dgm:t>
        <a:bodyPr/>
        <a:lstStyle/>
        <a:p>
          <a:endParaRPr lang="en-US" sz="1200" b="1"/>
        </a:p>
      </dgm:t>
    </dgm:pt>
    <dgm:pt modelId="{ADE2E799-D657-FE44-B4EC-E8A15397B26E}">
      <dgm:prSet phldrT="[Text]" custT="1"/>
      <dgm:spPr>
        <a:solidFill>
          <a:schemeClr val="bg1">
            <a:lumMod val="65000"/>
          </a:schemeClr>
        </a:solidFill>
      </dgm:spPr>
      <dgm:t>
        <a:bodyPr/>
        <a:lstStyle/>
        <a:p>
          <a:r>
            <a:rPr lang="en-US" sz="1600" b="1" dirty="0"/>
            <a:t>Find important change pathways</a:t>
          </a:r>
        </a:p>
      </dgm:t>
    </dgm:pt>
    <dgm:pt modelId="{3C262BD6-0C0D-D548-94A3-BC1AD0FAC2A5}" type="parTrans" cxnId="{9DEF6596-18B2-1149-84AA-625510C610CA}">
      <dgm:prSet/>
      <dgm:spPr/>
      <dgm:t>
        <a:bodyPr/>
        <a:lstStyle/>
        <a:p>
          <a:endParaRPr lang="en-US" sz="1600" b="1"/>
        </a:p>
      </dgm:t>
    </dgm:pt>
    <dgm:pt modelId="{2991FC47-F4A9-7647-B657-BD28571AA8E3}" type="sibTrans" cxnId="{9DEF6596-18B2-1149-84AA-625510C610CA}">
      <dgm:prSet custT="1"/>
      <dgm:spPr>
        <a:solidFill>
          <a:schemeClr val="bg1">
            <a:lumMod val="65000"/>
          </a:schemeClr>
        </a:solidFill>
      </dgm:spPr>
      <dgm:t>
        <a:bodyPr/>
        <a:lstStyle/>
        <a:p>
          <a:endParaRPr lang="en-US" sz="1200" b="1"/>
        </a:p>
      </dgm:t>
    </dgm:pt>
    <dgm:pt modelId="{E74192B3-2223-F64E-AF5D-B4D5E4555F2E}">
      <dgm:prSet phldrT="[Text]" custT="1"/>
      <dgm:spPr>
        <a:solidFill>
          <a:schemeClr val="bg1">
            <a:lumMod val="65000"/>
          </a:schemeClr>
        </a:solidFill>
      </dgm:spPr>
      <dgm:t>
        <a:bodyPr/>
        <a:lstStyle/>
        <a:p>
          <a:r>
            <a:rPr lang="en-US" sz="1600" b="1" dirty="0"/>
            <a:t>Select leverage points</a:t>
          </a:r>
        </a:p>
      </dgm:t>
    </dgm:pt>
    <dgm:pt modelId="{D3074D8A-86AC-3043-B0F0-97783F5C7D95}" type="parTrans" cxnId="{0E53A81D-703F-ED4B-B213-97CEC0422169}">
      <dgm:prSet/>
      <dgm:spPr/>
      <dgm:t>
        <a:bodyPr/>
        <a:lstStyle/>
        <a:p>
          <a:endParaRPr lang="en-US" sz="1600" b="1"/>
        </a:p>
      </dgm:t>
    </dgm:pt>
    <dgm:pt modelId="{41CAA464-8E5C-ED45-A0DF-42B4F6AFD9A3}" type="sibTrans" cxnId="{0E53A81D-703F-ED4B-B213-97CEC0422169}">
      <dgm:prSet custT="1"/>
      <dgm:spPr>
        <a:solidFill>
          <a:schemeClr val="bg1">
            <a:lumMod val="65000"/>
          </a:schemeClr>
        </a:solidFill>
      </dgm:spPr>
      <dgm:t>
        <a:bodyPr/>
        <a:lstStyle/>
        <a:p>
          <a:endParaRPr lang="en-US" sz="1200" b="1"/>
        </a:p>
      </dgm:t>
    </dgm:pt>
    <dgm:pt modelId="{120D36A8-A307-4DA5-8135-A0BF68A5257E}">
      <dgm:prSet phldrT="[Text]" custT="1"/>
      <dgm:spPr>
        <a:solidFill>
          <a:schemeClr val="bg1">
            <a:lumMod val="65000"/>
          </a:schemeClr>
        </a:solidFill>
      </dgm:spPr>
      <dgm:t>
        <a:bodyPr/>
        <a:lstStyle/>
        <a:p>
          <a:r>
            <a:rPr lang="en-US" sz="1600" b="1" dirty="0"/>
            <a:t>Select outcome to change</a:t>
          </a:r>
        </a:p>
      </dgm:t>
    </dgm:pt>
    <dgm:pt modelId="{CBAA4239-142A-4A59-B049-37700475B201}" type="parTrans" cxnId="{B4D817A5-F45C-439D-B6DC-968286B93488}">
      <dgm:prSet/>
      <dgm:spPr/>
      <dgm:t>
        <a:bodyPr/>
        <a:lstStyle/>
        <a:p>
          <a:endParaRPr lang="en-US" sz="1600" b="1"/>
        </a:p>
      </dgm:t>
    </dgm:pt>
    <dgm:pt modelId="{47F70316-E998-479B-A151-662CA407693E}" type="sibTrans" cxnId="{B4D817A5-F45C-439D-B6DC-968286B93488}">
      <dgm:prSet custT="1"/>
      <dgm:spPr>
        <a:solidFill>
          <a:schemeClr val="bg1">
            <a:lumMod val="65000"/>
          </a:schemeClr>
        </a:solidFill>
      </dgm:spPr>
      <dgm:t>
        <a:bodyPr/>
        <a:lstStyle/>
        <a:p>
          <a:endParaRPr lang="en-US" sz="1200" b="1"/>
        </a:p>
      </dgm:t>
    </dgm:pt>
    <dgm:pt modelId="{FB4C7786-F29F-4921-BF9A-89DA4EC597FC}">
      <dgm:prSet phldrT="[Text]" custT="1"/>
      <dgm:spPr/>
      <dgm:t>
        <a:bodyPr/>
        <a:lstStyle/>
        <a:p>
          <a:r>
            <a:rPr lang="en-US" sz="1600" b="1" dirty="0"/>
            <a:t>Prioritize leverage points</a:t>
          </a:r>
        </a:p>
      </dgm:t>
    </dgm:pt>
    <dgm:pt modelId="{16CEB15A-25F5-424C-9C72-F2D30AD559A5}" type="parTrans" cxnId="{0CC342C6-AA09-4578-BA8C-510CF5F851C1}">
      <dgm:prSet/>
      <dgm:spPr/>
      <dgm:t>
        <a:bodyPr/>
        <a:lstStyle/>
        <a:p>
          <a:endParaRPr lang="en-US" sz="1600" b="1"/>
        </a:p>
      </dgm:t>
    </dgm:pt>
    <dgm:pt modelId="{9E27A461-B53E-4E78-B673-C5102F8DF842}" type="sibTrans" cxnId="{0CC342C6-AA09-4578-BA8C-510CF5F851C1}">
      <dgm:prSet/>
      <dgm:spPr/>
      <dgm:t>
        <a:bodyPr/>
        <a:lstStyle/>
        <a:p>
          <a:endParaRPr lang="en-US" sz="1600" b="1"/>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215894">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215894">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215894">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215894">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218826">
        <dgm:presLayoutVars>
          <dgm:bulletEnabled val="1"/>
        </dgm:presLayoutVars>
      </dgm:prSet>
      <dgm:spPr/>
    </dgm:pt>
  </dgm:ptLst>
  <dgm:cxnLst>
    <dgm:cxn modelId="{C815EB06-4D14-49BB-A21E-2901039D4CBD}" type="presOf" srcId="{FB4C7786-F29F-4921-BF9A-89DA4EC597FC}" destId="{22E4A32E-20B3-4632-AB80-995A0D8FCD6C}" srcOrd="0" destOrd="0" presId="urn:microsoft.com/office/officeart/2005/8/layout/process2"/>
    <dgm:cxn modelId="{70A3CC0E-7046-47EE-9221-88EE93458BE4}" type="presOf" srcId="{2991FC47-F4A9-7647-B657-BD28571AA8E3}" destId="{97CFFD1D-2693-4846-82C8-128F6AB73DBC}" srcOrd="1" destOrd="0" presId="urn:microsoft.com/office/officeart/2005/8/layout/process2"/>
    <dgm:cxn modelId="{0E53A81D-703F-ED4B-B213-97CEC0422169}" srcId="{B6BC7C8B-5573-5849-862D-797EDE4FBAB5}" destId="{E74192B3-2223-F64E-AF5D-B4D5E4555F2E}" srcOrd="3" destOrd="0" parTransId="{D3074D8A-86AC-3043-B0F0-97783F5C7D95}" sibTransId="{41CAA464-8E5C-ED45-A0DF-42B4F6AFD9A3}"/>
    <dgm:cxn modelId="{80B78220-97F2-46A4-8160-91FA526A113B}" type="presOf" srcId="{80FF7DE2-A02A-0546-96C0-1EC8CA4ADECD}" destId="{A7A022BA-CD8B-0D4A-B32B-5F4FD5E969AB}" srcOrd="0" destOrd="0" presId="urn:microsoft.com/office/officeart/2005/8/layout/process2"/>
    <dgm:cxn modelId="{E02B8C35-D83C-4396-AE89-E33D79607D29}" type="presOf" srcId="{2991FC47-F4A9-7647-B657-BD28571AA8E3}" destId="{6E401610-AFB5-8941-91FF-F71D9B6B3AA2}" srcOrd="0" destOrd="0" presId="urn:microsoft.com/office/officeart/2005/8/layout/process2"/>
    <dgm:cxn modelId="{C7B8B23E-E593-408D-A485-C8244834299A}" type="presOf" srcId="{41CAA464-8E5C-ED45-A0DF-42B4F6AFD9A3}" destId="{7B7841A2-1748-44CE-B9C0-228DE26CE47D}" srcOrd="1" destOrd="0" presId="urn:microsoft.com/office/officeart/2005/8/layout/process2"/>
    <dgm:cxn modelId="{843B8C46-01C2-4EBC-8C2A-1D9DCB1255E0}" type="presOf" srcId="{E74192B3-2223-F64E-AF5D-B4D5E4555F2E}" destId="{339A1D94-09EE-2B4B-BC43-627B5F76952C}" srcOrd="0" destOrd="0" presId="urn:microsoft.com/office/officeart/2005/8/layout/process2"/>
    <dgm:cxn modelId="{BA22FF61-12AE-4562-8984-F7938CBD93C4}" type="presOf" srcId="{120D36A8-A307-4DA5-8135-A0BF68A5257E}" destId="{D93E039F-236F-4867-BCE5-9CF9818ED986}" srcOrd="0" destOrd="0" presId="urn:microsoft.com/office/officeart/2005/8/layout/process2"/>
    <dgm:cxn modelId="{A29C1A78-93EE-49D3-A627-E9FCC98AFF5B}" type="presOf" srcId="{47F70316-E998-479B-A151-662CA407693E}" destId="{8AC235C4-55A9-4C4B-AA94-973FF70A46C1}" srcOrd="1"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39559298-E01B-42E5-98FF-F41FA747C6DF}" type="presOf" srcId="{D41A9019-93B9-9C47-B431-D3264E01DD5D}" destId="{0DD385B7-072E-FA4F-B79B-88B0CE00872E}" srcOrd="0" destOrd="0" presId="urn:microsoft.com/office/officeart/2005/8/layout/process2"/>
    <dgm:cxn modelId="{6F2CF29D-DBDD-410C-8CA4-590CE3069B7D}" type="presOf" srcId="{D41A9019-93B9-9C47-B431-D3264E01DD5D}" destId="{7AC3C50F-2042-E349-B748-EC5012ED6721}" srcOrd="1" destOrd="0" presId="urn:microsoft.com/office/officeart/2005/8/layout/process2"/>
    <dgm:cxn modelId="{B4D817A5-F45C-439D-B6DC-968286B93488}" srcId="{B6BC7C8B-5573-5849-862D-797EDE4FBAB5}" destId="{120D36A8-A307-4DA5-8135-A0BF68A5257E}" srcOrd="1" destOrd="0" parTransId="{CBAA4239-142A-4A59-B049-37700475B201}" sibTransId="{47F70316-E998-479B-A151-662CA407693E}"/>
    <dgm:cxn modelId="{1F6A0EB6-0A01-41A7-83E0-EEBF7D6B6B34}" type="presOf" srcId="{B6BC7C8B-5573-5849-862D-797EDE4FBAB5}" destId="{5E707006-3A19-3E46-95AC-6CFB03E8C1A1}" srcOrd="0" destOrd="0" presId="urn:microsoft.com/office/officeart/2005/8/layout/process2"/>
    <dgm:cxn modelId="{DA4B71B8-6B58-4C3E-8B19-546313A1584E}" type="presOf" srcId="{47F70316-E998-479B-A151-662CA407693E}" destId="{F9B29A01-9FA7-49B0-B1B5-E54A647C6115}" srcOrd="0" destOrd="0" presId="urn:microsoft.com/office/officeart/2005/8/layout/process2"/>
    <dgm:cxn modelId="{EC7510BB-4968-F943-8C3A-D04DFB4C5E92}" srcId="{B6BC7C8B-5573-5849-862D-797EDE4FBAB5}" destId="{80FF7DE2-A02A-0546-96C0-1EC8CA4ADECD}" srcOrd="0" destOrd="0" parTransId="{34625DF5-FF60-1446-9B2B-FC9F52021818}" sibTransId="{D41A9019-93B9-9C47-B431-D3264E01DD5D}"/>
    <dgm:cxn modelId="{146A23C1-92A2-41D5-826E-203FF9F40848}" type="presOf" srcId="{ADE2E799-D657-FE44-B4EC-E8A15397B26E}" destId="{A831B957-EDF7-BC46-AF45-74FF859E09ED}" srcOrd="0" destOrd="0" presId="urn:microsoft.com/office/officeart/2005/8/layout/process2"/>
    <dgm:cxn modelId="{0CC342C6-AA09-4578-BA8C-510CF5F851C1}" srcId="{B6BC7C8B-5573-5849-862D-797EDE4FBAB5}" destId="{FB4C7786-F29F-4921-BF9A-89DA4EC597FC}" srcOrd="4" destOrd="0" parTransId="{16CEB15A-25F5-424C-9C72-F2D30AD559A5}" sibTransId="{9E27A461-B53E-4E78-B673-C5102F8DF842}"/>
    <dgm:cxn modelId="{974B01F2-6B6B-48C0-A857-043A3B5DD4D4}" type="presOf" srcId="{41CAA464-8E5C-ED45-A0DF-42B4F6AFD9A3}" destId="{B90732E6-9049-48DB-9EBC-F22CD7D130AB}" srcOrd="0" destOrd="0" presId="urn:microsoft.com/office/officeart/2005/8/layout/process2"/>
    <dgm:cxn modelId="{0822C138-3AAE-4498-AEDA-21A02909812A}" type="presParOf" srcId="{5E707006-3A19-3E46-95AC-6CFB03E8C1A1}" destId="{A7A022BA-CD8B-0D4A-B32B-5F4FD5E969AB}" srcOrd="0" destOrd="0" presId="urn:microsoft.com/office/officeart/2005/8/layout/process2"/>
    <dgm:cxn modelId="{A5F66704-28B4-4D1C-807E-72A4A005D397}" type="presParOf" srcId="{5E707006-3A19-3E46-95AC-6CFB03E8C1A1}" destId="{0DD385B7-072E-FA4F-B79B-88B0CE00872E}" srcOrd="1" destOrd="0" presId="urn:microsoft.com/office/officeart/2005/8/layout/process2"/>
    <dgm:cxn modelId="{A031C6A1-FC7F-4277-91C5-D86B0A4F38DA}" type="presParOf" srcId="{0DD385B7-072E-FA4F-B79B-88B0CE00872E}" destId="{7AC3C50F-2042-E349-B748-EC5012ED6721}" srcOrd="0" destOrd="0" presId="urn:microsoft.com/office/officeart/2005/8/layout/process2"/>
    <dgm:cxn modelId="{707354B9-E8E4-4875-9213-BA3974232BAC}" type="presParOf" srcId="{5E707006-3A19-3E46-95AC-6CFB03E8C1A1}" destId="{D93E039F-236F-4867-BCE5-9CF9818ED986}" srcOrd="2" destOrd="0" presId="urn:microsoft.com/office/officeart/2005/8/layout/process2"/>
    <dgm:cxn modelId="{9EFD39F1-6C1D-48DF-9C42-DAC19313DF52}" type="presParOf" srcId="{5E707006-3A19-3E46-95AC-6CFB03E8C1A1}" destId="{F9B29A01-9FA7-49B0-B1B5-E54A647C6115}" srcOrd="3" destOrd="0" presId="urn:microsoft.com/office/officeart/2005/8/layout/process2"/>
    <dgm:cxn modelId="{6E9D6890-1DEF-4ADD-AA16-2AF7CCD105C5}" type="presParOf" srcId="{F9B29A01-9FA7-49B0-B1B5-E54A647C6115}" destId="{8AC235C4-55A9-4C4B-AA94-973FF70A46C1}" srcOrd="0" destOrd="0" presId="urn:microsoft.com/office/officeart/2005/8/layout/process2"/>
    <dgm:cxn modelId="{EA6F58CB-B5A3-449B-9D63-B905D940DEAD}" type="presParOf" srcId="{5E707006-3A19-3E46-95AC-6CFB03E8C1A1}" destId="{A831B957-EDF7-BC46-AF45-74FF859E09ED}" srcOrd="4" destOrd="0" presId="urn:microsoft.com/office/officeart/2005/8/layout/process2"/>
    <dgm:cxn modelId="{53585230-6ECC-435B-9C52-9E98CAD9C12A}" type="presParOf" srcId="{5E707006-3A19-3E46-95AC-6CFB03E8C1A1}" destId="{6E401610-AFB5-8941-91FF-F71D9B6B3AA2}" srcOrd="5" destOrd="0" presId="urn:microsoft.com/office/officeart/2005/8/layout/process2"/>
    <dgm:cxn modelId="{7CB28542-66E5-42C4-93DF-75697A1A8ADC}" type="presParOf" srcId="{6E401610-AFB5-8941-91FF-F71D9B6B3AA2}" destId="{97CFFD1D-2693-4846-82C8-128F6AB73DBC}" srcOrd="0" destOrd="0" presId="urn:microsoft.com/office/officeart/2005/8/layout/process2"/>
    <dgm:cxn modelId="{328E21E3-56FA-40DC-A9EB-FB1684D91972}" type="presParOf" srcId="{5E707006-3A19-3E46-95AC-6CFB03E8C1A1}" destId="{339A1D94-09EE-2B4B-BC43-627B5F76952C}" srcOrd="6" destOrd="0" presId="urn:microsoft.com/office/officeart/2005/8/layout/process2"/>
    <dgm:cxn modelId="{79F5061F-3925-40C0-B552-8260D0C9BA68}" type="presParOf" srcId="{5E707006-3A19-3E46-95AC-6CFB03E8C1A1}" destId="{B90732E6-9049-48DB-9EBC-F22CD7D130AB}" srcOrd="7" destOrd="0" presId="urn:microsoft.com/office/officeart/2005/8/layout/process2"/>
    <dgm:cxn modelId="{CEDCF1E6-AFEC-4B5D-A2F5-2876829C0F94}" type="presParOf" srcId="{B90732E6-9049-48DB-9EBC-F22CD7D130AB}" destId="{7B7841A2-1748-44CE-B9C0-228DE26CE47D}" srcOrd="0" destOrd="0" presId="urn:microsoft.com/office/officeart/2005/8/layout/process2"/>
    <dgm:cxn modelId="{A41EB52C-9E35-4AB9-8FA5-C033C86FAACD}"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dgm:spPr/>
      <dgm:t>
        <a:bodyPr/>
        <a:lstStyle/>
        <a:p>
          <a:r>
            <a:rPr lang="en-US" b="1" dirty="0"/>
            <a:t>Map the system</a:t>
          </a:r>
        </a:p>
      </dgm:t>
    </dgm:pt>
    <dgm:pt modelId="{34625DF5-FF60-1446-9B2B-FC9F52021818}" type="parTrans" cxnId="{EC7510BB-4968-F943-8C3A-D04DFB4C5E92}">
      <dgm:prSet/>
      <dgm:spPr/>
      <dgm:t>
        <a:bodyPr/>
        <a:lstStyle/>
        <a:p>
          <a:endParaRPr lang="en-US"/>
        </a:p>
      </dgm:t>
    </dgm:pt>
    <dgm:pt modelId="{D41A9019-93B9-9C47-B431-D3264E01DD5D}" type="sibTrans" cxnId="{EC7510BB-4968-F943-8C3A-D04DFB4C5E92}">
      <dgm:prSet/>
      <dgm:spPr/>
      <dgm:t>
        <a:bodyPr/>
        <a:lstStyle/>
        <a:p>
          <a:endParaRPr lang="en-US"/>
        </a:p>
      </dgm:t>
    </dgm:pt>
    <dgm:pt modelId="{ADE2E799-D657-FE44-B4EC-E8A15397B26E}">
      <dgm:prSet phldrT="[Text]"/>
      <dgm:spPr/>
      <dgm:t>
        <a:bodyPr/>
        <a:lstStyle/>
        <a:p>
          <a:r>
            <a:rPr lang="en-US" b="1" dirty="0"/>
            <a:t>Find important change pathways</a:t>
          </a:r>
        </a:p>
      </dgm:t>
    </dgm:pt>
    <dgm:pt modelId="{3C262BD6-0C0D-D548-94A3-BC1AD0FAC2A5}" type="parTrans" cxnId="{9DEF6596-18B2-1149-84AA-625510C610CA}">
      <dgm:prSet/>
      <dgm:spPr/>
      <dgm:t>
        <a:bodyPr/>
        <a:lstStyle/>
        <a:p>
          <a:endParaRPr lang="en-US"/>
        </a:p>
      </dgm:t>
    </dgm:pt>
    <dgm:pt modelId="{2991FC47-F4A9-7647-B657-BD28571AA8E3}" type="sibTrans" cxnId="{9DEF6596-18B2-1149-84AA-625510C610CA}">
      <dgm:prSet/>
      <dgm:spPr/>
      <dgm:t>
        <a:bodyPr/>
        <a:lstStyle/>
        <a:p>
          <a:endParaRPr lang="en-US"/>
        </a:p>
      </dgm:t>
    </dgm:pt>
    <dgm:pt modelId="{E74192B3-2223-F64E-AF5D-B4D5E4555F2E}">
      <dgm:prSet phldrT="[Text]"/>
      <dgm:spPr/>
      <dgm:t>
        <a:bodyPr/>
        <a:lstStyle/>
        <a:p>
          <a:r>
            <a:rPr lang="en-US" b="1" dirty="0"/>
            <a:t>Select leverage points</a:t>
          </a:r>
        </a:p>
      </dgm:t>
    </dgm:pt>
    <dgm:pt modelId="{D3074D8A-86AC-3043-B0F0-97783F5C7D95}" type="parTrans" cxnId="{0E53A81D-703F-ED4B-B213-97CEC0422169}">
      <dgm:prSet/>
      <dgm:spPr/>
      <dgm:t>
        <a:bodyPr/>
        <a:lstStyle/>
        <a:p>
          <a:endParaRPr lang="en-US"/>
        </a:p>
      </dgm:t>
    </dgm:pt>
    <dgm:pt modelId="{41CAA464-8E5C-ED45-A0DF-42B4F6AFD9A3}" type="sibTrans" cxnId="{0E53A81D-703F-ED4B-B213-97CEC0422169}">
      <dgm:prSet/>
      <dgm:spPr/>
      <dgm:t>
        <a:bodyPr/>
        <a:lstStyle/>
        <a:p>
          <a:endParaRPr lang="en-US"/>
        </a:p>
      </dgm:t>
    </dgm:pt>
    <dgm:pt modelId="{120D36A8-A307-4DA5-8135-A0BF68A5257E}">
      <dgm:prSet phldrT="[Text]"/>
      <dgm:spPr/>
      <dgm:t>
        <a:bodyPr/>
        <a:lstStyle/>
        <a:p>
          <a:r>
            <a:rPr lang="en-US" b="1" dirty="0"/>
            <a:t>Select outcome to change</a:t>
          </a:r>
        </a:p>
      </dgm:t>
    </dgm:pt>
    <dgm:pt modelId="{CBAA4239-142A-4A59-B049-37700475B201}" type="parTrans" cxnId="{B4D817A5-F45C-439D-B6DC-968286B93488}">
      <dgm:prSet/>
      <dgm:spPr/>
      <dgm:t>
        <a:bodyPr/>
        <a:lstStyle/>
        <a:p>
          <a:endParaRPr lang="en-US"/>
        </a:p>
      </dgm:t>
    </dgm:pt>
    <dgm:pt modelId="{47F70316-E998-479B-A151-662CA407693E}" type="sibTrans" cxnId="{B4D817A5-F45C-439D-B6DC-968286B93488}">
      <dgm:prSet/>
      <dgm:spPr/>
      <dgm:t>
        <a:bodyPr/>
        <a:lstStyle/>
        <a:p>
          <a:endParaRPr lang="en-US"/>
        </a:p>
      </dgm:t>
    </dgm:pt>
    <dgm:pt modelId="{FB4C7786-F29F-4921-BF9A-89DA4EC597FC}">
      <dgm:prSet phldrT="[Text]"/>
      <dgm:spPr/>
      <dgm:t>
        <a:bodyPr/>
        <a:lstStyle/>
        <a:p>
          <a:r>
            <a:rPr lang="en-US" b="1" dirty="0"/>
            <a:t>Prioritize leverage points</a:t>
          </a:r>
        </a:p>
      </dgm:t>
    </dgm:pt>
    <dgm:pt modelId="{16CEB15A-25F5-424C-9C72-F2D30AD559A5}" type="parTrans" cxnId="{0CC342C6-AA09-4578-BA8C-510CF5F851C1}">
      <dgm:prSet/>
      <dgm:spPr/>
      <dgm:t>
        <a:bodyPr/>
        <a:lstStyle/>
        <a:p>
          <a:endParaRPr lang="en-US"/>
        </a:p>
      </dgm:t>
    </dgm:pt>
    <dgm:pt modelId="{9E27A461-B53E-4E78-B673-C5102F8DF842}" type="sibTrans" cxnId="{0CC342C6-AA09-4578-BA8C-510CF5F851C1}">
      <dgm:prSet/>
      <dgm:spPr/>
      <dgm:t>
        <a:bodyPr/>
        <a:lstStyle/>
        <a:p>
          <a:endParaRPr lang="en-US"/>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308612">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308612">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308612">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308612">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312804">
        <dgm:presLayoutVars>
          <dgm:bulletEnabled val="1"/>
        </dgm:presLayoutVars>
      </dgm:prSet>
      <dgm:spPr/>
    </dgm:pt>
  </dgm:ptLst>
  <dgm:cxnLst>
    <dgm:cxn modelId="{0E53A81D-703F-ED4B-B213-97CEC0422169}" srcId="{B6BC7C8B-5573-5849-862D-797EDE4FBAB5}" destId="{E74192B3-2223-F64E-AF5D-B4D5E4555F2E}" srcOrd="3" destOrd="0" parTransId="{D3074D8A-86AC-3043-B0F0-97783F5C7D95}" sibTransId="{41CAA464-8E5C-ED45-A0DF-42B4F6AFD9A3}"/>
    <dgm:cxn modelId="{274D4626-CC5F-495E-89E4-189ED44A77B5}" type="presOf" srcId="{47F70316-E998-479B-A151-662CA407693E}" destId="{8AC235C4-55A9-4C4B-AA94-973FF70A46C1}" srcOrd="1" destOrd="0" presId="urn:microsoft.com/office/officeart/2005/8/layout/process2"/>
    <dgm:cxn modelId="{399BFE2B-DF46-409B-B7DD-F45EF93CF29C}" type="presOf" srcId="{41CAA464-8E5C-ED45-A0DF-42B4F6AFD9A3}" destId="{7B7841A2-1748-44CE-B9C0-228DE26CE47D}" srcOrd="1" destOrd="0" presId="urn:microsoft.com/office/officeart/2005/8/layout/process2"/>
    <dgm:cxn modelId="{08823F4D-080F-4FE1-976A-6820D32F4BA4}" type="presOf" srcId="{D41A9019-93B9-9C47-B431-D3264E01DD5D}" destId="{7AC3C50F-2042-E349-B748-EC5012ED6721}" srcOrd="1" destOrd="0" presId="urn:microsoft.com/office/officeart/2005/8/layout/process2"/>
    <dgm:cxn modelId="{E3BC0753-D6B6-487F-AE8D-3578F22EEC28}" type="presOf" srcId="{ADE2E799-D657-FE44-B4EC-E8A15397B26E}" destId="{A831B957-EDF7-BC46-AF45-74FF859E09ED}" srcOrd="0" destOrd="0" presId="urn:microsoft.com/office/officeart/2005/8/layout/process2"/>
    <dgm:cxn modelId="{ADE1B955-9664-458C-A9C2-20E8E38A2585}" type="presOf" srcId="{47F70316-E998-479B-A151-662CA407693E}" destId="{F9B29A01-9FA7-49B0-B1B5-E54A647C6115}" srcOrd="0" destOrd="0" presId="urn:microsoft.com/office/officeart/2005/8/layout/process2"/>
    <dgm:cxn modelId="{89700767-CBCC-4591-8733-606FAEC8943A}" type="presOf" srcId="{80FF7DE2-A02A-0546-96C0-1EC8CA4ADECD}" destId="{A7A022BA-CD8B-0D4A-B32B-5F4FD5E969AB}" srcOrd="0" destOrd="0" presId="urn:microsoft.com/office/officeart/2005/8/layout/process2"/>
    <dgm:cxn modelId="{3B3B0873-9954-4AF6-AFD8-AA491A5D7A61}" type="presOf" srcId="{FB4C7786-F29F-4921-BF9A-89DA4EC597FC}" destId="{22E4A32E-20B3-4632-AB80-995A0D8FCD6C}" srcOrd="0" destOrd="0" presId="urn:microsoft.com/office/officeart/2005/8/layout/process2"/>
    <dgm:cxn modelId="{C91D8376-302B-499A-957A-2D3CECD4DE3F}" type="presOf" srcId="{D41A9019-93B9-9C47-B431-D3264E01DD5D}" destId="{0DD385B7-072E-FA4F-B79B-88B0CE00872E}" srcOrd="0" destOrd="0" presId="urn:microsoft.com/office/officeart/2005/8/layout/process2"/>
    <dgm:cxn modelId="{18742286-36A7-4D7E-B8B4-9EBCCD3C4EFE}" type="presOf" srcId="{2991FC47-F4A9-7647-B657-BD28571AA8E3}" destId="{6E401610-AFB5-8941-91FF-F71D9B6B3AA2}" srcOrd="0" destOrd="0" presId="urn:microsoft.com/office/officeart/2005/8/layout/process2"/>
    <dgm:cxn modelId="{BD11A38B-1A56-46E4-8BF7-7B1A5B20609B}" type="presOf" srcId="{B6BC7C8B-5573-5849-862D-797EDE4FBAB5}" destId="{5E707006-3A19-3E46-95AC-6CFB03E8C1A1}" srcOrd="0"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B4D817A5-F45C-439D-B6DC-968286B93488}" srcId="{B6BC7C8B-5573-5849-862D-797EDE4FBAB5}" destId="{120D36A8-A307-4DA5-8135-A0BF68A5257E}" srcOrd="1" destOrd="0" parTransId="{CBAA4239-142A-4A59-B049-37700475B201}" sibTransId="{47F70316-E998-479B-A151-662CA407693E}"/>
    <dgm:cxn modelId="{EC7510BB-4968-F943-8C3A-D04DFB4C5E92}" srcId="{B6BC7C8B-5573-5849-862D-797EDE4FBAB5}" destId="{80FF7DE2-A02A-0546-96C0-1EC8CA4ADECD}" srcOrd="0" destOrd="0" parTransId="{34625DF5-FF60-1446-9B2B-FC9F52021818}" sibTransId="{D41A9019-93B9-9C47-B431-D3264E01DD5D}"/>
    <dgm:cxn modelId="{F836C3BC-0DAD-488E-9B6C-37C3F0F8ED02}" type="presOf" srcId="{41CAA464-8E5C-ED45-A0DF-42B4F6AFD9A3}" destId="{B90732E6-9049-48DB-9EBC-F22CD7D130AB}" srcOrd="0" destOrd="0" presId="urn:microsoft.com/office/officeart/2005/8/layout/process2"/>
    <dgm:cxn modelId="{0CC342C6-AA09-4578-BA8C-510CF5F851C1}" srcId="{B6BC7C8B-5573-5849-862D-797EDE4FBAB5}" destId="{FB4C7786-F29F-4921-BF9A-89DA4EC597FC}" srcOrd="4" destOrd="0" parTransId="{16CEB15A-25F5-424C-9C72-F2D30AD559A5}" sibTransId="{9E27A461-B53E-4E78-B673-C5102F8DF842}"/>
    <dgm:cxn modelId="{CC250EE0-4A48-40E2-A612-DA3E53F1786A}" type="presOf" srcId="{2991FC47-F4A9-7647-B657-BD28571AA8E3}" destId="{97CFFD1D-2693-4846-82C8-128F6AB73DBC}" srcOrd="1" destOrd="0" presId="urn:microsoft.com/office/officeart/2005/8/layout/process2"/>
    <dgm:cxn modelId="{B94CC4F2-75F3-4120-BE06-D1C49B3BC896}" type="presOf" srcId="{E74192B3-2223-F64E-AF5D-B4D5E4555F2E}" destId="{339A1D94-09EE-2B4B-BC43-627B5F76952C}" srcOrd="0" destOrd="0" presId="urn:microsoft.com/office/officeart/2005/8/layout/process2"/>
    <dgm:cxn modelId="{C72CD4FB-D54C-4F94-BBCE-CDC2E1BE557B}" type="presOf" srcId="{120D36A8-A307-4DA5-8135-A0BF68A5257E}" destId="{D93E039F-236F-4867-BCE5-9CF9818ED986}" srcOrd="0" destOrd="0" presId="urn:microsoft.com/office/officeart/2005/8/layout/process2"/>
    <dgm:cxn modelId="{8FD5CE34-7343-4C86-9CF7-2041990AD842}" type="presParOf" srcId="{5E707006-3A19-3E46-95AC-6CFB03E8C1A1}" destId="{A7A022BA-CD8B-0D4A-B32B-5F4FD5E969AB}" srcOrd="0" destOrd="0" presId="urn:microsoft.com/office/officeart/2005/8/layout/process2"/>
    <dgm:cxn modelId="{6195A5B5-5C31-4F35-92F9-D23A5E02EAAE}" type="presParOf" srcId="{5E707006-3A19-3E46-95AC-6CFB03E8C1A1}" destId="{0DD385B7-072E-FA4F-B79B-88B0CE00872E}" srcOrd="1" destOrd="0" presId="urn:microsoft.com/office/officeart/2005/8/layout/process2"/>
    <dgm:cxn modelId="{E163A5F5-E906-4EE7-B7D2-7D0CEC5BD39C}" type="presParOf" srcId="{0DD385B7-072E-FA4F-B79B-88B0CE00872E}" destId="{7AC3C50F-2042-E349-B748-EC5012ED6721}" srcOrd="0" destOrd="0" presId="urn:microsoft.com/office/officeart/2005/8/layout/process2"/>
    <dgm:cxn modelId="{00D31A74-76C6-42B9-819D-FD3CA4C86D04}" type="presParOf" srcId="{5E707006-3A19-3E46-95AC-6CFB03E8C1A1}" destId="{D93E039F-236F-4867-BCE5-9CF9818ED986}" srcOrd="2" destOrd="0" presId="urn:microsoft.com/office/officeart/2005/8/layout/process2"/>
    <dgm:cxn modelId="{DF4EEFC0-0255-458D-A4E5-8F92E97C1A7D}" type="presParOf" srcId="{5E707006-3A19-3E46-95AC-6CFB03E8C1A1}" destId="{F9B29A01-9FA7-49B0-B1B5-E54A647C6115}" srcOrd="3" destOrd="0" presId="urn:microsoft.com/office/officeart/2005/8/layout/process2"/>
    <dgm:cxn modelId="{2655F578-F122-47D0-AD01-25FDD4397BEE}" type="presParOf" srcId="{F9B29A01-9FA7-49B0-B1B5-E54A647C6115}" destId="{8AC235C4-55A9-4C4B-AA94-973FF70A46C1}" srcOrd="0" destOrd="0" presId="urn:microsoft.com/office/officeart/2005/8/layout/process2"/>
    <dgm:cxn modelId="{52249F00-9A4E-4BBF-A45A-7A1ED89F9A1B}" type="presParOf" srcId="{5E707006-3A19-3E46-95AC-6CFB03E8C1A1}" destId="{A831B957-EDF7-BC46-AF45-74FF859E09ED}" srcOrd="4" destOrd="0" presId="urn:microsoft.com/office/officeart/2005/8/layout/process2"/>
    <dgm:cxn modelId="{907054A6-30DD-4BAA-99C6-39185CCF01FE}" type="presParOf" srcId="{5E707006-3A19-3E46-95AC-6CFB03E8C1A1}" destId="{6E401610-AFB5-8941-91FF-F71D9B6B3AA2}" srcOrd="5" destOrd="0" presId="urn:microsoft.com/office/officeart/2005/8/layout/process2"/>
    <dgm:cxn modelId="{FBB74DED-DE10-4D43-AEF6-FF63D3859BD5}" type="presParOf" srcId="{6E401610-AFB5-8941-91FF-F71D9B6B3AA2}" destId="{97CFFD1D-2693-4846-82C8-128F6AB73DBC}" srcOrd="0" destOrd="0" presId="urn:microsoft.com/office/officeart/2005/8/layout/process2"/>
    <dgm:cxn modelId="{71BD2BDB-32DA-428B-80F4-B1FFA0A08049}" type="presParOf" srcId="{5E707006-3A19-3E46-95AC-6CFB03E8C1A1}" destId="{339A1D94-09EE-2B4B-BC43-627B5F76952C}" srcOrd="6" destOrd="0" presId="urn:microsoft.com/office/officeart/2005/8/layout/process2"/>
    <dgm:cxn modelId="{91CADFAE-2902-42EB-84D2-1338A1027852}" type="presParOf" srcId="{5E707006-3A19-3E46-95AC-6CFB03E8C1A1}" destId="{B90732E6-9049-48DB-9EBC-F22CD7D130AB}" srcOrd="7" destOrd="0" presId="urn:microsoft.com/office/officeart/2005/8/layout/process2"/>
    <dgm:cxn modelId="{94EB2C42-A32E-46B9-984F-02D198345112}" type="presParOf" srcId="{B90732E6-9049-48DB-9EBC-F22CD7D130AB}" destId="{7B7841A2-1748-44CE-B9C0-228DE26CE47D}" srcOrd="0" destOrd="0" presId="urn:microsoft.com/office/officeart/2005/8/layout/process2"/>
    <dgm:cxn modelId="{00D16D64-C00C-4B46-9BA7-6AB95821FFFA}"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custT="1"/>
      <dgm:spPr/>
      <dgm:t>
        <a:bodyPr/>
        <a:lstStyle/>
        <a:p>
          <a:r>
            <a:rPr lang="en-US" sz="1600" b="1" dirty="0"/>
            <a:t>Map the system</a:t>
          </a:r>
        </a:p>
      </dgm:t>
    </dgm:pt>
    <dgm:pt modelId="{34625DF5-FF60-1446-9B2B-FC9F52021818}" type="parTrans" cxnId="{EC7510BB-4968-F943-8C3A-D04DFB4C5E92}">
      <dgm:prSet/>
      <dgm:spPr/>
      <dgm:t>
        <a:bodyPr/>
        <a:lstStyle/>
        <a:p>
          <a:endParaRPr lang="en-US" sz="1600" b="1"/>
        </a:p>
      </dgm:t>
    </dgm:pt>
    <dgm:pt modelId="{D41A9019-93B9-9C47-B431-D3264E01DD5D}" type="sibTrans" cxnId="{EC7510BB-4968-F943-8C3A-D04DFB4C5E92}">
      <dgm:prSet custT="1"/>
      <dgm:spPr/>
      <dgm:t>
        <a:bodyPr/>
        <a:lstStyle/>
        <a:p>
          <a:endParaRPr lang="en-US" sz="1200" b="1"/>
        </a:p>
      </dgm:t>
    </dgm:pt>
    <dgm:pt modelId="{ADE2E799-D657-FE44-B4EC-E8A15397B26E}">
      <dgm:prSet phldrT="[Text]" custT="1"/>
      <dgm:spPr>
        <a:solidFill>
          <a:schemeClr val="bg1">
            <a:lumMod val="65000"/>
          </a:schemeClr>
        </a:solidFill>
      </dgm:spPr>
      <dgm:t>
        <a:bodyPr/>
        <a:lstStyle/>
        <a:p>
          <a:r>
            <a:rPr lang="en-US" sz="1600" b="1" dirty="0"/>
            <a:t>Find important change pathways</a:t>
          </a:r>
        </a:p>
      </dgm:t>
    </dgm:pt>
    <dgm:pt modelId="{3C262BD6-0C0D-D548-94A3-BC1AD0FAC2A5}" type="parTrans" cxnId="{9DEF6596-18B2-1149-84AA-625510C610CA}">
      <dgm:prSet/>
      <dgm:spPr/>
      <dgm:t>
        <a:bodyPr/>
        <a:lstStyle/>
        <a:p>
          <a:endParaRPr lang="en-US" sz="1600" b="1"/>
        </a:p>
      </dgm:t>
    </dgm:pt>
    <dgm:pt modelId="{2991FC47-F4A9-7647-B657-BD28571AA8E3}" type="sibTrans" cxnId="{9DEF6596-18B2-1149-84AA-625510C610CA}">
      <dgm:prSet custT="1"/>
      <dgm:spPr>
        <a:solidFill>
          <a:schemeClr val="bg1">
            <a:lumMod val="65000"/>
          </a:schemeClr>
        </a:solidFill>
      </dgm:spPr>
      <dgm:t>
        <a:bodyPr/>
        <a:lstStyle/>
        <a:p>
          <a:endParaRPr lang="en-US" sz="1200" b="1"/>
        </a:p>
      </dgm:t>
    </dgm:pt>
    <dgm:pt modelId="{E74192B3-2223-F64E-AF5D-B4D5E4555F2E}">
      <dgm:prSet phldrT="[Text]" custT="1"/>
      <dgm:spPr>
        <a:solidFill>
          <a:schemeClr val="bg1">
            <a:lumMod val="65000"/>
          </a:schemeClr>
        </a:solidFill>
      </dgm:spPr>
      <dgm:t>
        <a:bodyPr/>
        <a:lstStyle/>
        <a:p>
          <a:r>
            <a:rPr lang="en-US" sz="1600" b="1" dirty="0"/>
            <a:t>Select leverage points</a:t>
          </a:r>
        </a:p>
      </dgm:t>
    </dgm:pt>
    <dgm:pt modelId="{D3074D8A-86AC-3043-B0F0-97783F5C7D95}" type="parTrans" cxnId="{0E53A81D-703F-ED4B-B213-97CEC0422169}">
      <dgm:prSet/>
      <dgm:spPr/>
      <dgm:t>
        <a:bodyPr/>
        <a:lstStyle/>
        <a:p>
          <a:endParaRPr lang="en-US" sz="1600" b="1"/>
        </a:p>
      </dgm:t>
    </dgm:pt>
    <dgm:pt modelId="{41CAA464-8E5C-ED45-A0DF-42B4F6AFD9A3}" type="sibTrans" cxnId="{0E53A81D-703F-ED4B-B213-97CEC0422169}">
      <dgm:prSet custT="1"/>
      <dgm:spPr>
        <a:solidFill>
          <a:schemeClr val="bg1">
            <a:lumMod val="65000"/>
          </a:schemeClr>
        </a:solidFill>
      </dgm:spPr>
      <dgm:t>
        <a:bodyPr/>
        <a:lstStyle/>
        <a:p>
          <a:endParaRPr lang="en-US" sz="1200" b="1"/>
        </a:p>
      </dgm:t>
    </dgm:pt>
    <dgm:pt modelId="{120D36A8-A307-4DA5-8135-A0BF68A5257E}">
      <dgm:prSet phldrT="[Text]" custT="1"/>
      <dgm:spPr>
        <a:solidFill>
          <a:schemeClr val="bg1">
            <a:lumMod val="65000"/>
          </a:schemeClr>
        </a:solidFill>
      </dgm:spPr>
      <dgm:t>
        <a:bodyPr/>
        <a:lstStyle/>
        <a:p>
          <a:r>
            <a:rPr lang="en-US" sz="1600" b="1" dirty="0"/>
            <a:t>Select outcome to change</a:t>
          </a:r>
        </a:p>
      </dgm:t>
    </dgm:pt>
    <dgm:pt modelId="{CBAA4239-142A-4A59-B049-37700475B201}" type="parTrans" cxnId="{B4D817A5-F45C-439D-B6DC-968286B93488}">
      <dgm:prSet/>
      <dgm:spPr/>
      <dgm:t>
        <a:bodyPr/>
        <a:lstStyle/>
        <a:p>
          <a:endParaRPr lang="en-US" sz="1600" b="1"/>
        </a:p>
      </dgm:t>
    </dgm:pt>
    <dgm:pt modelId="{47F70316-E998-479B-A151-662CA407693E}" type="sibTrans" cxnId="{B4D817A5-F45C-439D-B6DC-968286B93488}">
      <dgm:prSet custT="1"/>
      <dgm:spPr>
        <a:solidFill>
          <a:schemeClr val="bg1">
            <a:lumMod val="65000"/>
          </a:schemeClr>
        </a:solidFill>
      </dgm:spPr>
      <dgm:t>
        <a:bodyPr/>
        <a:lstStyle/>
        <a:p>
          <a:endParaRPr lang="en-US" sz="1200" b="1"/>
        </a:p>
      </dgm:t>
    </dgm:pt>
    <dgm:pt modelId="{FB4C7786-F29F-4921-BF9A-89DA4EC597FC}">
      <dgm:prSet phldrT="[Text]" custT="1"/>
      <dgm:spPr>
        <a:solidFill>
          <a:schemeClr val="bg1">
            <a:lumMod val="65000"/>
          </a:schemeClr>
        </a:solidFill>
      </dgm:spPr>
      <dgm:t>
        <a:bodyPr/>
        <a:lstStyle/>
        <a:p>
          <a:r>
            <a:rPr lang="en-US" sz="1600" b="1" dirty="0"/>
            <a:t>Prioritize leverage points</a:t>
          </a:r>
        </a:p>
      </dgm:t>
    </dgm:pt>
    <dgm:pt modelId="{16CEB15A-25F5-424C-9C72-F2D30AD559A5}" type="parTrans" cxnId="{0CC342C6-AA09-4578-BA8C-510CF5F851C1}">
      <dgm:prSet/>
      <dgm:spPr/>
      <dgm:t>
        <a:bodyPr/>
        <a:lstStyle/>
        <a:p>
          <a:endParaRPr lang="en-US" sz="1600" b="1"/>
        </a:p>
      </dgm:t>
    </dgm:pt>
    <dgm:pt modelId="{9E27A461-B53E-4E78-B673-C5102F8DF842}" type="sibTrans" cxnId="{0CC342C6-AA09-4578-BA8C-510CF5F851C1}">
      <dgm:prSet/>
      <dgm:spPr/>
      <dgm:t>
        <a:bodyPr/>
        <a:lstStyle/>
        <a:p>
          <a:endParaRPr lang="en-US" sz="1600" b="1"/>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215894">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215894">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215894">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215894">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218826">
        <dgm:presLayoutVars>
          <dgm:bulletEnabled val="1"/>
        </dgm:presLayoutVars>
      </dgm:prSet>
      <dgm:spPr/>
    </dgm:pt>
  </dgm:ptLst>
  <dgm:cxnLst>
    <dgm:cxn modelId="{0E53A81D-703F-ED4B-B213-97CEC0422169}" srcId="{B6BC7C8B-5573-5849-862D-797EDE4FBAB5}" destId="{E74192B3-2223-F64E-AF5D-B4D5E4555F2E}" srcOrd="3" destOrd="0" parTransId="{D3074D8A-86AC-3043-B0F0-97783F5C7D95}" sibTransId="{41CAA464-8E5C-ED45-A0DF-42B4F6AFD9A3}"/>
    <dgm:cxn modelId="{569D9A34-B2EA-43D0-BC15-F22A7C2E4F5E}" type="presOf" srcId="{2991FC47-F4A9-7647-B657-BD28571AA8E3}" destId="{6E401610-AFB5-8941-91FF-F71D9B6B3AA2}" srcOrd="0" destOrd="0" presId="urn:microsoft.com/office/officeart/2005/8/layout/process2"/>
    <dgm:cxn modelId="{0C37B466-0744-4B15-8481-B058998176F3}" type="presOf" srcId="{47F70316-E998-479B-A151-662CA407693E}" destId="{8AC235C4-55A9-4C4B-AA94-973FF70A46C1}" srcOrd="1" destOrd="0" presId="urn:microsoft.com/office/officeart/2005/8/layout/process2"/>
    <dgm:cxn modelId="{580CB479-6D0D-494D-9561-F1AB04D1FCB2}" type="presOf" srcId="{E74192B3-2223-F64E-AF5D-B4D5E4555F2E}" destId="{339A1D94-09EE-2B4B-BC43-627B5F76952C}" srcOrd="0" destOrd="0" presId="urn:microsoft.com/office/officeart/2005/8/layout/process2"/>
    <dgm:cxn modelId="{F7ADFD83-58C0-4CBD-9BB2-AA92DAA5E6EB}" type="presOf" srcId="{80FF7DE2-A02A-0546-96C0-1EC8CA4ADECD}" destId="{A7A022BA-CD8B-0D4A-B32B-5F4FD5E969AB}" srcOrd="0" destOrd="0" presId="urn:microsoft.com/office/officeart/2005/8/layout/process2"/>
    <dgm:cxn modelId="{E4E17886-4270-4424-9C56-A8CD7E72361A}" type="presOf" srcId="{120D36A8-A307-4DA5-8135-A0BF68A5257E}" destId="{D93E039F-236F-4867-BCE5-9CF9818ED986}" srcOrd="0" destOrd="0" presId="urn:microsoft.com/office/officeart/2005/8/layout/process2"/>
    <dgm:cxn modelId="{857AFA8C-2B99-4AF5-AB23-5B4B8B5428FE}" type="presOf" srcId="{B6BC7C8B-5573-5849-862D-797EDE4FBAB5}" destId="{5E707006-3A19-3E46-95AC-6CFB03E8C1A1}" srcOrd="0"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B4D817A5-F45C-439D-B6DC-968286B93488}" srcId="{B6BC7C8B-5573-5849-862D-797EDE4FBAB5}" destId="{120D36A8-A307-4DA5-8135-A0BF68A5257E}" srcOrd="1" destOrd="0" parTransId="{CBAA4239-142A-4A59-B049-37700475B201}" sibTransId="{47F70316-E998-479B-A151-662CA407693E}"/>
    <dgm:cxn modelId="{0DC1E3AC-6D48-44F4-B3FA-4E873207731F}" type="presOf" srcId="{FB4C7786-F29F-4921-BF9A-89DA4EC597FC}" destId="{22E4A32E-20B3-4632-AB80-995A0D8FCD6C}" srcOrd="0" destOrd="0" presId="urn:microsoft.com/office/officeart/2005/8/layout/process2"/>
    <dgm:cxn modelId="{C2E2E0B2-7BF5-4879-9047-D1982E46B8B3}" type="presOf" srcId="{41CAA464-8E5C-ED45-A0DF-42B4F6AFD9A3}" destId="{B90732E6-9049-48DB-9EBC-F22CD7D130AB}" srcOrd="0" destOrd="0" presId="urn:microsoft.com/office/officeart/2005/8/layout/process2"/>
    <dgm:cxn modelId="{C47499B8-3526-4BD5-B315-83F7CD2806ED}" type="presOf" srcId="{2991FC47-F4A9-7647-B657-BD28571AA8E3}" destId="{97CFFD1D-2693-4846-82C8-128F6AB73DBC}" srcOrd="1" destOrd="0" presId="urn:microsoft.com/office/officeart/2005/8/layout/process2"/>
    <dgm:cxn modelId="{EC7510BB-4968-F943-8C3A-D04DFB4C5E92}" srcId="{B6BC7C8B-5573-5849-862D-797EDE4FBAB5}" destId="{80FF7DE2-A02A-0546-96C0-1EC8CA4ADECD}" srcOrd="0" destOrd="0" parTransId="{34625DF5-FF60-1446-9B2B-FC9F52021818}" sibTransId="{D41A9019-93B9-9C47-B431-D3264E01DD5D}"/>
    <dgm:cxn modelId="{25A180C2-1356-4DF1-8856-C4703261A9AA}" type="presOf" srcId="{D41A9019-93B9-9C47-B431-D3264E01DD5D}" destId="{0DD385B7-072E-FA4F-B79B-88B0CE00872E}" srcOrd="0" destOrd="0" presId="urn:microsoft.com/office/officeart/2005/8/layout/process2"/>
    <dgm:cxn modelId="{0CC342C6-AA09-4578-BA8C-510CF5F851C1}" srcId="{B6BC7C8B-5573-5849-862D-797EDE4FBAB5}" destId="{FB4C7786-F29F-4921-BF9A-89DA4EC597FC}" srcOrd="4" destOrd="0" parTransId="{16CEB15A-25F5-424C-9C72-F2D30AD559A5}" sibTransId="{9E27A461-B53E-4E78-B673-C5102F8DF842}"/>
    <dgm:cxn modelId="{17A560C6-3D66-43BE-97F3-E38285F13AAF}" type="presOf" srcId="{41CAA464-8E5C-ED45-A0DF-42B4F6AFD9A3}" destId="{7B7841A2-1748-44CE-B9C0-228DE26CE47D}" srcOrd="1" destOrd="0" presId="urn:microsoft.com/office/officeart/2005/8/layout/process2"/>
    <dgm:cxn modelId="{619B04E4-EA13-4C65-B4CA-78A0F3A1105F}" type="presOf" srcId="{D41A9019-93B9-9C47-B431-D3264E01DD5D}" destId="{7AC3C50F-2042-E349-B748-EC5012ED6721}" srcOrd="1" destOrd="0" presId="urn:microsoft.com/office/officeart/2005/8/layout/process2"/>
    <dgm:cxn modelId="{121FCDE6-A0C6-4431-B68A-9F7B2B596CAF}" type="presOf" srcId="{ADE2E799-D657-FE44-B4EC-E8A15397B26E}" destId="{A831B957-EDF7-BC46-AF45-74FF859E09ED}" srcOrd="0" destOrd="0" presId="urn:microsoft.com/office/officeart/2005/8/layout/process2"/>
    <dgm:cxn modelId="{6590AEE9-ECA7-4458-9182-E06A474577DB}" type="presOf" srcId="{47F70316-E998-479B-A151-662CA407693E}" destId="{F9B29A01-9FA7-49B0-B1B5-E54A647C6115}" srcOrd="0" destOrd="0" presId="urn:microsoft.com/office/officeart/2005/8/layout/process2"/>
    <dgm:cxn modelId="{CB323F07-1FD9-4F5B-BF9C-8310B60F0B0C}" type="presParOf" srcId="{5E707006-3A19-3E46-95AC-6CFB03E8C1A1}" destId="{A7A022BA-CD8B-0D4A-B32B-5F4FD5E969AB}" srcOrd="0" destOrd="0" presId="urn:microsoft.com/office/officeart/2005/8/layout/process2"/>
    <dgm:cxn modelId="{A70C3B39-6828-455E-82B8-7B7A51A600BE}" type="presParOf" srcId="{5E707006-3A19-3E46-95AC-6CFB03E8C1A1}" destId="{0DD385B7-072E-FA4F-B79B-88B0CE00872E}" srcOrd="1" destOrd="0" presId="urn:microsoft.com/office/officeart/2005/8/layout/process2"/>
    <dgm:cxn modelId="{869DFFDF-EC18-4BEB-9942-CB358E584847}" type="presParOf" srcId="{0DD385B7-072E-FA4F-B79B-88B0CE00872E}" destId="{7AC3C50F-2042-E349-B748-EC5012ED6721}" srcOrd="0" destOrd="0" presId="urn:microsoft.com/office/officeart/2005/8/layout/process2"/>
    <dgm:cxn modelId="{62E90BDF-CA4C-427C-B58C-FA7FA0079AF0}" type="presParOf" srcId="{5E707006-3A19-3E46-95AC-6CFB03E8C1A1}" destId="{D93E039F-236F-4867-BCE5-9CF9818ED986}" srcOrd="2" destOrd="0" presId="urn:microsoft.com/office/officeart/2005/8/layout/process2"/>
    <dgm:cxn modelId="{2159E77E-647C-428D-9223-12E619A0E37A}" type="presParOf" srcId="{5E707006-3A19-3E46-95AC-6CFB03E8C1A1}" destId="{F9B29A01-9FA7-49B0-B1B5-E54A647C6115}" srcOrd="3" destOrd="0" presId="urn:microsoft.com/office/officeart/2005/8/layout/process2"/>
    <dgm:cxn modelId="{5F3F1812-4588-4443-9DC0-F59942BC0DA0}" type="presParOf" srcId="{F9B29A01-9FA7-49B0-B1B5-E54A647C6115}" destId="{8AC235C4-55A9-4C4B-AA94-973FF70A46C1}" srcOrd="0" destOrd="0" presId="urn:microsoft.com/office/officeart/2005/8/layout/process2"/>
    <dgm:cxn modelId="{3108B1EC-97C1-4E5E-BD79-219696D2B311}" type="presParOf" srcId="{5E707006-3A19-3E46-95AC-6CFB03E8C1A1}" destId="{A831B957-EDF7-BC46-AF45-74FF859E09ED}" srcOrd="4" destOrd="0" presId="urn:microsoft.com/office/officeart/2005/8/layout/process2"/>
    <dgm:cxn modelId="{27E4F5E6-5D92-4CE7-A83C-3A74B8DF5EB9}" type="presParOf" srcId="{5E707006-3A19-3E46-95AC-6CFB03E8C1A1}" destId="{6E401610-AFB5-8941-91FF-F71D9B6B3AA2}" srcOrd="5" destOrd="0" presId="urn:microsoft.com/office/officeart/2005/8/layout/process2"/>
    <dgm:cxn modelId="{754C5293-16D7-40AA-8FF5-0E3D7F903F17}" type="presParOf" srcId="{6E401610-AFB5-8941-91FF-F71D9B6B3AA2}" destId="{97CFFD1D-2693-4846-82C8-128F6AB73DBC}" srcOrd="0" destOrd="0" presId="urn:microsoft.com/office/officeart/2005/8/layout/process2"/>
    <dgm:cxn modelId="{88F0A313-B8C2-4E64-B50A-16EA4C6F0F26}" type="presParOf" srcId="{5E707006-3A19-3E46-95AC-6CFB03E8C1A1}" destId="{339A1D94-09EE-2B4B-BC43-627B5F76952C}" srcOrd="6" destOrd="0" presId="urn:microsoft.com/office/officeart/2005/8/layout/process2"/>
    <dgm:cxn modelId="{A3A07630-907C-4CFC-A442-C3DFA82F9E96}" type="presParOf" srcId="{5E707006-3A19-3E46-95AC-6CFB03E8C1A1}" destId="{B90732E6-9049-48DB-9EBC-F22CD7D130AB}" srcOrd="7" destOrd="0" presId="urn:microsoft.com/office/officeart/2005/8/layout/process2"/>
    <dgm:cxn modelId="{74FCDC72-F31C-41F8-9DEE-DEF7444624DC}" type="presParOf" srcId="{B90732E6-9049-48DB-9EBC-F22CD7D130AB}" destId="{7B7841A2-1748-44CE-B9C0-228DE26CE47D}" srcOrd="0" destOrd="0" presId="urn:microsoft.com/office/officeart/2005/8/layout/process2"/>
    <dgm:cxn modelId="{070850C8-391A-43AB-B19D-62C101451CD3}"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custT="1"/>
      <dgm:spPr/>
      <dgm:t>
        <a:bodyPr/>
        <a:lstStyle/>
        <a:p>
          <a:r>
            <a:rPr lang="en-US" sz="1600" b="1" dirty="0"/>
            <a:t>Map the system</a:t>
          </a:r>
        </a:p>
      </dgm:t>
    </dgm:pt>
    <dgm:pt modelId="{34625DF5-FF60-1446-9B2B-FC9F52021818}" type="parTrans" cxnId="{EC7510BB-4968-F943-8C3A-D04DFB4C5E92}">
      <dgm:prSet/>
      <dgm:spPr/>
      <dgm:t>
        <a:bodyPr/>
        <a:lstStyle/>
        <a:p>
          <a:endParaRPr lang="en-US" sz="1600" b="1"/>
        </a:p>
      </dgm:t>
    </dgm:pt>
    <dgm:pt modelId="{D41A9019-93B9-9C47-B431-D3264E01DD5D}" type="sibTrans" cxnId="{EC7510BB-4968-F943-8C3A-D04DFB4C5E92}">
      <dgm:prSet custT="1"/>
      <dgm:spPr/>
      <dgm:t>
        <a:bodyPr/>
        <a:lstStyle/>
        <a:p>
          <a:endParaRPr lang="en-US" sz="1200" b="1"/>
        </a:p>
      </dgm:t>
    </dgm:pt>
    <dgm:pt modelId="{ADE2E799-D657-FE44-B4EC-E8A15397B26E}">
      <dgm:prSet phldrT="[Text]" custT="1"/>
      <dgm:spPr>
        <a:solidFill>
          <a:schemeClr val="bg1">
            <a:lumMod val="65000"/>
          </a:schemeClr>
        </a:solidFill>
      </dgm:spPr>
      <dgm:t>
        <a:bodyPr/>
        <a:lstStyle/>
        <a:p>
          <a:r>
            <a:rPr lang="en-US" sz="1600" b="1" dirty="0"/>
            <a:t>Find important change pathways</a:t>
          </a:r>
        </a:p>
      </dgm:t>
    </dgm:pt>
    <dgm:pt modelId="{3C262BD6-0C0D-D548-94A3-BC1AD0FAC2A5}" type="parTrans" cxnId="{9DEF6596-18B2-1149-84AA-625510C610CA}">
      <dgm:prSet/>
      <dgm:spPr/>
      <dgm:t>
        <a:bodyPr/>
        <a:lstStyle/>
        <a:p>
          <a:endParaRPr lang="en-US" sz="1600" b="1"/>
        </a:p>
      </dgm:t>
    </dgm:pt>
    <dgm:pt modelId="{2991FC47-F4A9-7647-B657-BD28571AA8E3}" type="sibTrans" cxnId="{9DEF6596-18B2-1149-84AA-625510C610CA}">
      <dgm:prSet custT="1"/>
      <dgm:spPr>
        <a:solidFill>
          <a:schemeClr val="bg1">
            <a:lumMod val="65000"/>
          </a:schemeClr>
        </a:solidFill>
      </dgm:spPr>
      <dgm:t>
        <a:bodyPr/>
        <a:lstStyle/>
        <a:p>
          <a:endParaRPr lang="en-US" sz="1200" b="1"/>
        </a:p>
      </dgm:t>
    </dgm:pt>
    <dgm:pt modelId="{E74192B3-2223-F64E-AF5D-B4D5E4555F2E}">
      <dgm:prSet phldrT="[Text]" custT="1"/>
      <dgm:spPr>
        <a:solidFill>
          <a:schemeClr val="bg1">
            <a:lumMod val="65000"/>
          </a:schemeClr>
        </a:solidFill>
      </dgm:spPr>
      <dgm:t>
        <a:bodyPr/>
        <a:lstStyle/>
        <a:p>
          <a:r>
            <a:rPr lang="en-US" sz="1600" b="1" dirty="0"/>
            <a:t>Select leverage points</a:t>
          </a:r>
        </a:p>
      </dgm:t>
    </dgm:pt>
    <dgm:pt modelId="{D3074D8A-86AC-3043-B0F0-97783F5C7D95}" type="parTrans" cxnId="{0E53A81D-703F-ED4B-B213-97CEC0422169}">
      <dgm:prSet/>
      <dgm:spPr/>
      <dgm:t>
        <a:bodyPr/>
        <a:lstStyle/>
        <a:p>
          <a:endParaRPr lang="en-US" sz="1600" b="1"/>
        </a:p>
      </dgm:t>
    </dgm:pt>
    <dgm:pt modelId="{41CAA464-8E5C-ED45-A0DF-42B4F6AFD9A3}" type="sibTrans" cxnId="{0E53A81D-703F-ED4B-B213-97CEC0422169}">
      <dgm:prSet custT="1"/>
      <dgm:spPr>
        <a:solidFill>
          <a:schemeClr val="bg1">
            <a:lumMod val="65000"/>
          </a:schemeClr>
        </a:solidFill>
      </dgm:spPr>
      <dgm:t>
        <a:bodyPr/>
        <a:lstStyle/>
        <a:p>
          <a:endParaRPr lang="en-US" sz="1200" b="1"/>
        </a:p>
      </dgm:t>
    </dgm:pt>
    <dgm:pt modelId="{120D36A8-A307-4DA5-8135-A0BF68A5257E}">
      <dgm:prSet phldrT="[Text]" custT="1"/>
      <dgm:spPr>
        <a:solidFill>
          <a:schemeClr val="bg1">
            <a:lumMod val="65000"/>
          </a:schemeClr>
        </a:solidFill>
      </dgm:spPr>
      <dgm:t>
        <a:bodyPr/>
        <a:lstStyle/>
        <a:p>
          <a:r>
            <a:rPr lang="en-US" sz="1600" b="1" dirty="0"/>
            <a:t>Select outcome to change</a:t>
          </a:r>
        </a:p>
      </dgm:t>
    </dgm:pt>
    <dgm:pt modelId="{CBAA4239-142A-4A59-B049-37700475B201}" type="parTrans" cxnId="{B4D817A5-F45C-439D-B6DC-968286B93488}">
      <dgm:prSet/>
      <dgm:spPr/>
      <dgm:t>
        <a:bodyPr/>
        <a:lstStyle/>
        <a:p>
          <a:endParaRPr lang="en-US" sz="1600" b="1"/>
        </a:p>
      </dgm:t>
    </dgm:pt>
    <dgm:pt modelId="{47F70316-E998-479B-A151-662CA407693E}" type="sibTrans" cxnId="{B4D817A5-F45C-439D-B6DC-968286B93488}">
      <dgm:prSet custT="1"/>
      <dgm:spPr>
        <a:solidFill>
          <a:schemeClr val="bg1">
            <a:lumMod val="65000"/>
          </a:schemeClr>
        </a:solidFill>
      </dgm:spPr>
      <dgm:t>
        <a:bodyPr/>
        <a:lstStyle/>
        <a:p>
          <a:endParaRPr lang="en-US" sz="1200" b="1"/>
        </a:p>
      </dgm:t>
    </dgm:pt>
    <dgm:pt modelId="{FB4C7786-F29F-4921-BF9A-89DA4EC597FC}">
      <dgm:prSet phldrT="[Text]" custT="1"/>
      <dgm:spPr>
        <a:solidFill>
          <a:schemeClr val="bg1">
            <a:lumMod val="65000"/>
          </a:schemeClr>
        </a:solidFill>
      </dgm:spPr>
      <dgm:t>
        <a:bodyPr/>
        <a:lstStyle/>
        <a:p>
          <a:r>
            <a:rPr lang="en-US" sz="1600" b="1" dirty="0"/>
            <a:t>Prioritize leverage points</a:t>
          </a:r>
        </a:p>
      </dgm:t>
    </dgm:pt>
    <dgm:pt modelId="{16CEB15A-25F5-424C-9C72-F2D30AD559A5}" type="parTrans" cxnId="{0CC342C6-AA09-4578-BA8C-510CF5F851C1}">
      <dgm:prSet/>
      <dgm:spPr/>
      <dgm:t>
        <a:bodyPr/>
        <a:lstStyle/>
        <a:p>
          <a:endParaRPr lang="en-US" sz="1600" b="1"/>
        </a:p>
      </dgm:t>
    </dgm:pt>
    <dgm:pt modelId="{9E27A461-B53E-4E78-B673-C5102F8DF842}" type="sibTrans" cxnId="{0CC342C6-AA09-4578-BA8C-510CF5F851C1}">
      <dgm:prSet/>
      <dgm:spPr/>
      <dgm:t>
        <a:bodyPr/>
        <a:lstStyle/>
        <a:p>
          <a:endParaRPr lang="en-US" sz="1600" b="1"/>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215894">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215894">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215894">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215894">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218826">
        <dgm:presLayoutVars>
          <dgm:bulletEnabled val="1"/>
        </dgm:presLayoutVars>
      </dgm:prSet>
      <dgm:spPr/>
    </dgm:pt>
  </dgm:ptLst>
  <dgm:cxnLst>
    <dgm:cxn modelId="{0E53A81D-703F-ED4B-B213-97CEC0422169}" srcId="{B6BC7C8B-5573-5849-862D-797EDE4FBAB5}" destId="{E74192B3-2223-F64E-AF5D-B4D5E4555F2E}" srcOrd="3" destOrd="0" parTransId="{D3074D8A-86AC-3043-B0F0-97783F5C7D95}" sibTransId="{41CAA464-8E5C-ED45-A0DF-42B4F6AFD9A3}"/>
    <dgm:cxn modelId="{569D9A34-B2EA-43D0-BC15-F22A7C2E4F5E}" type="presOf" srcId="{2991FC47-F4A9-7647-B657-BD28571AA8E3}" destId="{6E401610-AFB5-8941-91FF-F71D9B6B3AA2}" srcOrd="0" destOrd="0" presId="urn:microsoft.com/office/officeart/2005/8/layout/process2"/>
    <dgm:cxn modelId="{0C37B466-0744-4B15-8481-B058998176F3}" type="presOf" srcId="{47F70316-E998-479B-A151-662CA407693E}" destId="{8AC235C4-55A9-4C4B-AA94-973FF70A46C1}" srcOrd="1" destOrd="0" presId="urn:microsoft.com/office/officeart/2005/8/layout/process2"/>
    <dgm:cxn modelId="{580CB479-6D0D-494D-9561-F1AB04D1FCB2}" type="presOf" srcId="{E74192B3-2223-F64E-AF5D-B4D5E4555F2E}" destId="{339A1D94-09EE-2B4B-BC43-627B5F76952C}" srcOrd="0" destOrd="0" presId="urn:microsoft.com/office/officeart/2005/8/layout/process2"/>
    <dgm:cxn modelId="{F7ADFD83-58C0-4CBD-9BB2-AA92DAA5E6EB}" type="presOf" srcId="{80FF7DE2-A02A-0546-96C0-1EC8CA4ADECD}" destId="{A7A022BA-CD8B-0D4A-B32B-5F4FD5E969AB}" srcOrd="0" destOrd="0" presId="urn:microsoft.com/office/officeart/2005/8/layout/process2"/>
    <dgm:cxn modelId="{E4E17886-4270-4424-9C56-A8CD7E72361A}" type="presOf" srcId="{120D36A8-A307-4DA5-8135-A0BF68A5257E}" destId="{D93E039F-236F-4867-BCE5-9CF9818ED986}" srcOrd="0" destOrd="0" presId="urn:microsoft.com/office/officeart/2005/8/layout/process2"/>
    <dgm:cxn modelId="{857AFA8C-2B99-4AF5-AB23-5B4B8B5428FE}" type="presOf" srcId="{B6BC7C8B-5573-5849-862D-797EDE4FBAB5}" destId="{5E707006-3A19-3E46-95AC-6CFB03E8C1A1}" srcOrd="0"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B4D817A5-F45C-439D-B6DC-968286B93488}" srcId="{B6BC7C8B-5573-5849-862D-797EDE4FBAB5}" destId="{120D36A8-A307-4DA5-8135-A0BF68A5257E}" srcOrd="1" destOrd="0" parTransId="{CBAA4239-142A-4A59-B049-37700475B201}" sibTransId="{47F70316-E998-479B-A151-662CA407693E}"/>
    <dgm:cxn modelId="{0DC1E3AC-6D48-44F4-B3FA-4E873207731F}" type="presOf" srcId="{FB4C7786-F29F-4921-BF9A-89DA4EC597FC}" destId="{22E4A32E-20B3-4632-AB80-995A0D8FCD6C}" srcOrd="0" destOrd="0" presId="urn:microsoft.com/office/officeart/2005/8/layout/process2"/>
    <dgm:cxn modelId="{C2E2E0B2-7BF5-4879-9047-D1982E46B8B3}" type="presOf" srcId="{41CAA464-8E5C-ED45-A0DF-42B4F6AFD9A3}" destId="{B90732E6-9049-48DB-9EBC-F22CD7D130AB}" srcOrd="0" destOrd="0" presId="urn:microsoft.com/office/officeart/2005/8/layout/process2"/>
    <dgm:cxn modelId="{C47499B8-3526-4BD5-B315-83F7CD2806ED}" type="presOf" srcId="{2991FC47-F4A9-7647-B657-BD28571AA8E3}" destId="{97CFFD1D-2693-4846-82C8-128F6AB73DBC}" srcOrd="1" destOrd="0" presId="urn:microsoft.com/office/officeart/2005/8/layout/process2"/>
    <dgm:cxn modelId="{EC7510BB-4968-F943-8C3A-D04DFB4C5E92}" srcId="{B6BC7C8B-5573-5849-862D-797EDE4FBAB5}" destId="{80FF7DE2-A02A-0546-96C0-1EC8CA4ADECD}" srcOrd="0" destOrd="0" parTransId="{34625DF5-FF60-1446-9B2B-FC9F52021818}" sibTransId="{D41A9019-93B9-9C47-B431-D3264E01DD5D}"/>
    <dgm:cxn modelId="{25A180C2-1356-4DF1-8856-C4703261A9AA}" type="presOf" srcId="{D41A9019-93B9-9C47-B431-D3264E01DD5D}" destId="{0DD385B7-072E-FA4F-B79B-88B0CE00872E}" srcOrd="0" destOrd="0" presId="urn:microsoft.com/office/officeart/2005/8/layout/process2"/>
    <dgm:cxn modelId="{0CC342C6-AA09-4578-BA8C-510CF5F851C1}" srcId="{B6BC7C8B-5573-5849-862D-797EDE4FBAB5}" destId="{FB4C7786-F29F-4921-BF9A-89DA4EC597FC}" srcOrd="4" destOrd="0" parTransId="{16CEB15A-25F5-424C-9C72-F2D30AD559A5}" sibTransId="{9E27A461-B53E-4E78-B673-C5102F8DF842}"/>
    <dgm:cxn modelId="{17A560C6-3D66-43BE-97F3-E38285F13AAF}" type="presOf" srcId="{41CAA464-8E5C-ED45-A0DF-42B4F6AFD9A3}" destId="{7B7841A2-1748-44CE-B9C0-228DE26CE47D}" srcOrd="1" destOrd="0" presId="urn:microsoft.com/office/officeart/2005/8/layout/process2"/>
    <dgm:cxn modelId="{619B04E4-EA13-4C65-B4CA-78A0F3A1105F}" type="presOf" srcId="{D41A9019-93B9-9C47-B431-D3264E01DD5D}" destId="{7AC3C50F-2042-E349-B748-EC5012ED6721}" srcOrd="1" destOrd="0" presId="urn:microsoft.com/office/officeart/2005/8/layout/process2"/>
    <dgm:cxn modelId="{121FCDE6-A0C6-4431-B68A-9F7B2B596CAF}" type="presOf" srcId="{ADE2E799-D657-FE44-B4EC-E8A15397B26E}" destId="{A831B957-EDF7-BC46-AF45-74FF859E09ED}" srcOrd="0" destOrd="0" presId="urn:microsoft.com/office/officeart/2005/8/layout/process2"/>
    <dgm:cxn modelId="{6590AEE9-ECA7-4458-9182-E06A474577DB}" type="presOf" srcId="{47F70316-E998-479B-A151-662CA407693E}" destId="{F9B29A01-9FA7-49B0-B1B5-E54A647C6115}" srcOrd="0" destOrd="0" presId="urn:microsoft.com/office/officeart/2005/8/layout/process2"/>
    <dgm:cxn modelId="{CB323F07-1FD9-4F5B-BF9C-8310B60F0B0C}" type="presParOf" srcId="{5E707006-3A19-3E46-95AC-6CFB03E8C1A1}" destId="{A7A022BA-CD8B-0D4A-B32B-5F4FD5E969AB}" srcOrd="0" destOrd="0" presId="urn:microsoft.com/office/officeart/2005/8/layout/process2"/>
    <dgm:cxn modelId="{A70C3B39-6828-455E-82B8-7B7A51A600BE}" type="presParOf" srcId="{5E707006-3A19-3E46-95AC-6CFB03E8C1A1}" destId="{0DD385B7-072E-FA4F-B79B-88B0CE00872E}" srcOrd="1" destOrd="0" presId="urn:microsoft.com/office/officeart/2005/8/layout/process2"/>
    <dgm:cxn modelId="{869DFFDF-EC18-4BEB-9942-CB358E584847}" type="presParOf" srcId="{0DD385B7-072E-FA4F-B79B-88B0CE00872E}" destId="{7AC3C50F-2042-E349-B748-EC5012ED6721}" srcOrd="0" destOrd="0" presId="urn:microsoft.com/office/officeart/2005/8/layout/process2"/>
    <dgm:cxn modelId="{62E90BDF-CA4C-427C-B58C-FA7FA0079AF0}" type="presParOf" srcId="{5E707006-3A19-3E46-95AC-6CFB03E8C1A1}" destId="{D93E039F-236F-4867-BCE5-9CF9818ED986}" srcOrd="2" destOrd="0" presId="urn:microsoft.com/office/officeart/2005/8/layout/process2"/>
    <dgm:cxn modelId="{2159E77E-647C-428D-9223-12E619A0E37A}" type="presParOf" srcId="{5E707006-3A19-3E46-95AC-6CFB03E8C1A1}" destId="{F9B29A01-9FA7-49B0-B1B5-E54A647C6115}" srcOrd="3" destOrd="0" presId="urn:microsoft.com/office/officeart/2005/8/layout/process2"/>
    <dgm:cxn modelId="{5F3F1812-4588-4443-9DC0-F59942BC0DA0}" type="presParOf" srcId="{F9B29A01-9FA7-49B0-B1B5-E54A647C6115}" destId="{8AC235C4-55A9-4C4B-AA94-973FF70A46C1}" srcOrd="0" destOrd="0" presId="urn:microsoft.com/office/officeart/2005/8/layout/process2"/>
    <dgm:cxn modelId="{3108B1EC-97C1-4E5E-BD79-219696D2B311}" type="presParOf" srcId="{5E707006-3A19-3E46-95AC-6CFB03E8C1A1}" destId="{A831B957-EDF7-BC46-AF45-74FF859E09ED}" srcOrd="4" destOrd="0" presId="urn:microsoft.com/office/officeart/2005/8/layout/process2"/>
    <dgm:cxn modelId="{27E4F5E6-5D92-4CE7-A83C-3A74B8DF5EB9}" type="presParOf" srcId="{5E707006-3A19-3E46-95AC-6CFB03E8C1A1}" destId="{6E401610-AFB5-8941-91FF-F71D9B6B3AA2}" srcOrd="5" destOrd="0" presId="urn:microsoft.com/office/officeart/2005/8/layout/process2"/>
    <dgm:cxn modelId="{754C5293-16D7-40AA-8FF5-0E3D7F903F17}" type="presParOf" srcId="{6E401610-AFB5-8941-91FF-F71D9B6B3AA2}" destId="{97CFFD1D-2693-4846-82C8-128F6AB73DBC}" srcOrd="0" destOrd="0" presId="urn:microsoft.com/office/officeart/2005/8/layout/process2"/>
    <dgm:cxn modelId="{88F0A313-B8C2-4E64-B50A-16EA4C6F0F26}" type="presParOf" srcId="{5E707006-3A19-3E46-95AC-6CFB03E8C1A1}" destId="{339A1D94-09EE-2B4B-BC43-627B5F76952C}" srcOrd="6" destOrd="0" presId="urn:microsoft.com/office/officeart/2005/8/layout/process2"/>
    <dgm:cxn modelId="{A3A07630-907C-4CFC-A442-C3DFA82F9E96}" type="presParOf" srcId="{5E707006-3A19-3E46-95AC-6CFB03E8C1A1}" destId="{B90732E6-9049-48DB-9EBC-F22CD7D130AB}" srcOrd="7" destOrd="0" presId="urn:microsoft.com/office/officeart/2005/8/layout/process2"/>
    <dgm:cxn modelId="{74FCDC72-F31C-41F8-9DEE-DEF7444624DC}" type="presParOf" srcId="{B90732E6-9049-48DB-9EBC-F22CD7D130AB}" destId="{7B7841A2-1748-44CE-B9C0-228DE26CE47D}" srcOrd="0" destOrd="0" presId="urn:microsoft.com/office/officeart/2005/8/layout/process2"/>
    <dgm:cxn modelId="{070850C8-391A-43AB-B19D-62C101451CD3}"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custT="1"/>
      <dgm:spPr>
        <a:solidFill>
          <a:schemeClr val="bg1">
            <a:lumMod val="65000"/>
          </a:schemeClr>
        </a:solidFill>
      </dgm:spPr>
      <dgm:t>
        <a:bodyPr/>
        <a:lstStyle/>
        <a:p>
          <a:r>
            <a:rPr lang="en-US" sz="1600" b="1" dirty="0"/>
            <a:t>Map the system</a:t>
          </a:r>
        </a:p>
      </dgm:t>
    </dgm:pt>
    <dgm:pt modelId="{34625DF5-FF60-1446-9B2B-FC9F52021818}" type="parTrans" cxnId="{EC7510BB-4968-F943-8C3A-D04DFB4C5E92}">
      <dgm:prSet/>
      <dgm:spPr/>
      <dgm:t>
        <a:bodyPr/>
        <a:lstStyle/>
        <a:p>
          <a:endParaRPr lang="en-US" sz="1600" b="1"/>
        </a:p>
      </dgm:t>
    </dgm:pt>
    <dgm:pt modelId="{D41A9019-93B9-9C47-B431-D3264E01DD5D}" type="sibTrans" cxnId="{EC7510BB-4968-F943-8C3A-D04DFB4C5E92}">
      <dgm:prSet custT="1"/>
      <dgm:spPr>
        <a:solidFill>
          <a:schemeClr val="bg1">
            <a:lumMod val="65000"/>
          </a:schemeClr>
        </a:solidFill>
      </dgm:spPr>
      <dgm:t>
        <a:bodyPr/>
        <a:lstStyle/>
        <a:p>
          <a:endParaRPr lang="en-US" sz="1200" b="1"/>
        </a:p>
      </dgm:t>
    </dgm:pt>
    <dgm:pt modelId="{ADE2E799-D657-FE44-B4EC-E8A15397B26E}">
      <dgm:prSet phldrT="[Text]" custT="1"/>
      <dgm:spPr>
        <a:solidFill>
          <a:schemeClr val="bg1">
            <a:lumMod val="65000"/>
          </a:schemeClr>
        </a:solidFill>
      </dgm:spPr>
      <dgm:t>
        <a:bodyPr/>
        <a:lstStyle/>
        <a:p>
          <a:r>
            <a:rPr lang="en-US" sz="1600" b="1" dirty="0"/>
            <a:t>Find important change pathways</a:t>
          </a:r>
        </a:p>
      </dgm:t>
    </dgm:pt>
    <dgm:pt modelId="{3C262BD6-0C0D-D548-94A3-BC1AD0FAC2A5}" type="parTrans" cxnId="{9DEF6596-18B2-1149-84AA-625510C610CA}">
      <dgm:prSet/>
      <dgm:spPr/>
      <dgm:t>
        <a:bodyPr/>
        <a:lstStyle/>
        <a:p>
          <a:endParaRPr lang="en-US" sz="1600" b="1"/>
        </a:p>
      </dgm:t>
    </dgm:pt>
    <dgm:pt modelId="{2991FC47-F4A9-7647-B657-BD28571AA8E3}" type="sibTrans" cxnId="{9DEF6596-18B2-1149-84AA-625510C610CA}">
      <dgm:prSet custT="1"/>
      <dgm:spPr>
        <a:solidFill>
          <a:schemeClr val="bg1">
            <a:lumMod val="65000"/>
          </a:schemeClr>
        </a:solidFill>
      </dgm:spPr>
      <dgm:t>
        <a:bodyPr/>
        <a:lstStyle/>
        <a:p>
          <a:endParaRPr lang="en-US" sz="1200" b="1"/>
        </a:p>
      </dgm:t>
    </dgm:pt>
    <dgm:pt modelId="{E74192B3-2223-F64E-AF5D-B4D5E4555F2E}">
      <dgm:prSet phldrT="[Text]" custT="1"/>
      <dgm:spPr>
        <a:solidFill>
          <a:schemeClr val="bg1">
            <a:lumMod val="65000"/>
          </a:schemeClr>
        </a:solidFill>
      </dgm:spPr>
      <dgm:t>
        <a:bodyPr/>
        <a:lstStyle/>
        <a:p>
          <a:r>
            <a:rPr lang="en-US" sz="1600" b="1" dirty="0"/>
            <a:t>Select leverage points</a:t>
          </a:r>
        </a:p>
      </dgm:t>
    </dgm:pt>
    <dgm:pt modelId="{D3074D8A-86AC-3043-B0F0-97783F5C7D95}" type="parTrans" cxnId="{0E53A81D-703F-ED4B-B213-97CEC0422169}">
      <dgm:prSet/>
      <dgm:spPr/>
      <dgm:t>
        <a:bodyPr/>
        <a:lstStyle/>
        <a:p>
          <a:endParaRPr lang="en-US" sz="1600" b="1"/>
        </a:p>
      </dgm:t>
    </dgm:pt>
    <dgm:pt modelId="{41CAA464-8E5C-ED45-A0DF-42B4F6AFD9A3}" type="sibTrans" cxnId="{0E53A81D-703F-ED4B-B213-97CEC0422169}">
      <dgm:prSet custT="1"/>
      <dgm:spPr>
        <a:solidFill>
          <a:schemeClr val="bg1">
            <a:lumMod val="65000"/>
          </a:schemeClr>
        </a:solidFill>
      </dgm:spPr>
      <dgm:t>
        <a:bodyPr/>
        <a:lstStyle/>
        <a:p>
          <a:endParaRPr lang="en-US" sz="1200" b="1"/>
        </a:p>
      </dgm:t>
    </dgm:pt>
    <dgm:pt modelId="{120D36A8-A307-4DA5-8135-A0BF68A5257E}">
      <dgm:prSet phldrT="[Text]" custT="1"/>
      <dgm:spPr/>
      <dgm:t>
        <a:bodyPr/>
        <a:lstStyle/>
        <a:p>
          <a:r>
            <a:rPr lang="en-US" sz="1600" b="1" dirty="0"/>
            <a:t>Select outcome to change</a:t>
          </a:r>
        </a:p>
      </dgm:t>
    </dgm:pt>
    <dgm:pt modelId="{CBAA4239-142A-4A59-B049-37700475B201}" type="parTrans" cxnId="{B4D817A5-F45C-439D-B6DC-968286B93488}">
      <dgm:prSet/>
      <dgm:spPr/>
      <dgm:t>
        <a:bodyPr/>
        <a:lstStyle/>
        <a:p>
          <a:endParaRPr lang="en-US" sz="1600" b="1"/>
        </a:p>
      </dgm:t>
    </dgm:pt>
    <dgm:pt modelId="{47F70316-E998-479B-A151-662CA407693E}" type="sibTrans" cxnId="{B4D817A5-F45C-439D-B6DC-968286B93488}">
      <dgm:prSet custT="1"/>
      <dgm:spPr/>
      <dgm:t>
        <a:bodyPr/>
        <a:lstStyle/>
        <a:p>
          <a:endParaRPr lang="en-US" sz="1200" b="1"/>
        </a:p>
      </dgm:t>
    </dgm:pt>
    <dgm:pt modelId="{FB4C7786-F29F-4921-BF9A-89DA4EC597FC}">
      <dgm:prSet phldrT="[Text]" custT="1"/>
      <dgm:spPr>
        <a:solidFill>
          <a:schemeClr val="bg1">
            <a:lumMod val="65000"/>
          </a:schemeClr>
        </a:solidFill>
      </dgm:spPr>
      <dgm:t>
        <a:bodyPr/>
        <a:lstStyle/>
        <a:p>
          <a:r>
            <a:rPr lang="en-US" sz="1600" b="1" dirty="0"/>
            <a:t>Prioritize leverage points</a:t>
          </a:r>
        </a:p>
      </dgm:t>
    </dgm:pt>
    <dgm:pt modelId="{16CEB15A-25F5-424C-9C72-F2D30AD559A5}" type="parTrans" cxnId="{0CC342C6-AA09-4578-BA8C-510CF5F851C1}">
      <dgm:prSet/>
      <dgm:spPr/>
      <dgm:t>
        <a:bodyPr/>
        <a:lstStyle/>
        <a:p>
          <a:endParaRPr lang="en-US" sz="1600" b="1"/>
        </a:p>
      </dgm:t>
    </dgm:pt>
    <dgm:pt modelId="{9E27A461-B53E-4E78-B673-C5102F8DF842}" type="sibTrans" cxnId="{0CC342C6-AA09-4578-BA8C-510CF5F851C1}">
      <dgm:prSet/>
      <dgm:spPr/>
      <dgm:t>
        <a:bodyPr/>
        <a:lstStyle/>
        <a:p>
          <a:endParaRPr lang="en-US" sz="1600" b="1"/>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215894">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215894">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215894">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215894">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218826">
        <dgm:presLayoutVars>
          <dgm:bulletEnabled val="1"/>
        </dgm:presLayoutVars>
      </dgm:prSet>
      <dgm:spPr/>
    </dgm:pt>
  </dgm:ptLst>
  <dgm:cxnLst>
    <dgm:cxn modelId="{B39E6E10-39D9-43CA-BF09-5CD9DCBEF3BD}" type="presOf" srcId="{E74192B3-2223-F64E-AF5D-B4D5E4555F2E}" destId="{339A1D94-09EE-2B4B-BC43-627B5F76952C}" srcOrd="0" destOrd="0" presId="urn:microsoft.com/office/officeart/2005/8/layout/process2"/>
    <dgm:cxn modelId="{0E53A81D-703F-ED4B-B213-97CEC0422169}" srcId="{B6BC7C8B-5573-5849-862D-797EDE4FBAB5}" destId="{E74192B3-2223-F64E-AF5D-B4D5E4555F2E}" srcOrd="3" destOrd="0" parTransId="{D3074D8A-86AC-3043-B0F0-97783F5C7D95}" sibTransId="{41CAA464-8E5C-ED45-A0DF-42B4F6AFD9A3}"/>
    <dgm:cxn modelId="{E267FF2A-474E-43A8-A14E-6F16CBD0E137}" type="presOf" srcId="{80FF7DE2-A02A-0546-96C0-1EC8CA4ADECD}" destId="{A7A022BA-CD8B-0D4A-B32B-5F4FD5E969AB}" srcOrd="0" destOrd="0" presId="urn:microsoft.com/office/officeart/2005/8/layout/process2"/>
    <dgm:cxn modelId="{C3B5FE48-D0D2-4E07-ACA3-B4104A20DF99}" type="presOf" srcId="{41CAA464-8E5C-ED45-A0DF-42B4F6AFD9A3}" destId="{7B7841A2-1748-44CE-B9C0-228DE26CE47D}" srcOrd="1" destOrd="0" presId="urn:microsoft.com/office/officeart/2005/8/layout/process2"/>
    <dgm:cxn modelId="{0C9E4F4A-5E9B-4547-B467-495B4D57BD55}" type="presOf" srcId="{FB4C7786-F29F-4921-BF9A-89DA4EC597FC}" destId="{22E4A32E-20B3-4632-AB80-995A0D8FCD6C}" srcOrd="0" destOrd="0" presId="urn:microsoft.com/office/officeart/2005/8/layout/process2"/>
    <dgm:cxn modelId="{6292D951-8BA3-434B-8F09-ECF5BDF838B6}" type="presOf" srcId="{47F70316-E998-479B-A151-662CA407693E}" destId="{8AC235C4-55A9-4C4B-AA94-973FF70A46C1}" srcOrd="1" destOrd="0" presId="urn:microsoft.com/office/officeart/2005/8/layout/process2"/>
    <dgm:cxn modelId="{4FD50357-2CB0-4FB5-B19E-D003C0C8FF26}" type="presOf" srcId="{ADE2E799-D657-FE44-B4EC-E8A15397B26E}" destId="{A831B957-EDF7-BC46-AF45-74FF859E09ED}" srcOrd="0" destOrd="0" presId="urn:microsoft.com/office/officeart/2005/8/layout/process2"/>
    <dgm:cxn modelId="{F8CECA67-9B71-42F6-BA9D-F60143202CA0}" type="presOf" srcId="{D41A9019-93B9-9C47-B431-D3264E01DD5D}" destId="{7AC3C50F-2042-E349-B748-EC5012ED6721}" srcOrd="1" destOrd="0" presId="urn:microsoft.com/office/officeart/2005/8/layout/process2"/>
    <dgm:cxn modelId="{3E116F76-6877-42D7-BD44-216DCF254FAC}" type="presOf" srcId="{2991FC47-F4A9-7647-B657-BD28571AA8E3}" destId="{6E401610-AFB5-8941-91FF-F71D9B6B3AA2}" srcOrd="0" destOrd="0" presId="urn:microsoft.com/office/officeart/2005/8/layout/process2"/>
    <dgm:cxn modelId="{254DE87B-ADE1-4B76-9250-39EF55E169DC}" type="presOf" srcId="{D41A9019-93B9-9C47-B431-D3264E01DD5D}" destId="{0DD385B7-072E-FA4F-B79B-88B0CE00872E}" srcOrd="0" destOrd="0" presId="urn:microsoft.com/office/officeart/2005/8/layout/process2"/>
    <dgm:cxn modelId="{F5E31590-5221-499A-BEE7-78D49AE8FB6C}" type="presOf" srcId="{41CAA464-8E5C-ED45-A0DF-42B4F6AFD9A3}" destId="{B90732E6-9049-48DB-9EBC-F22CD7D130AB}" srcOrd="0" destOrd="0" presId="urn:microsoft.com/office/officeart/2005/8/layout/process2"/>
    <dgm:cxn modelId="{23292F95-B6AC-4AE6-A8A7-050656DA4FF6}" type="presOf" srcId="{120D36A8-A307-4DA5-8135-A0BF68A5257E}" destId="{D93E039F-236F-4867-BCE5-9CF9818ED986}" srcOrd="0"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B4D817A5-F45C-439D-B6DC-968286B93488}" srcId="{B6BC7C8B-5573-5849-862D-797EDE4FBAB5}" destId="{120D36A8-A307-4DA5-8135-A0BF68A5257E}" srcOrd="1" destOrd="0" parTransId="{CBAA4239-142A-4A59-B049-37700475B201}" sibTransId="{47F70316-E998-479B-A151-662CA407693E}"/>
    <dgm:cxn modelId="{EC7510BB-4968-F943-8C3A-D04DFB4C5E92}" srcId="{B6BC7C8B-5573-5849-862D-797EDE4FBAB5}" destId="{80FF7DE2-A02A-0546-96C0-1EC8CA4ADECD}" srcOrd="0" destOrd="0" parTransId="{34625DF5-FF60-1446-9B2B-FC9F52021818}" sibTransId="{D41A9019-93B9-9C47-B431-D3264E01DD5D}"/>
    <dgm:cxn modelId="{0CC342C6-AA09-4578-BA8C-510CF5F851C1}" srcId="{B6BC7C8B-5573-5849-862D-797EDE4FBAB5}" destId="{FB4C7786-F29F-4921-BF9A-89DA4EC597FC}" srcOrd="4" destOrd="0" parTransId="{16CEB15A-25F5-424C-9C72-F2D30AD559A5}" sibTransId="{9E27A461-B53E-4E78-B673-C5102F8DF842}"/>
    <dgm:cxn modelId="{4C3376C7-28DE-4B1D-BA47-031E99208620}" type="presOf" srcId="{47F70316-E998-479B-A151-662CA407693E}" destId="{F9B29A01-9FA7-49B0-B1B5-E54A647C6115}" srcOrd="0" destOrd="0" presId="urn:microsoft.com/office/officeart/2005/8/layout/process2"/>
    <dgm:cxn modelId="{12F701E9-0D85-4DAD-92EB-49E278DB913A}" type="presOf" srcId="{2991FC47-F4A9-7647-B657-BD28571AA8E3}" destId="{97CFFD1D-2693-4846-82C8-128F6AB73DBC}" srcOrd="1" destOrd="0" presId="urn:microsoft.com/office/officeart/2005/8/layout/process2"/>
    <dgm:cxn modelId="{8E3101F8-16A0-4108-9E4D-93619DF4A5F6}" type="presOf" srcId="{B6BC7C8B-5573-5849-862D-797EDE4FBAB5}" destId="{5E707006-3A19-3E46-95AC-6CFB03E8C1A1}" srcOrd="0" destOrd="0" presId="urn:microsoft.com/office/officeart/2005/8/layout/process2"/>
    <dgm:cxn modelId="{4A7E5790-AC67-4927-9883-BF1F18B1B9F9}" type="presParOf" srcId="{5E707006-3A19-3E46-95AC-6CFB03E8C1A1}" destId="{A7A022BA-CD8B-0D4A-B32B-5F4FD5E969AB}" srcOrd="0" destOrd="0" presId="urn:microsoft.com/office/officeart/2005/8/layout/process2"/>
    <dgm:cxn modelId="{70C8DEC2-34B2-42DC-9049-10506165F0EF}" type="presParOf" srcId="{5E707006-3A19-3E46-95AC-6CFB03E8C1A1}" destId="{0DD385B7-072E-FA4F-B79B-88B0CE00872E}" srcOrd="1" destOrd="0" presId="urn:microsoft.com/office/officeart/2005/8/layout/process2"/>
    <dgm:cxn modelId="{65AD76FF-AC0B-44D4-BC19-70CF7D863D43}" type="presParOf" srcId="{0DD385B7-072E-FA4F-B79B-88B0CE00872E}" destId="{7AC3C50F-2042-E349-B748-EC5012ED6721}" srcOrd="0" destOrd="0" presId="urn:microsoft.com/office/officeart/2005/8/layout/process2"/>
    <dgm:cxn modelId="{5CCDBC08-F5B6-46D5-A6B6-FEB47CF52EF3}" type="presParOf" srcId="{5E707006-3A19-3E46-95AC-6CFB03E8C1A1}" destId="{D93E039F-236F-4867-BCE5-9CF9818ED986}" srcOrd="2" destOrd="0" presId="urn:microsoft.com/office/officeart/2005/8/layout/process2"/>
    <dgm:cxn modelId="{7D75C12C-6271-4C10-8696-DC770F6D4087}" type="presParOf" srcId="{5E707006-3A19-3E46-95AC-6CFB03E8C1A1}" destId="{F9B29A01-9FA7-49B0-B1B5-E54A647C6115}" srcOrd="3" destOrd="0" presId="urn:microsoft.com/office/officeart/2005/8/layout/process2"/>
    <dgm:cxn modelId="{E9BFE66C-3280-4ED2-BB39-08214EA0285A}" type="presParOf" srcId="{F9B29A01-9FA7-49B0-B1B5-E54A647C6115}" destId="{8AC235C4-55A9-4C4B-AA94-973FF70A46C1}" srcOrd="0" destOrd="0" presId="urn:microsoft.com/office/officeart/2005/8/layout/process2"/>
    <dgm:cxn modelId="{CB92388A-4642-4BF6-9E19-D20138BDBD7F}" type="presParOf" srcId="{5E707006-3A19-3E46-95AC-6CFB03E8C1A1}" destId="{A831B957-EDF7-BC46-AF45-74FF859E09ED}" srcOrd="4" destOrd="0" presId="urn:microsoft.com/office/officeart/2005/8/layout/process2"/>
    <dgm:cxn modelId="{72549771-68C5-445E-B904-A61B6F32C5EC}" type="presParOf" srcId="{5E707006-3A19-3E46-95AC-6CFB03E8C1A1}" destId="{6E401610-AFB5-8941-91FF-F71D9B6B3AA2}" srcOrd="5" destOrd="0" presId="urn:microsoft.com/office/officeart/2005/8/layout/process2"/>
    <dgm:cxn modelId="{014AD6F8-FC6D-4ACA-B59B-E52A2CCD4917}" type="presParOf" srcId="{6E401610-AFB5-8941-91FF-F71D9B6B3AA2}" destId="{97CFFD1D-2693-4846-82C8-128F6AB73DBC}" srcOrd="0" destOrd="0" presId="urn:microsoft.com/office/officeart/2005/8/layout/process2"/>
    <dgm:cxn modelId="{6F73260D-AB36-4116-9120-E8861BF522F9}" type="presParOf" srcId="{5E707006-3A19-3E46-95AC-6CFB03E8C1A1}" destId="{339A1D94-09EE-2B4B-BC43-627B5F76952C}" srcOrd="6" destOrd="0" presId="urn:microsoft.com/office/officeart/2005/8/layout/process2"/>
    <dgm:cxn modelId="{DB9BEA43-F8E2-4646-9380-172129620CBC}" type="presParOf" srcId="{5E707006-3A19-3E46-95AC-6CFB03E8C1A1}" destId="{B90732E6-9049-48DB-9EBC-F22CD7D130AB}" srcOrd="7" destOrd="0" presId="urn:microsoft.com/office/officeart/2005/8/layout/process2"/>
    <dgm:cxn modelId="{F1571723-449C-43D5-9BCF-2F0950C3F743}" type="presParOf" srcId="{B90732E6-9049-48DB-9EBC-F22CD7D130AB}" destId="{7B7841A2-1748-44CE-B9C0-228DE26CE47D}" srcOrd="0" destOrd="0" presId="urn:microsoft.com/office/officeart/2005/8/layout/process2"/>
    <dgm:cxn modelId="{DEEC7DB8-A5FF-43A9-8B82-2A18524657B4}"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custT="1"/>
      <dgm:spPr>
        <a:solidFill>
          <a:schemeClr val="bg1">
            <a:lumMod val="65000"/>
          </a:schemeClr>
        </a:solidFill>
      </dgm:spPr>
      <dgm:t>
        <a:bodyPr/>
        <a:lstStyle/>
        <a:p>
          <a:r>
            <a:rPr lang="en-US" sz="1600" b="1" dirty="0"/>
            <a:t>Map the system</a:t>
          </a:r>
        </a:p>
      </dgm:t>
    </dgm:pt>
    <dgm:pt modelId="{34625DF5-FF60-1446-9B2B-FC9F52021818}" type="parTrans" cxnId="{EC7510BB-4968-F943-8C3A-D04DFB4C5E92}">
      <dgm:prSet/>
      <dgm:spPr/>
      <dgm:t>
        <a:bodyPr/>
        <a:lstStyle/>
        <a:p>
          <a:endParaRPr lang="en-US" sz="1600" b="1"/>
        </a:p>
      </dgm:t>
    </dgm:pt>
    <dgm:pt modelId="{D41A9019-93B9-9C47-B431-D3264E01DD5D}" type="sibTrans" cxnId="{EC7510BB-4968-F943-8C3A-D04DFB4C5E92}">
      <dgm:prSet custT="1"/>
      <dgm:spPr>
        <a:solidFill>
          <a:schemeClr val="bg1">
            <a:lumMod val="65000"/>
          </a:schemeClr>
        </a:solidFill>
      </dgm:spPr>
      <dgm:t>
        <a:bodyPr/>
        <a:lstStyle/>
        <a:p>
          <a:endParaRPr lang="en-US" sz="1200" b="1"/>
        </a:p>
      </dgm:t>
    </dgm:pt>
    <dgm:pt modelId="{ADE2E799-D657-FE44-B4EC-E8A15397B26E}">
      <dgm:prSet phldrT="[Text]" custT="1"/>
      <dgm:spPr>
        <a:solidFill>
          <a:schemeClr val="bg1">
            <a:lumMod val="65000"/>
          </a:schemeClr>
        </a:solidFill>
      </dgm:spPr>
      <dgm:t>
        <a:bodyPr/>
        <a:lstStyle/>
        <a:p>
          <a:r>
            <a:rPr lang="en-US" sz="1600" b="1" dirty="0"/>
            <a:t>Find important change pathways</a:t>
          </a:r>
        </a:p>
      </dgm:t>
    </dgm:pt>
    <dgm:pt modelId="{3C262BD6-0C0D-D548-94A3-BC1AD0FAC2A5}" type="parTrans" cxnId="{9DEF6596-18B2-1149-84AA-625510C610CA}">
      <dgm:prSet/>
      <dgm:spPr/>
      <dgm:t>
        <a:bodyPr/>
        <a:lstStyle/>
        <a:p>
          <a:endParaRPr lang="en-US" sz="1600" b="1"/>
        </a:p>
      </dgm:t>
    </dgm:pt>
    <dgm:pt modelId="{2991FC47-F4A9-7647-B657-BD28571AA8E3}" type="sibTrans" cxnId="{9DEF6596-18B2-1149-84AA-625510C610CA}">
      <dgm:prSet custT="1"/>
      <dgm:spPr>
        <a:solidFill>
          <a:schemeClr val="bg1">
            <a:lumMod val="65000"/>
          </a:schemeClr>
        </a:solidFill>
      </dgm:spPr>
      <dgm:t>
        <a:bodyPr/>
        <a:lstStyle/>
        <a:p>
          <a:endParaRPr lang="en-US" sz="1200" b="1"/>
        </a:p>
      </dgm:t>
    </dgm:pt>
    <dgm:pt modelId="{E74192B3-2223-F64E-AF5D-B4D5E4555F2E}">
      <dgm:prSet phldrT="[Text]" custT="1"/>
      <dgm:spPr>
        <a:solidFill>
          <a:schemeClr val="bg1">
            <a:lumMod val="65000"/>
          </a:schemeClr>
        </a:solidFill>
      </dgm:spPr>
      <dgm:t>
        <a:bodyPr/>
        <a:lstStyle/>
        <a:p>
          <a:r>
            <a:rPr lang="en-US" sz="1600" b="1" dirty="0"/>
            <a:t>Select leverage points</a:t>
          </a:r>
        </a:p>
      </dgm:t>
    </dgm:pt>
    <dgm:pt modelId="{D3074D8A-86AC-3043-B0F0-97783F5C7D95}" type="parTrans" cxnId="{0E53A81D-703F-ED4B-B213-97CEC0422169}">
      <dgm:prSet/>
      <dgm:spPr/>
      <dgm:t>
        <a:bodyPr/>
        <a:lstStyle/>
        <a:p>
          <a:endParaRPr lang="en-US" sz="1600" b="1"/>
        </a:p>
      </dgm:t>
    </dgm:pt>
    <dgm:pt modelId="{41CAA464-8E5C-ED45-A0DF-42B4F6AFD9A3}" type="sibTrans" cxnId="{0E53A81D-703F-ED4B-B213-97CEC0422169}">
      <dgm:prSet custT="1"/>
      <dgm:spPr>
        <a:solidFill>
          <a:schemeClr val="bg1">
            <a:lumMod val="65000"/>
          </a:schemeClr>
        </a:solidFill>
      </dgm:spPr>
      <dgm:t>
        <a:bodyPr/>
        <a:lstStyle/>
        <a:p>
          <a:endParaRPr lang="en-US" sz="1200" b="1"/>
        </a:p>
      </dgm:t>
    </dgm:pt>
    <dgm:pt modelId="{120D36A8-A307-4DA5-8135-A0BF68A5257E}">
      <dgm:prSet phldrT="[Text]" custT="1"/>
      <dgm:spPr/>
      <dgm:t>
        <a:bodyPr/>
        <a:lstStyle/>
        <a:p>
          <a:r>
            <a:rPr lang="en-US" sz="1600" b="1" dirty="0"/>
            <a:t>Select outcome to change</a:t>
          </a:r>
        </a:p>
      </dgm:t>
    </dgm:pt>
    <dgm:pt modelId="{CBAA4239-142A-4A59-B049-37700475B201}" type="parTrans" cxnId="{B4D817A5-F45C-439D-B6DC-968286B93488}">
      <dgm:prSet/>
      <dgm:spPr/>
      <dgm:t>
        <a:bodyPr/>
        <a:lstStyle/>
        <a:p>
          <a:endParaRPr lang="en-US" sz="1600" b="1"/>
        </a:p>
      </dgm:t>
    </dgm:pt>
    <dgm:pt modelId="{47F70316-E998-479B-A151-662CA407693E}" type="sibTrans" cxnId="{B4D817A5-F45C-439D-B6DC-968286B93488}">
      <dgm:prSet custT="1"/>
      <dgm:spPr/>
      <dgm:t>
        <a:bodyPr/>
        <a:lstStyle/>
        <a:p>
          <a:endParaRPr lang="en-US" sz="1200" b="1"/>
        </a:p>
      </dgm:t>
    </dgm:pt>
    <dgm:pt modelId="{FB4C7786-F29F-4921-BF9A-89DA4EC597FC}">
      <dgm:prSet phldrT="[Text]" custT="1"/>
      <dgm:spPr>
        <a:solidFill>
          <a:schemeClr val="bg1">
            <a:lumMod val="65000"/>
          </a:schemeClr>
        </a:solidFill>
      </dgm:spPr>
      <dgm:t>
        <a:bodyPr/>
        <a:lstStyle/>
        <a:p>
          <a:r>
            <a:rPr lang="en-US" sz="1600" b="1" dirty="0"/>
            <a:t>Prioritize leverage points</a:t>
          </a:r>
        </a:p>
      </dgm:t>
    </dgm:pt>
    <dgm:pt modelId="{16CEB15A-25F5-424C-9C72-F2D30AD559A5}" type="parTrans" cxnId="{0CC342C6-AA09-4578-BA8C-510CF5F851C1}">
      <dgm:prSet/>
      <dgm:spPr/>
      <dgm:t>
        <a:bodyPr/>
        <a:lstStyle/>
        <a:p>
          <a:endParaRPr lang="en-US" sz="1600" b="1"/>
        </a:p>
      </dgm:t>
    </dgm:pt>
    <dgm:pt modelId="{9E27A461-B53E-4E78-B673-C5102F8DF842}" type="sibTrans" cxnId="{0CC342C6-AA09-4578-BA8C-510CF5F851C1}">
      <dgm:prSet/>
      <dgm:spPr/>
      <dgm:t>
        <a:bodyPr/>
        <a:lstStyle/>
        <a:p>
          <a:endParaRPr lang="en-US" sz="1600" b="1"/>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215894">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215894">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215894">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215894">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218826">
        <dgm:presLayoutVars>
          <dgm:bulletEnabled val="1"/>
        </dgm:presLayoutVars>
      </dgm:prSet>
      <dgm:spPr/>
    </dgm:pt>
  </dgm:ptLst>
  <dgm:cxnLst>
    <dgm:cxn modelId="{B39E6E10-39D9-43CA-BF09-5CD9DCBEF3BD}" type="presOf" srcId="{E74192B3-2223-F64E-AF5D-B4D5E4555F2E}" destId="{339A1D94-09EE-2B4B-BC43-627B5F76952C}" srcOrd="0" destOrd="0" presId="urn:microsoft.com/office/officeart/2005/8/layout/process2"/>
    <dgm:cxn modelId="{0E53A81D-703F-ED4B-B213-97CEC0422169}" srcId="{B6BC7C8B-5573-5849-862D-797EDE4FBAB5}" destId="{E74192B3-2223-F64E-AF5D-B4D5E4555F2E}" srcOrd="3" destOrd="0" parTransId="{D3074D8A-86AC-3043-B0F0-97783F5C7D95}" sibTransId="{41CAA464-8E5C-ED45-A0DF-42B4F6AFD9A3}"/>
    <dgm:cxn modelId="{E267FF2A-474E-43A8-A14E-6F16CBD0E137}" type="presOf" srcId="{80FF7DE2-A02A-0546-96C0-1EC8CA4ADECD}" destId="{A7A022BA-CD8B-0D4A-B32B-5F4FD5E969AB}" srcOrd="0" destOrd="0" presId="urn:microsoft.com/office/officeart/2005/8/layout/process2"/>
    <dgm:cxn modelId="{C3B5FE48-D0D2-4E07-ACA3-B4104A20DF99}" type="presOf" srcId="{41CAA464-8E5C-ED45-A0DF-42B4F6AFD9A3}" destId="{7B7841A2-1748-44CE-B9C0-228DE26CE47D}" srcOrd="1" destOrd="0" presId="urn:microsoft.com/office/officeart/2005/8/layout/process2"/>
    <dgm:cxn modelId="{0C9E4F4A-5E9B-4547-B467-495B4D57BD55}" type="presOf" srcId="{FB4C7786-F29F-4921-BF9A-89DA4EC597FC}" destId="{22E4A32E-20B3-4632-AB80-995A0D8FCD6C}" srcOrd="0" destOrd="0" presId="urn:microsoft.com/office/officeart/2005/8/layout/process2"/>
    <dgm:cxn modelId="{6292D951-8BA3-434B-8F09-ECF5BDF838B6}" type="presOf" srcId="{47F70316-E998-479B-A151-662CA407693E}" destId="{8AC235C4-55A9-4C4B-AA94-973FF70A46C1}" srcOrd="1" destOrd="0" presId="urn:microsoft.com/office/officeart/2005/8/layout/process2"/>
    <dgm:cxn modelId="{4FD50357-2CB0-4FB5-B19E-D003C0C8FF26}" type="presOf" srcId="{ADE2E799-D657-FE44-B4EC-E8A15397B26E}" destId="{A831B957-EDF7-BC46-AF45-74FF859E09ED}" srcOrd="0" destOrd="0" presId="urn:microsoft.com/office/officeart/2005/8/layout/process2"/>
    <dgm:cxn modelId="{F8CECA67-9B71-42F6-BA9D-F60143202CA0}" type="presOf" srcId="{D41A9019-93B9-9C47-B431-D3264E01DD5D}" destId="{7AC3C50F-2042-E349-B748-EC5012ED6721}" srcOrd="1" destOrd="0" presId="urn:microsoft.com/office/officeart/2005/8/layout/process2"/>
    <dgm:cxn modelId="{3E116F76-6877-42D7-BD44-216DCF254FAC}" type="presOf" srcId="{2991FC47-F4A9-7647-B657-BD28571AA8E3}" destId="{6E401610-AFB5-8941-91FF-F71D9B6B3AA2}" srcOrd="0" destOrd="0" presId="urn:microsoft.com/office/officeart/2005/8/layout/process2"/>
    <dgm:cxn modelId="{254DE87B-ADE1-4B76-9250-39EF55E169DC}" type="presOf" srcId="{D41A9019-93B9-9C47-B431-D3264E01DD5D}" destId="{0DD385B7-072E-FA4F-B79B-88B0CE00872E}" srcOrd="0" destOrd="0" presId="urn:microsoft.com/office/officeart/2005/8/layout/process2"/>
    <dgm:cxn modelId="{F5E31590-5221-499A-BEE7-78D49AE8FB6C}" type="presOf" srcId="{41CAA464-8E5C-ED45-A0DF-42B4F6AFD9A3}" destId="{B90732E6-9049-48DB-9EBC-F22CD7D130AB}" srcOrd="0" destOrd="0" presId="urn:microsoft.com/office/officeart/2005/8/layout/process2"/>
    <dgm:cxn modelId="{23292F95-B6AC-4AE6-A8A7-050656DA4FF6}" type="presOf" srcId="{120D36A8-A307-4DA5-8135-A0BF68A5257E}" destId="{D93E039F-236F-4867-BCE5-9CF9818ED986}" srcOrd="0"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B4D817A5-F45C-439D-B6DC-968286B93488}" srcId="{B6BC7C8B-5573-5849-862D-797EDE4FBAB5}" destId="{120D36A8-A307-4DA5-8135-A0BF68A5257E}" srcOrd="1" destOrd="0" parTransId="{CBAA4239-142A-4A59-B049-37700475B201}" sibTransId="{47F70316-E998-479B-A151-662CA407693E}"/>
    <dgm:cxn modelId="{EC7510BB-4968-F943-8C3A-D04DFB4C5E92}" srcId="{B6BC7C8B-5573-5849-862D-797EDE4FBAB5}" destId="{80FF7DE2-A02A-0546-96C0-1EC8CA4ADECD}" srcOrd="0" destOrd="0" parTransId="{34625DF5-FF60-1446-9B2B-FC9F52021818}" sibTransId="{D41A9019-93B9-9C47-B431-D3264E01DD5D}"/>
    <dgm:cxn modelId="{0CC342C6-AA09-4578-BA8C-510CF5F851C1}" srcId="{B6BC7C8B-5573-5849-862D-797EDE4FBAB5}" destId="{FB4C7786-F29F-4921-BF9A-89DA4EC597FC}" srcOrd="4" destOrd="0" parTransId="{16CEB15A-25F5-424C-9C72-F2D30AD559A5}" sibTransId="{9E27A461-B53E-4E78-B673-C5102F8DF842}"/>
    <dgm:cxn modelId="{4C3376C7-28DE-4B1D-BA47-031E99208620}" type="presOf" srcId="{47F70316-E998-479B-A151-662CA407693E}" destId="{F9B29A01-9FA7-49B0-B1B5-E54A647C6115}" srcOrd="0" destOrd="0" presId="urn:microsoft.com/office/officeart/2005/8/layout/process2"/>
    <dgm:cxn modelId="{12F701E9-0D85-4DAD-92EB-49E278DB913A}" type="presOf" srcId="{2991FC47-F4A9-7647-B657-BD28571AA8E3}" destId="{97CFFD1D-2693-4846-82C8-128F6AB73DBC}" srcOrd="1" destOrd="0" presId="urn:microsoft.com/office/officeart/2005/8/layout/process2"/>
    <dgm:cxn modelId="{8E3101F8-16A0-4108-9E4D-93619DF4A5F6}" type="presOf" srcId="{B6BC7C8B-5573-5849-862D-797EDE4FBAB5}" destId="{5E707006-3A19-3E46-95AC-6CFB03E8C1A1}" srcOrd="0" destOrd="0" presId="urn:microsoft.com/office/officeart/2005/8/layout/process2"/>
    <dgm:cxn modelId="{4A7E5790-AC67-4927-9883-BF1F18B1B9F9}" type="presParOf" srcId="{5E707006-3A19-3E46-95AC-6CFB03E8C1A1}" destId="{A7A022BA-CD8B-0D4A-B32B-5F4FD5E969AB}" srcOrd="0" destOrd="0" presId="urn:microsoft.com/office/officeart/2005/8/layout/process2"/>
    <dgm:cxn modelId="{70C8DEC2-34B2-42DC-9049-10506165F0EF}" type="presParOf" srcId="{5E707006-3A19-3E46-95AC-6CFB03E8C1A1}" destId="{0DD385B7-072E-FA4F-B79B-88B0CE00872E}" srcOrd="1" destOrd="0" presId="urn:microsoft.com/office/officeart/2005/8/layout/process2"/>
    <dgm:cxn modelId="{65AD76FF-AC0B-44D4-BC19-70CF7D863D43}" type="presParOf" srcId="{0DD385B7-072E-FA4F-B79B-88B0CE00872E}" destId="{7AC3C50F-2042-E349-B748-EC5012ED6721}" srcOrd="0" destOrd="0" presId="urn:microsoft.com/office/officeart/2005/8/layout/process2"/>
    <dgm:cxn modelId="{5CCDBC08-F5B6-46D5-A6B6-FEB47CF52EF3}" type="presParOf" srcId="{5E707006-3A19-3E46-95AC-6CFB03E8C1A1}" destId="{D93E039F-236F-4867-BCE5-9CF9818ED986}" srcOrd="2" destOrd="0" presId="urn:microsoft.com/office/officeart/2005/8/layout/process2"/>
    <dgm:cxn modelId="{7D75C12C-6271-4C10-8696-DC770F6D4087}" type="presParOf" srcId="{5E707006-3A19-3E46-95AC-6CFB03E8C1A1}" destId="{F9B29A01-9FA7-49B0-B1B5-E54A647C6115}" srcOrd="3" destOrd="0" presId="urn:microsoft.com/office/officeart/2005/8/layout/process2"/>
    <dgm:cxn modelId="{E9BFE66C-3280-4ED2-BB39-08214EA0285A}" type="presParOf" srcId="{F9B29A01-9FA7-49B0-B1B5-E54A647C6115}" destId="{8AC235C4-55A9-4C4B-AA94-973FF70A46C1}" srcOrd="0" destOrd="0" presId="urn:microsoft.com/office/officeart/2005/8/layout/process2"/>
    <dgm:cxn modelId="{CB92388A-4642-4BF6-9E19-D20138BDBD7F}" type="presParOf" srcId="{5E707006-3A19-3E46-95AC-6CFB03E8C1A1}" destId="{A831B957-EDF7-BC46-AF45-74FF859E09ED}" srcOrd="4" destOrd="0" presId="urn:microsoft.com/office/officeart/2005/8/layout/process2"/>
    <dgm:cxn modelId="{72549771-68C5-445E-B904-A61B6F32C5EC}" type="presParOf" srcId="{5E707006-3A19-3E46-95AC-6CFB03E8C1A1}" destId="{6E401610-AFB5-8941-91FF-F71D9B6B3AA2}" srcOrd="5" destOrd="0" presId="urn:microsoft.com/office/officeart/2005/8/layout/process2"/>
    <dgm:cxn modelId="{014AD6F8-FC6D-4ACA-B59B-E52A2CCD4917}" type="presParOf" srcId="{6E401610-AFB5-8941-91FF-F71D9B6B3AA2}" destId="{97CFFD1D-2693-4846-82C8-128F6AB73DBC}" srcOrd="0" destOrd="0" presId="urn:microsoft.com/office/officeart/2005/8/layout/process2"/>
    <dgm:cxn modelId="{6F73260D-AB36-4116-9120-E8861BF522F9}" type="presParOf" srcId="{5E707006-3A19-3E46-95AC-6CFB03E8C1A1}" destId="{339A1D94-09EE-2B4B-BC43-627B5F76952C}" srcOrd="6" destOrd="0" presId="urn:microsoft.com/office/officeart/2005/8/layout/process2"/>
    <dgm:cxn modelId="{DB9BEA43-F8E2-4646-9380-172129620CBC}" type="presParOf" srcId="{5E707006-3A19-3E46-95AC-6CFB03E8C1A1}" destId="{B90732E6-9049-48DB-9EBC-F22CD7D130AB}" srcOrd="7" destOrd="0" presId="urn:microsoft.com/office/officeart/2005/8/layout/process2"/>
    <dgm:cxn modelId="{F1571723-449C-43D5-9BCF-2F0950C3F743}" type="presParOf" srcId="{B90732E6-9049-48DB-9EBC-F22CD7D130AB}" destId="{7B7841A2-1748-44CE-B9C0-228DE26CE47D}" srcOrd="0" destOrd="0" presId="urn:microsoft.com/office/officeart/2005/8/layout/process2"/>
    <dgm:cxn modelId="{DEEC7DB8-A5FF-43A9-8B82-2A18524657B4}"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custT="1"/>
      <dgm:spPr>
        <a:solidFill>
          <a:schemeClr val="bg1">
            <a:lumMod val="65000"/>
          </a:schemeClr>
        </a:solidFill>
      </dgm:spPr>
      <dgm:t>
        <a:bodyPr/>
        <a:lstStyle/>
        <a:p>
          <a:r>
            <a:rPr lang="en-US" sz="1600" b="1" dirty="0"/>
            <a:t>Map the system</a:t>
          </a:r>
        </a:p>
      </dgm:t>
    </dgm:pt>
    <dgm:pt modelId="{34625DF5-FF60-1446-9B2B-FC9F52021818}" type="parTrans" cxnId="{EC7510BB-4968-F943-8C3A-D04DFB4C5E92}">
      <dgm:prSet/>
      <dgm:spPr/>
      <dgm:t>
        <a:bodyPr/>
        <a:lstStyle/>
        <a:p>
          <a:endParaRPr lang="en-US" sz="1600" b="1"/>
        </a:p>
      </dgm:t>
    </dgm:pt>
    <dgm:pt modelId="{D41A9019-93B9-9C47-B431-D3264E01DD5D}" type="sibTrans" cxnId="{EC7510BB-4968-F943-8C3A-D04DFB4C5E92}">
      <dgm:prSet custT="1"/>
      <dgm:spPr>
        <a:solidFill>
          <a:schemeClr val="bg1">
            <a:lumMod val="65000"/>
          </a:schemeClr>
        </a:solidFill>
      </dgm:spPr>
      <dgm:t>
        <a:bodyPr/>
        <a:lstStyle/>
        <a:p>
          <a:endParaRPr lang="en-US" sz="1200" b="1"/>
        </a:p>
      </dgm:t>
    </dgm:pt>
    <dgm:pt modelId="{ADE2E799-D657-FE44-B4EC-E8A15397B26E}">
      <dgm:prSet phldrT="[Text]" custT="1"/>
      <dgm:spPr/>
      <dgm:t>
        <a:bodyPr/>
        <a:lstStyle/>
        <a:p>
          <a:r>
            <a:rPr lang="en-US" sz="1600" b="1" dirty="0"/>
            <a:t>Find important change pathways</a:t>
          </a:r>
        </a:p>
      </dgm:t>
    </dgm:pt>
    <dgm:pt modelId="{3C262BD6-0C0D-D548-94A3-BC1AD0FAC2A5}" type="parTrans" cxnId="{9DEF6596-18B2-1149-84AA-625510C610CA}">
      <dgm:prSet/>
      <dgm:spPr/>
      <dgm:t>
        <a:bodyPr/>
        <a:lstStyle/>
        <a:p>
          <a:endParaRPr lang="en-US" sz="1600" b="1"/>
        </a:p>
      </dgm:t>
    </dgm:pt>
    <dgm:pt modelId="{2991FC47-F4A9-7647-B657-BD28571AA8E3}" type="sibTrans" cxnId="{9DEF6596-18B2-1149-84AA-625510C610CA}">
      <dgm:prSet custT="1"/>
      <dgm:spPr/>
      <dgm:t>
        <a:bodyPr/>
        <a:lstStyle/>
        <a:p>
          <a:endParaRPr lang="en-US" sz="1200" b="1"/>
        </a:p>
      </dgm:t>
    </dgm:pt>
    <dgm:pt modelId="{E74192B3-2223-F64E-AF5D-B4D5E4555F2E}">
      <dgm:prSet phldrT="[Text]" custT="1"/>
      <dgm:spPr>
        <a:solidFill>
          <a:schemeClr val="bg1">
            <a:lumMod val="65000"/>
          </a:schemeClr>
        </a:solidFill>
      </dgm:spPr>
      <dgm:t>
        <a:bodyPr/>
        <a:lstStyle/>
        <a:p>
          <a:r>
            <a:rPr lang="en-US" sz="1600" b="1" dirty="0"/>
            <a:t>Select leverage points</a:t>
          </a:r>
        </a:p>
      </dgm:t>
    </dgm:pt>
    <dgm:pt modelId="{D3074D8A-86AC-3043-B0F0-97783F5C7D95}" type="parTrans" cxnId="{0E53A81D-703F-ED4B-B213-97CEC0422169}">
      <dgm:prSet/>
      <dgm:spPr/>
      <dgm:t>
        <a:bodyPr/>
        <a:lstStyle/>
        <a:p>
          <a:endParaRPr lang="en-US" sz="1600" b="1"/>
        </a:p>
      </dgm:t>
    </dgm:pt>
    <dgm:pt modelId="{41CAA464-8E5C-ED45-A0DF-42B4F6AFD9A3}" type="sibTrans" cxnId="{0E53A81D-703F-ED4B-B213-97CEC0422169}">
      <dgm:prSet custT="1"/>
      <dgm:spPr>
        <a:solidFill>
          <a:schemeClr val="bg1">
            <a:lumMod val="65000"/>
          </a:schemeClr>
        </a:solidFill>
      </dgm:spPr>
      <dgm:t>
        <a:bodyPr/>
        <a:lstStyle/>
        <a:p>
          <a:endParaRPr lang="en-US" sz="1200" b="1"/>
        </a:p>
      </dgm:t>
    </dgm:pt>
    <dgm:pt modelId="{120D36A8-A307-4DA5-8135-A0BF68A5257E}">
      <dgm:prSet phldrT="[Text]" custT="1"/>
      <dgm:spPr>
        <a:solidFill>
          <a:schemeClr val="bg1">
            <a:lumMod val="65000"/>
          </a:schemeClr>
        </a:solidFill>
      </dgm:spPr>
      <dgm:t>
        <a:bodyPr/>
        <a:lstStyle/>
        <a:p>
          <a:r>
            <a:rPr lang="en-US" sz="1600" b="1" dirty="0"/>
            <a:t>Select outcome to change</a:t>
          </a:r>
        </a:p>
      </dgm:t>
    </dgm:pt>
    <dgm:pt modelId="{CBAA4239-142A-4A59-B049-37700475B201}" type="parTrans" cxnId="{B4D817A5-F45C-439D-B6DC-968286B93488}">
      <dgm:prSet/>
      <dgm:spPr/>
      <dgm:t>
        <a:bodyPr/>
        <a:lstStyle/>
        <a:p>
          <a:endParaRPr lang="en-US" sz="1600" b="1"/>
        </a:p>
      </dgm:t>
    </dgm:pt>
    <dgm:pt modelId="{47F70316-E998-479B-A151-662CA407693E}" type="sibTrans" cxnId="{B4D817A5-F45C-439D-B6DC-968286B93488}">
      <dgm:prSet custT="1"/>
      <dgm:spPr>
        <a:solidFill>
          <a:schemeClr val="bg1">
            <a:lumMod val="65000"/>
          </a:schemeClr>
        </a:solidFill>
      </dgm:spPr>
      <dgm:t>
        <a:bodyPr/>
        <a:lstStyle/>
        <a:p>
          <a:endParaRPr lang="en-US" sz="1200" b="1"/>
        </a:p>
      </dgm:t>
    </dgm:pt>
    <dgm:pt modelId="{FB4C7786-F29F-4921-BF9A-89DA4EC597FC}">
      <dgm:prSet phldrT="[Text]" custT="1"/>
      <dgm:spPr>
        <a:solidFill>
          <a:schemeClr val="bg1">
            <a:lumMod val="65000"/>
          </a:schemeClr>
        </a:solidFill>
      </dgm:spPr>
      <dgm:t>
        <a:bodyPr/>
        <a:lstStyle/>
        <a:p>
          <a:r>
            <a:rPr lang="en-US" sz="1600" b="1" dirty="0"/>
            <a:t>Prioritize leverage points</a:t>
          </a:r>
        </a:p>
      </dgm:t>
    </dgm:pt>
    <dgm:pt modelId="{16CEB15A-25F5-424C-9C72-F2D30AD559A5}" type="parTrans" cxnId="{0CC342C6-AA09-4578-BA8C-510CF5F851C1}">
      <dgm:prSet/>
      <dgm:spPr/>
      <dgm:t>
        <a:bodyPr/>
        <a:lstStyle/>
        <a:p>
          <a:endParaRPr lang="en-US" sz="1600" b="1"/>
        </a:p>
      </dgm:t>
    </dgm:pt>
    <dgm:pt modelId="{9E27A461-B53E-4E78-B673-C5102F8DF842}" type="sibTrans" cxnId="{0CC342C6-AA09-4578-BA8C-510CF5F851C1}">
      <dgm:prSet/>
      <dgm:spPr/>
      <dgm:t>
        <a:bodyPr/>
        <a:lstStyle/>
        <a:p>
          <a:endParaRPr lang="en-US" sz="1600" b="1"/>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215894">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215894">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215894">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215894">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218826">
        <dgm:presLayoutVars>
          <dgm:bulletEnabled val="1"/>
        </dgm:presLayoutVars>
      </dgm:prSet>
      <dgm:spPr/>
    </dgm:pt>
  </dgm:ptLst>
  <dgm:cxnLst>
    <dgm:cxn modelId="{0E53A81D-703F-ED4B-B213-97CEC0422169}" srcId="{B6BC7C8B-5573-5849-862D-797EDE4FBAB5}" destId="{E74192B3-2223-F64E-AF5D-B4D5E4555F2E}" srcOrd="3" destOrd="0" parTransId="{D3074D8A-86AC-3043-B0F0-97783F5C7D95}" sibTransId="{41CAA464-8E5C-ED45-A0DF-42B4F6AFD9A3}"/>
    <dgm:cxn modelId="{7A09DF3F-1771-488C-88C4-72597505FE6A}" type="presOf" srcId="{41CAA464-8E5C-ED45-A0DF-42B4F6AFD9A3}" destId="{7B7841A2-1748-44CE-B9C0-228DE26CE47D}" srcOrd="1" destOrd="0" presId="urn:microsoft.com/office/officeart/2005/8/layout/process2"/>
    <dgm:cxn modelId="{56E0CE6E-5485-4C23-AB44-6204528AB544}" type="presOf" srcId="{D41A9019-93B9-9C47-B431-D3264E01DD5D}" destId="{0DD385B7-072E-FA4F-B79B-88B0CE00872E}" srcOrd="0" destOrd="0" presId="urn:microsoft.com/office/officeart/2005/8/layout/process2"/>
    <dgm:cxn modelId="{AE309474-37F7-41A3-A094-356944A58170}" type="presOf" srcId="{80FF7DE2-A02A-0546-96C0-1EC8CA4ADECD}" destId="{A7A022BA-CD8B-0D4A-B32B-5F4FD5E969AB}" srcOrd="0" destOrd="0" presId="urn:microsoft.com/office/officeart/2005/8/layout/process2"/>
    <dgm:cxn modelId="{DA1CE18A-FFB2-4670-8E51-2369C1E6A479}" type="presOf" srcId="{47F70316-E998-479B-A151-662CA407693E}" destId="{8AC235C4-55A9-4C4B-AA94-973FF70A46C1}" srcOrd="1"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12DB2898-8323-4A6A-BDFF-F1446E56E2D6}" type="presOf" srcId="{47F70316-E998-479B-A151-662CA407693E}" destId="{F9B29A01-9FA7-49B0-B1B5-E54A647C6115}" srcOrd="0" destOrd="0" presId="urn:microsoft.com/office/officeart/2005/8/layout/process2"/>
    <dgm:cxn modelId="{83706898-FDFB-4029-9712-DB406E6681DC}" type="presOf" srcId="{41CAA464-8E5C-ED45-A0DF-42B4F6AFD9A3}" destId="{B90732E6-9049-48DB-9EBC-F22CD7D130AB}" srcOrd="0" destOrd="0" presId="urn:microsoft.com/office/officeart/2005/8/layout/process2"/>
    <dgm:cxn modelId="{B4D817A5-F45C-439D-B6DC-968286B93488}" srcId="{B6BC7C8B-5573-5849-862D-797EDE4FBAB5}" destId="{120D36A8-A307-4DA5-8135-A0BF68A5257E}" srcOrd="1" destOrd="0" parTransId="{CBAA4239-142A-4A59-B049-37700475B201}" sibTransId="{47F70316-E998-479B-A151-662CA407693E}"/>
    <dgm:cxn modelId="{FCFE93A6-B3D2-4A0B-9A03-ED92821E2DBB}" type="presOf" srcId="{FB4C7786-F29F-4921-BF9A-89DA4EC597FC}" destId="{22E4A32E-20B3-4632-AB80-995A0D8FCD6C}" srcOrd="0" destOrd="0" presId="urn:microsoft.com/office/officeart/2005/8/layout/process2"/>
    <dgm:cxn modelId="{355CFDAB-91BE-4780-BBAD-E5A57CA908D7}" type="presOf" srcId="{2991FC47-F4A9-7647-B657-BD28571AA8E3}" destId="{97CFFD1D-2693-4846-82C8-128F6AB73DBC}" srcOrd="1" destOrd="0" presId="urn:microsoft.com/office/officeart/2005/8/layout/process2"/>
    <dgm:cxn modelId="{DA77E2AD-1B08-42AF-9260-2D38F03E454F}" type="presOf" srcId="{D41A9019-93B9-9C47-B431-D3264E01DD5D}" destId="{7AC3C50F-2042-E349-B748-EC5012ED6721}" srcOrd="1" destOrd="0" presId="urn:microsoft.com/office/officeart/2005/8/layout/process2"/>
    <dgm:cxn modelId="{EC7510BB-4968-F943-8C3A-D04DFB4C5E92}" srcId="{B6BC7C8B-5573-5849-862D-797EDE4FBAB5}" destId="{80FF7DE2-A02A-0546-96C0-1EC8CA4ADECD}" srcOrd="0" destOrd="0" parTransId="{34625DF5-FF60-1446-9B2B-FC9F52021818}" sibTransId="{D41A9019-93B9-9C47-B431-D3264E01DD5D}"/>
    <dgm:cxn modelId="{0CC342C6-AA09-4578-BA8C-510CF5F851C1}" srcId="{B6BC7C8B-5573-5849-862D-797EDE4FBAB5}" destId="{FB4C7786-F29F-4921-BF9A-89DA4EC597FC}" srcOrd="4" destOrd="0" parTransId="{16CEB15A-25F5-424C-9C72-F2D30AD559A5}" sibTransId="{9E27A461-B53E-4E78-B673-C5102F8DF842}"/>
    <dgm:cxn modelId="{422FDCCE-16BF-463C-8535-A46272D5AA21}" type="presOf" srcId="{120D36A8-A307-4DA5-8135-A0BF68A5257E}" destId="{D93E039F-236F-4867-BCE5-9CF9818ED986}" srcOrd="0" destOrd="0" presId="urn:microsoft.com/office/officeart/2005/8/layout/process2"/>
    <dgm:cxn modelId="{4793A9D3-3068-4BAF-A6BC-AC80E6986FCB}" type="presOf" srcId="{ADE2E799-D657-FE44-B4EC-E8A15397B26E}" destId="{A831B957-EDF7-BC46-AF45-74FF859E09ED}" srcOrd="0" destOrd="0" presId="urn:microsoft.com/office/officeart/2005/8/layout/process2"/>
    <dgm:cxn modelId="{0FECADD9-84A5-40EC-880B-283CE4CD0198}" type="presOf" srcId="{B6BC7C8B-5573-5849-862D-797EDE4FBAB5}" destId="{5E707006-3A19-3E46-95AC-6CFB03E8C1A1}" srcOrd="0" destOrd="0" presId="urn:microsoft.com/office/officeart/2005/8/layout/process2"/>
    <dgm:cxn modelId="{65FC48DE-C156-4CC0-ABA5-1848AF3C1EE3}" type="presOf" srcId="{2991FC47-F4A9-7647-B657-BD28571AA8E3}" destId="{6E401610-AFB5-8941-91FF-F71D9B6B3AA2}" srcOrd="0" destOrd="0" presId="urn:microsoft.com/office/officeart/2005/8/layout/process2"/>
    <dgm:cxn modelId="{24C46FF0-BD18-41BF-8D6D-33646F0A2539}" type="presOf" srcId="{E74192B3-2223-F64E-AF5D-B4D5E4555F2E}" destId="{339A1D94-09EE-2B4B-BC43-627B5F76952C}" srcOrd="0" destOrd="0" presId="urn:microsoft.com/office/officeart/2005/8/layout/process2"/>
    <dgm:cxn modelId="{F433A8B0-91C7-466C-A067-BB95A2F6E44A}" type="presParOf" srcId="{5E707006-3A19-3E46-95AC-6CFB03E8C1A1}" destId="{A7A022BA-CD8B-0D4A-B32B-5F4FD5E969AB}" srcOrd="0" destOrd="0" presId="urn:microsoft.com/office/officeart/2005/8/layout/process2"/>
    <dgm:cxn modelId="{D6C28601-E9A3-4EC2-814C-72913F5988C2}" type="presParOf" srcId="{5E707006-3A19-3E46-95AC-6CFB03E8C1A1}" destId="{0DD385B7-072E-FA4F-B79B-88B0CE00872E}" srcOrd="1" destOrd="0" presId="urn:microsoft.com/office/officeart/2005/8/layout/process2"/>
    <dgm:cxn modelId="{83DE408C-1E08-41E3-BE89-D02BDD085CE3}" type="presParOf" srcId="{0DD385B7-072E-FA4F-B79B-88B0CE00872E}" destId="{7AC3C50F-2042-E349-B748-EC5012ED6721}" srcOrd="0" destOrd="0" presId="urn:microsoft.com/office/officeart/2005/8/layout/process2"/>
    <dgm:cxn modelId="{D29F7D4C-F2BF-41F9-BB17-DE0AA9DACFE1}" type="presParOf" srcId="{5E707006-3A19-3E46-95AC-6CFB03E8C1A1}" destId="{D93E039F-236F-4867-BCE5-9CF9818ED986}" srcOrd="2" destOrd="0" presId="urn:microsoft.com/office/officeart/2005/8/layout/process2"/>
    <dgm:cxn modelId="{967EDE54-3ED0-4E51-9D5A-CD5A44814F1C}" type="presParOf" srcId="{5E707006-3A19-3E46-95AC-6CFB03E8C1A1}" destId="{F9B29A01-9FA7-49B0-B1B5-E54A647C6115}" srcOrd="3" destOrd="0" presId="urn:microsoft.com/office/officeart/2005/8/layout/process2"/>
    <dgm:cxn modelId="{2A9BD084-2C9D-4B57-ADA3-E41189221CD5}" type="presParOf" srcId="{F9B29A01-9FA7-49B0-B1B5-E54A647C6115}" destId="{8AC235C4-55A9-4C4B-AA94-973FF70A46C1}" srcOrd="0" destOrd="0" presId="urn:microsoft.com/office/officeart/2005/8/layout/process2"/>
    <dgm:cxn modelId="{7DEEFA09-6520-44C7-A25B-EA4B59134AC2}" type="presParOf" srcId="{5E707006-3A19-3E46-95AC-6CFB03E8C1A1}" destId="{A831B957-EDF7-BC46-AF45-74FF859E09ED}" srcOrd="4" destOrd="0" presId="urn:microsoft.com/office/officeart/2005/8/layout/process2"/>
    <dgm:cxn modelId="{E623499D-73DF-4DD9-A8A3-F92E385E5218}" type="presParOf" srcId="{5E707006-3A19-3E46-95AC-6CFB03E8C1A1}" destId="{6E401610-AFB5-8941-91FF-F71D9B6B3AA2}" srcOrd="5" destOrd="0" presId="urn:microsoft.com/office/officeart/2005/8/layout/process2"/>
    <dgm:cxn modelId="{B3901736-DC66-4299-9AF0-D1EA3140754D}" type="presParOf" srcId="{6E401610-AFB5-8941-91FF-F71D9B6B3AA2}" destId="{97CFFD1D-2693-4846-82C8-128F6AB73DBC}" srcOrd="0" destOrd="0" presId="urn:microsoft.com/office/officeart/2005/8/layout/process2"/>
    <dgm:cxn modelId="{A96A12CA-88B4-499B-9B21-197023844F21}" type="presParOf" srcId="{5E707006-3A19-3E46-95AC-6CFB03E8C1A1}" destId="{339A1D94-09EE-2B4B-BC43-627B5F76952C}" srcOrd="6" destOrd="0" presId="urn:microsoft.com/office/officeart/2005/8/layout/process2"/>
    <dgm:cxn modelId="{A1C5E37F-002E-4141-8FCB-1E9762706EC7}" type="presParOf" srcId="{5E707006-3A19-3E46-95AC-6CFB03E8C1A1}" destId="{B90732E6-9049-48DB-9EBC-F22CD7D130AB}" srcOrd="7" destOrd="0" presId="urn:microsoft.com/office/officeart/2005/8/layout/process2"/>
    <dgm:cxn modelId="{B1C7795A-677D-4924-9BE6-B75E6264EA71}" type="presParOf" srcId="{B90732E6-9049-48DB-9EBC-F22CD7D130AB}" destId="{7B7841A2-1748-44CE-B9C0-228DE26CE47D}" srcOrd="0" destOrd="0" presId="urn:microsoft.com/office/officeart/2005/8/layout/process2"/>
    <dgm:cxn modelId="{0D9A4254-B5F5-4FDB-9A79-32F6E7642B5D}"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custT="1"/>
      <dgm:spPr>
        <a:solidFill>
          <a:schemeClr val="bg1">
            <a:lumMod val="65000"/>
          </a:schemeClr>
        </a:solidFill>
      </dgm:spPr>
      <dgm:t>
        <a:bodyPr/>
        <a:lstStyle/>
        <a:p>
          <a:r>
            <a:rPr lang="en-US" sz="1600" b="1" dirty="0"/>
            <a:t>Map the system</a:t>
          </a:r>
        </a:p>
      </dgm:t>
    </dgm:pt>
    <dgm:pt modelId="{34625DF5-FF60-1446-9B2B-FC9F52021818}" type="parTrans" cxnId="{EC7510BB-4968-F943-8C3A-D04DFB4C5E92}">
      <dgm:prSet/>
      <dgm:spPr/>
      <dgm:t>
        <a:bodyPr/>
        <a:lstStyle/>
        <a:p>
          <a:endParaRPr lang="en-US" sz="1600" b="1"/>
        </a:p>
      </dgm:t>
    </dgm:pt>
    <dgm:pt modelId="{D41A9019-93B9-9C47-B431-D3264E01DD5D}" type="sibTrans" cxnId="{EC7510BB-4968-F943-8C3A-D04DFB4C5E92}">
      <dgm:prSet custT="1"/>
      <dgm:spPr>
        <a:solidFill>
          <a:schemeClr val="bg1">
            <a:lumMod val="65000"/>
          </a:schemeClr>
        </a:solidFill>
      </dgm:spPr>
      <dgm:t>
        <a:bodyPr/>
        <a:lstStyle/>
        <a:p>
          <a:endParaRPr lang="en-US" sz="1200" b="1"/>
        </a:p>
      </dgm:t>
    </dgm:pt>
    <dgm:pt modelId="{ADE2E799-D657-FE44-B4EC-E8A15397B26E}">
      <dgm:prSet phldrT="[Text]" custT="1"/>
      <dgm:spPr/>
      <dgm:t>
        <a:bodyPr/>
        <a:lstStyle/>
        <a:p>
          <a:r>
            <a:rPr lang="en-US" sz="1600" b="1" dirty="0"/>
            <a:t>Find important change pathways</a:t>
          </a:r>
        </a:p>
      </dgm:t>
    </dgm:pt>
    <dgm:pt modelId="{3C262BD6-0C0D-D548-94A3-BC1AD0FAC2A5}" type="parTrans" cxnId="{9DEF6596-18B2-1149-84AA-625510C610CA}">
      <dgm:prSet/>
      <dgm:spPr/>
      <dgm:t>
        <a:bodyPr/>
        <a:lstStyle/>
        <a:p>
          <a:endParaRPr lang="en-US" sz="1600" b="1"/>
        </a:p>
      </dgm:t>
    </dgm:pt>
    <dgm:pt modelId="{2991FC47-F4A9-7647-B657-BD28571AA8E3}" type="sibTrans" cxnId="{9DEF6596-18B2-1149-84AA-625510C610CA}">
      <dgm:prSet custT="1"/>
      <dgm:spPr/>
      <dgm:t>
        <a:bodyPr/>
        <a:lstStyle/>
        <a:p>
          <a:endParaRPr lang="en-US" sz="1200" b="1"/>
        </a:p>
      </dgm:t>
    </dgm:pt>
    <dgm:pt modelId="{E74192B3-2223-F64E-AF5D-B4D5E4555F2E}">
      <dgm:prSet phldrT="[Text]" custT="1"/>
      <dgm:spPr>
        <a:solidFill>
          <a:schemeClr val="bg1">
            <a:lumMod val="65000"/>
          </a:schemeClr>
        </a:solidFill>
      </dgm:spPr>
      <dgm:t>
        <a:bodyPr/>
        <a:lstStyle/>
        <a:p>
          <a:r>
            <a:rPr lang="en-US" sz="1600" b="1" dirty="0"/>
            <a:t>Select leverage points</a:t>
          </a:r>
        </a:p>
      </dgm:t>
    </dgm:pt>
    <dgm:pt modelId="{D3074D8A-86AC-3043-B0F0-97783F5C7D95}" type="parTrans" cxnId="{0E53A81D-703F-ED4B-B213-97CEC0422169}">
      <dgm:prSet/>
      <dgm:spPr/>
      <dgm:t>
        <a:bodyPr/>
        <a:lstStyle/>
        <a:p>
          <a:endParaRPr lang="en-US" sz="1600" b="1"/>
        </a:p>
      </dgm:t>
    </dgm:pt>
    <dgm:pt modelId="{41CAA464-8E5C-ED45-A0DF-42B4F6AFD9A3}" type="sibTrans" cxnId="{0E53A81D-703F-ED4B-B213-97CEC0422169}">
      <dgm:prSet custT="1"/>
      <dgm:spPr>
        <a:solidFill>
          <a:schemeClr val="bg1">
            <a:lumMod val="65000"/>
          </a:schemeClr>
        </a:solidFill>
      </dgm:spPr>
      <dgm:t>
        <a:bodyPr/>
        <a:lstStyle/>
        <a:p>
          <a:endParaRPr lang="en-US" sz="1200" b="1"/>
        </a:p>
      </dgm:t>
    </dgm:pt>
    <dgm:pt modelId="{120D36A8-A307-4DA5-8135-A0BF68A5257E}">
      <dgm:prSet phldrT="[Text]" custT="1"/>
      <dgm:spPr>
        <a:solidFill>
          <a:schemeClr val="bg1">
            <a:lumMod val="65000"/>
          </a:schemeClr>
        </a:solidFill>
      </dgm:spPr>
      <dgm:t>
        <a:bodyPr/>
        <a:lstStyle/>
        <a:p>
          <a:r>
            <a:rPr lang="en-US" sz="1600" b="1" dirty="0"/>
            <a:t>Select outcome to change</a:t>
          </a:r>
        </a:p>
      </dgm:t>
    </dgm:pt>
    <dgm:pt modelId="{CBAA4239-142A-4A59-B049-37700475B201}" type="parTrans" cxnId="{B4D817A5-F45C-439D-B6DC-968286B93488}">
      <dgm:prSet/>
      <dgm:spPr/>
      <dgm:t>
        <a:bodyPr/>
        <a:lstStyle/>
        <a:p>
          <a:endParaRPr lang="en-US" sz="1600" b="1"/>
        </a:p>
      </dgm:t>
    </dgm:pt>
    <dgm:pt modelId="{47F70316-E998-479B-A151-662CA407693E}" type="sibTrans" cxnId="{B4D817A5-F45C-439D-B6DC-968286B93488}">
      <dgm:prSet custT="1"/>
      <dgm:spPr>
        <a:solidFill>
          <a:schemeClr val="bg1">
            <a:lumMod val="65000"/>
          </a:schemeClr>
        </a:solidFill>
      </dgm:spPr>
      <dgm:t>
        <a:bodyPr/>
        <a:lstStyle/>
        <a:p>
          <a:endParaRPr lang="en-US" sz="1200" b="1"/>
        </a:p>
      </dgm:t>
    </dgm:pt>
    <dgm:pt modelId="{FB4C7786-F29F-4921-BF9A-89DA4EC597FC}">
      <dgm:prSet phldrT="[Text]" custT="1"/>
      <dgm:spPr>
        <a:solidFill>
          <a:schemeClr val="bg1">
            <a:lumMod val="65000"/>
          </a:schemeClr>
        </a:solidFill>
      </dgm:spPr>
      <dgm:t>
        <a:bodyPr/>
        <a:lstStyle/>
        <a:p>
          <a:r>
            <a:rPr lang="en-US" sz="1600" b="1" dirty="0"/>
            <a:t>Prioritize leverage points</a:t>
          </a:r>
        </a:p>
      </dgm:t>
    </dgm:pt>
    <dgm:pt modelId="{16CEB15A-25F5-424C-9C72-F2D30AD559A5}" type="parTrans" cxnId="{0CC342C6-AA09-4578-BA8C-510CF5F851C1}">
      <dgm:prSet/>
      <dgm:spPr/>
      <dgm:t>
        <a:bodyPr/>
        <a:lstStyle/>
        <a:p>
          <a:endParaRPr lang="en-US" sz="1600" b="1"/>
        </a:p>
      </dgm:t>
    </dgm:pt>
    <dgm:pt modelId="{9E27A461-B53E-4E78-B673-C5102F8DF842}" type="sibTrans" cxnId="{0CC342C6-AA09-4578-BA8C-510CF5F851C1}">
      <dgm:prSet/>
      <dgm:spPr/>
      <dgm:t>
        <a:bodyPr/>
        <a:lstStyle/>
        <a:p>
          <a:endParaRPr lang="en-US" sz="1600" b="1"/>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215894">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215894">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215894">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215894">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218826">
        <dgm:presLayoutVars>
          <dgm:bulletEnabled val="1"/>
        </dgm:presLayoutVars>
      </dgm:prSet>
      <dgm:spPr/>
    </dgm:pt>
  </dgm:ptLst>
  <dgm:cxnLst>
    <dgm:cxn modelId="{0E53A81D-703F-ED4B-B213-97CEC0422169}" srcId="{B6BC7C8B-5573-5849-862D-797EDE4FBAB5}" destId="{E74192B3-2223-F64E-AF5D-B4D5E4555F2E}" srcOrd="3" destOrd="0" parTransId="{D3074D8A-86AC-3043-B0F0-97783F5C7D95}" sibTransId="{41CAA464-8E5C-ED45-A0DF-42B4F6AFD9A3}"/>
    <dgm:cxn modelId="{7A09DF3F-1771-488C-88C4-72597505FE6A}" type="presOf" srcId="{41CAA464-8E5C-ED45-A0DF-42B4F6AFD9A3}" destId="{7B7841A2-1748-44CE-B9C0-228DE26CE47D}" srcOrd="1" destOrd="0" presId="urn:microsoft.com/office/officeart/2005/8/layout/process2"/>
    <dgm:cxn modelId="{56E0CE6E-5485-4C23-AB44-6204528AB544}" type="presOf" srcId="{D41A9019-93B9-9C47-B431-D3264E01DD5D}" destId="{0DD385B7-072E-FA4F-B79B-88B0CE00872E}" srcOrd="0" destOrd="0" presId="urn:microsoft.com/office/officeart/2005/8/layout/process2"/>
    <dgm:cxn modelId="{AE309474-37F7-41A3-A094-356944A58170}" type="presOf" srcId="{80FF7DE2-A02A-0546-96C0-1EC8CA4ADECD}" destId="{A7A022BA-CD8B-0D4A-B32B-5F4FD5E969AB}" srcOrd="0" destOrd="0" presId="urn:microsoft.com/office/officeart/2005/8/layout/process2"/>
    <dgm:cxn modelId="{DA1CE18A-FFB2-4670-8E51-2369C1E6A479}" type="presOf" srcId="{47F70316-E998-479B-A151-662CA407693E}" destId="{8AC235C4-55A9-4C4B-AA94-973FF70A46C1}" srcOrd="1"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12DB2898-8323-4A6A-BDFF-F1446E56E2D6}" type="presOf" srcId="{47F70316-E998-479B-A151-662CA407693E}" destId="{F9B29A01-9FA7-49B0-B1B5-E54A647C6115}" srcOrd="0" destOrd="0" presId="urn:microsoft.com/office/officeart/2005/8/layout/process2"/>
    <dgm:cxn modelId="{83706898-FDFB-4029-9712-DB406E6681DC}" type="presOf" srcId="{41CAA464-8E5C-ED45-A0DF-42B4F6AFD9A3}" destId="{B90732E6-9049-48DB-9EBC-F22CD7D130AB}" srcOrd="0" destOrd="0" presId="urn:microsoft.com/office/officeart/2005/8/layout/process2"/>
    <dgm:cxn modelId="{B4D817A5-F45C-439D-B6DC-968286B93488}" srcId="{B6BC7C8B-5573-5849-862D-797EDE4FBAB5}" destId="{120D36A8-A307-4DA5-8135-A0BF68A5257E}" srcOrd="1" destOrd="0" parTransId="{CBAA4239-142A-4A59-B049-37700475B201}" sibTransId="{47F70316-E998-479B-A151-662CA407693E}"/>
    <dgm:cxn modelId="{FCFE93A6-B3D2-4A0B-9A03-ED92821E2DBB}" type="presOf" srcId="{FB4C7786-F29F-4921-BF9A-89DA4EC597FC}" destId="{22E4A32E-20B3-4632-AB80-995A0D8FCD6C}" srcOrd="0" destOrd="0" presId="urn:microsoft.com/office/officeart/2005/8/layout/process2"/>
    <dgm:cxn modelId="{355CFDAB-91BE-4780-BBAD-E5A57CA908D7}" type="presOf" srcId="{2991FC47-F4A9-7647-B657-BD28571AA8E3}" destId="{97CFFD1D-2693-4846-82C8-128F6AB73DBC}" srcOrd="1" destOrd="0" presId="urn:microsoft.com/office/officeart/2005/8/layout/process2"/>
    <dgm:cxn modelId="{DA77E2AD-1B08-42AF-9260-2D38F03E454F}" type="presOf" srcId="{D41A9019-93B9-9C47-B431-D3264E01DD5D}" destId="{7AC3C50F-2042-E349-B748-EC5012ED6721}" srcOrd="1" destOrd="0" presId="urn:microsoft.com/office/officeart/2005/8/layout/process2"/>
    <dgm:cxn modelId="{EC7510BB-4968-F943-8C3A-D04DFB4C5E92}" srcId="{B6BC7C8B-5573-5849-862D-797EDE4FBAB5}" destId="{80FF7DE2-A02A-0546-96C0-1EC8CA4ADECD}" srcOrd="0" destOrd="0" parTransId="{34625DF5-FF60-1446-9B2B-FC9F52021818}" sibTransId="{D41A9019-93B9-9C47-B431-D3264E01DD5D}"/>
    <dgm:cxn modelId="{0CC342C6-AA09-4578-BA8C-510CF5F851C1}" srcId="{B6BC7C8B-5573-5849-862D-797EDE4FBAB5}" destId="{FB4C7786-F29F-4921-BF9A-89DA4EC597FC}" srcOrd="4" destOrd="0" parTransId="{16CEB15A-25F5-424C-9C72-F2D30AD559A5}" sibTransId="{9E27A461-B53E-4E78-B673-C5102F8DF842}"/>
    <dgm:cxn modelId="{422FDCCE-16BF-463C-8535-A46272D5AA21}" type="presOf" srcId="{120D36A8-A307-4DA5-8135-A0BF68A5257E}" destId="{D93E039F-236F-4867-BCE5-9CF9818ED986}" srcOrd="0" destOrd="0" presId="urn:microsoft.com/office/officeart/2005/8/layout/process2"/>
    <dgm:cxn modelId="{4793A9D3-3068-4BAF-A6BC-AC80E6986FCB}" type="presOf" srcId="{ADE2E799-D657-FE44-B4EC-E8A15397B26E}" destId="{A831B957-EDF7-BC46-AF45-74FF859E09ED}" srcOrd="0" destOrd="0" presId="urn:microsoft.com/office/officeart/2005/8/layout/process2"/>
    <dgm:cxn modelId="{0FECADD9-84A5-40EC-880B-283CE4CD0198}" type="presOf" srcId="{B6BC7C8B-5573-5849-862D-797EDE4FBAB5}" destId="{5E707006-3A19-3E46-95AC-6CFB03E8C1A1}" srcOrd="0" destOrd="0" presId="urn:microsoft.com/office/officeart/2005/8/layout/process2"/>
    <dgm:cxn modelId="{65FC48DE-C156-4CC0-ABA5-1848AF3C1EE3}" type="presOf" srcId="{2991FC47-F4A9-7647-B657-BD28571AA8E3}" destId="{6E401610-AFB5-8941-91FF-F71D9B6B3AA2}" srcOrd="0" destOrd="0" presId="urn:microsoft.com/office/officeart/2005/8/layout/process2"/>
    <dgm:cxn modelId="{24C46FF0-BD18-41BF-8D6D-33646F0A2539}" type="presOf" srcId="{E74192B3-2223-F64E-AF5D-B4D5E4555F2E}" destId="{339A1D94-09EE-2B4B-BC43-627B5F76952C}" srcOrd="0" destOrd="0" presId="urn:microsoft.com/office/officeart/2005/8/layout/process2"/>
    <dgm:cxn modelId="{F433A8B0-91C7-466C-A067-BB95A2F6E44A}" type="presParOf" srcId="{5E707006-3A19-3E46-95AC-6CFB03E8C1A1}" destId="{A7A022BA-CD8B-0D4A-B32B-5F4FD5E969AB}" srcOrd="0" destOrd="0" presId="urn:microsoft.com/office/officeart/2005/8/layout/process2"/>
    <dgm:cxn modelId="{D6C28601-E9A3-4EC2-814C-72913F5988C2}" type="presParOf" srcId="{5E707006-3A19-3E46-95AC-6CFB03E8C1A1}" destId="{0DD385B7-072E-FA4F-B79B-88B0CE00872E}" srcOrd="1" destOrd="0" presId="urn:microsoft.com/office/officeart/2005/8/layout/process2"/>
    <dgm:cxn modelId="{83DE408C-1E08-41E3-BE89-D02BDD085CE3}" type="presParOf" srcId="{0DD385B7-072E-FA4F-B79B-88B0CE00872E}" destId="{7AC3C50F-2042-E349-B748-EC5012ED6721}" srcOrd="0" destOrd="0" presId="urn:microsoft.com/office/officeart/2005/8/layout/process2"/>
    <dgm:cxn modelId="{D29F7D4C-F2BF-41F9-BB17-DE0AA9DACFE1}" type="presParOf" srcId="{5E707006-3A19-3E46-95AC-6CFB03E8C1A1}" destId="{D93E039F-236F-4867-BCE5-9CF9818ED986}" srcOrd="2" destOrd="0" presId="urn:microsoft.com/office/officeart/2005/8/layout/process2"/>
    <dgm:cxn modelId="{967EDE54-3ED0-4E51-9D5A-CD5A44814F1C}" type="presParOf" srcId="{5E707006-3A19-3E46-95AC-6CFB03E8C1A1}" destId="{F9B29A01-9FA7-49B0-B1B5-E54A647C6115}" srcOrd="3" destOrd="0" presId="urn:microsoft.com/office/officeart/2005/8/layout/process2"/>
    <dgm:cxn modelId="{2A9BD084-2C9D-4B57-ADA3-E41189221CD5}" type="presParOf" srcId="{F9B29A01-9FA7-49B0-B1B5-E54A647C6115}" destId="{8AC235C4-55A9-4C4B-AA94-973FF70A46C1}" srcOrd="0" destOrd="0" presId="urn:microsoft.com/office/officeart/2005/8/layout/process2"/>
    <dgm:cxn modelId="{7DEEFA09-6520-44C7-A25B-EA4B59134AC2}" type="presParOf" srcId="{5E707006-3A19-3E46-95AC-6CFB03E8C1A1}" destId="{A831B957-EDF7-BC46-AF45-74FF859E09ED}" srcOrd="4" destOrd="0" presId="urn:microsoft.com/office/officeart/2005/8/layout/process2"/>
    <dgm:cxn modelId="{E623499D-73DF-4DD9-A8A3-F92E385E5218}" type="presParOf" srcId="{5E707006-3A19-3E46-95AC-6CFB03E8C1A1}" destId="{6E401610-AFB5-8941-91FF-F71D9B6B3AA2}" srcOrd="5" destOrd="0" presId="urn:microsoft.com/office/officeart/2005/8/layout/process2"/>
    <dgm:cxn modelId="{B3901736-DC66-4299-9AF0-D1EA3140754D}" type="presParOf" srcId="{6E401610-AFB5-8941-91FF-F71D9B6B3AA2}" destId="{97CFFD1D-2693-4846-82C8-128F6AB73DBC}" srcOrd="0" destOrd="0" presId="urn:microsoft.com/office/officeart/2005/8/layout/process2"/>
    <dgm:cxn modelId="{A96A12CA-88B4-499B-9B21-197023844F21}" type="presParOf" srcId="{5E707006-3A19-3E46-95AC-6CFB03E8C1A1}" destId="{339A1D94-09EE-2B4B-BC43-627B5F76952C}" srcOrd="6" destOrd="0" presId="urn:microsoft.com/office/officeart/2005/8/layout/process2"/>
    <dgm:cxn modelId="{A1C5E37F-002E-4141-8FCB-1E9762706EC7}" type="presParOf" srcId="{5E707006-3A19-3E46-95AC-6CFB03E8C1A1}" destId="{B90732E6-9049-48DB-9EBC-F22CD7D130AB}" srcOrd="7" destOrd="0" presId="urn:microsoft.com/office/officeart/2005/8/layout/process2"/>
    <dgm:cxn modelId="{B1C7795A-677D-4924-9BE6-B75E6264EA71}" type="presParOf" srcId="{B90732E6-9049-48DB-9EBC-F22CD7D130AB}" destId="{7B7841A2-1748-44CE-B9C0-228DE26CE47D}" srcOrd="0" destOrd="0" presId="urn:microsoft.com/office/officeart/2005/8/layout/process2"/>
    <dgm:cxn modelId="{0D9A4254-B5F5-4FDB-9A79-32F6E7642B5D}"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6BC7C8B-5573-5849-862D-797EDE4FBAB5}" type="doc">
      <dgm:prSet loTypeId="urn:microsoft.com/office/officeart/2005/8/layout/process2" loCatId="" qsTypeId="urn:microsoft.com/office/officeart/2005/8/quickstyle/simple1" qsCatId="simple" csTypeId="urn:microsoft.com/office/officeart/2005/8/colors/accent2_3" csCatId="accent2" phldr="1"/>
      <dgm:spPr/>
    </dgm:pt>
    <dgm:pt modelId="{80FF7DE2-A02A-0546-96C0-1EC8CA4ADECD}">
      <dgm:prSet phldrT="[Text]" custT="1"/>
      <dgm:spPr>
        <a:solidFill>
          <a:schemeClr val="bg1">
            <a:lumMod val="65000"/>
          </a:schemeClr>
        </a:solidFill>
      </dgm:spPr>
      <dgm:t>
        <a:bodyPr/>
        <a:lstStyle/>
        <a:p>
          <a:r>
            <a:rPr lang="en-US" sz="1600" b="1" dirty="0"/>
            <a:t>Map the system</a:t>
          </a:r>
        </a:p>
      </dgm:t>
    </dgm:pt>
    <dgm:pt modelId="{34625DF5-FF60-1446-9B2B-FC9F52021818}" type="parTrans" cxnId="{EC7510BB-4968-F943-8C3A-D04DFB4C5E92}">
      <dgm:prSet/>
      <dgm:spPr/>
      <dgm:t>
        <a:bodyPr/>
        <a:lstStyle/>
        <a:p>
          <a:endParaRPr lang="en-US" sz="1600" b="1"/>
        </a:p>
      </dgm:t>
    </dgm:pt>
    <dgm:pt modelId="{D41A9019-93B9-9C47-B431-D3264E01DD5D}" type="sibTrans" cxnId="{EC7510BB-4968-F943-8C3A-D04DFB4C5E92}">
      <dgm:prSet custT="1"/>
      <dgm:spPr>
        <a:solidFill>
          <a:schemeClr val="bg1">
            <a:lumMod val="65000"/>
          </a:schemeClr>
        </a:solidFill>
      </dgm:spPr>
      <dgm:t>
        <a:bodyPr/>
        <a:lstStyle/>
        <a:p>
          <a:endParaRPr lang="en-US" sz="1200" b="1"/>
        </a:p>
      </dgm:t>
    </dgm:pt>
    <dgm:pt modelId="{ADE2E799-D657-FE44-B4EC-E8A15397B26E}">
      <dgm:prSet phldrT="[Text]" custT="1"/>
      <dgm:spPr>
        <a:solidFill>
          <a:schemeClr val="bg1">
            <a:lumMod val="65000"/>
          </a:schemeClr>
        </a:solidFill>
      </dgm:spPr>
      <dgm:t>
        <a:bodyPr/>
        <a:lstStyle/>
        <a:p>
          <a:r>
            <a:rPr lang="en-US" sz="1600" b="1" dirty="0"/>
            <a:t>Find important change pathways</a:t>
          </a:r>
        </a:p>
      </dgm:t>
    </dgm:pt>
    <dgm:pt modelId="{3C262BD6-0C0D-D548-94A3-BC1AD0FAC2A5}" type="parTrans" cxnId="{9DEF6596-18B2-1149-84AA-625510C610CA}">
      <dgm:prSet/>
      <dgm:spPr/>
      <dgm:t>
        <a:bodyPr/>
        <a:lstStyle/>
        <a:p>
          <a:endParaRPr lang="en-US" sz="1600" b="1"/>
        </a:p>
      </dgm:t>
    </dgm:pt>
    <dgm:pt modelId="{2991FC47-F4A9-7647-B657-BD28571AA8E3}" type="sibTrans" cxnId="{9DEF6596-18B2-1149-84AA-625510C610CA}">
      <dgm:prSet custT="1"/>
      <dgm:spPr>
        <a:solidFill>
          <a:schemeClr val="bg1">
            <a:lumMod val="65000"/>
          </a:schemeClr>
        </a:solidFill>
      </dgm:spPr>
      <dgm:t>
        <a:bodyPr/>
        <a:lstStyle/>
        <a:p>
          <a:endParaRPr lang="en-US" sz="1200" b="1"/>
        </a:p>
      </dgm:t>
    </dgm:pt>
    <dgm:pt modelId="{E74192B3-2223-F64E-AF5D-B4D5E4555F2E}">
      <dgm:prSet phldrT="[Text]" custT="1"/>
      <dgm:spPr/>
      <dgm:t>
        <a:bodyPr/>
        <a:lstStyle/>
        <a:p>
          <a:r>
            <a:rPr lang="en-US" sz="1600" b="1" dirty="0"/>
            <a:t>Select leverage points</a:t>
          </a:r>
        </a:p>
      </dgm:t>
    </dgm:pt>
    <dgm:pt modelId="{D3074D8A-86AC-3043-B0F0-97783F5C7D95}" type="parTrans" cxnId="{0E53A81D-703F-ED4B-B213-97CEC0422169}">
      <dgm:prSet/>
      <dgm:spPr/>
      <dgm:t>
        <a:bodyPr/>
        <a:lstStyle/>
        <a:p>
          <a:endParaRPr lang="en-US" sz="1600" b="1"/>
        </a:p>
      </dgm:t>
    </dgm:pt>
    <dgm:pt modelId="{41CAA464-8E5C-ED45-A0DF-42B4F6AFD9A3}" type="sibTrans" cxnId="{0E53A81D-703F-ED4B-B213-97CEC0422169}">
      <dgm:prSet custT="1"/>
      <dgm:spPr/>
      <dgm:t>
        <a:bodyPr/>
        <a:lstStyle/>
        <a:p>
          <a:endParaRPr lang="en-US" sz="1200" b="1"/>
        </a:p>
      </dgm:t>
    </dgm:pt>
    <dgm:pt modelId="{120D36A8-A307-4DA5-8135-A0BF68A5257E}">
      <dgm:prSet phldrT="[Text]" custT="1"/>
      <dgm:spPr>
        <a:solidFill>
          <a:schemeClr val="bg1">
            <a:lumMod val="65000"/>
          </a:schemeClr>
        </a:solidFill>
      </dgm:spPr>
      <dgm:t>
        <a:bodyPr/>
        <a:lstStyle/>
        <a:p>
          <a:r>
            <a:rPr lang="en-US" sz="1600" b="1" dirty="0"/>
            <a:t>Select outcome to change</a:t>
          </a:r>
        </a:p>
      </dgm:t>
    </dgm:pt>
    <dgm:pt modelId="{CBAA4239-142A-4A59-B049-37700475B201}" type="parTrans" cxnId="{B4D817A5-F45C-439D-B6DC-968286B93488}">
      <dgm:prSet/>
      <dgm:spPr/>
      <dgm:t>
        <a:bodyPr/>
        <a:lstStyle/>
        <a:p>
          <a:endParaRPr lang="en-US" sz="1600" b="1"/>
        </a:p>
      </dgm:t>
    </dgm:pt>
    <dgm:pt modelId="{47F70316-E998-479B-A151-662CA407693E}" type="sibTrans" cxnId="{B4D817A5-F45C-439D-B6DC-968286B93488}">
      <dgm:prSet custT="1"/>
      <dgm:spPr>
        <a:solidFill>
          <a:schemeClr val="bg1">
            <a:lumMod val="65000"/>
          </a:schemeClr>
        </a:solidFill>
      </dgm:spPr>
      <dgm:t>
        <a:bodyPr/>
        <a:lstStyle/>
        <a:p>
          <a:endParaRPr lang="en-US" sz="1200" b="1"/>
        </a:p>
      </dgm:t>
    </dgm:pt>
    <dgm:pt modelId="{FB4C7786-F29F-4921-BF9A-89DA4EC597FC}">
      <dgm:prSet phldrT="[Text]" custT="1"/>
      <dgm:spPr>
        <a:solidFill>
          <a:schemeClr val="bg1">
            <a:lumMod val="65000"/>
          </a:schemeClr>
        </a:solidFill>
      </dgm:spPr>
      <dgm:t>
        <a:bodyPr/>
        <a:lstStyle/>
        <a:p>
          <a:r>
            <a:rPr lang="en-US" sz="1600" b="1" dirty="0"/>
            <a:t>Prioritize leverage points</a:t>
          </a:r>
        </a:p>
      </dgm:t>
    </dgm:pt>
    <dgm:pt modelId="{16CEB15A-25F5-424C-9C72-F2D30AD559A5}" type="parTrans" cxnId="{0CC342C6-AA09-4578-BA8C-510CF5F851C1}">
      <dgm:prSet/>
      <dgm:spPr/>
      <dgm:t>
        <a:bodyPr/>
        <a:lstStyle/>
        <a:p>
          <a:endParaRPr lang="en-US" sz="1600" b="1"/>
        </a:p>
      </dgm:t>
    </dgm:pt>
    <dgm:pt modelId="{9E27A461-B53E-4E78-B673-C5102F8DF842}" type="sibTrans" cxnId="{0CC342C6-AA09-4578-BA8C-510CF5F851C1}">
      <dgm:prSet/>
      <dgm:spPr/>
      <dgm:t>
        <a:bodyPr/>
        <a:lstStyle/>
        <a:p>
          <a:endParaRPr lang="en-US" sz="1600" b="1"/>
        </a:p>
      </dgm:t>
    </dgm:pt>
    <dgm:pt modelId="{5E707006-3A19-3E46-95AC-6CFB03E8C1A1}" type="pres">
      <dgm:prSet presAssocID="{B6BC7C8B-5573-5849-862D-797EDE4FBAB5}" presName="linearFlow" presStyleCnt="0">
        <dgm:presLayoutVars>
          <dgm:resizeHandles val="exact"/>
        </dgm:presLayoutVars>
      </dgm:prSet>
      <dgm:spPr/>
    </dgm:pt>
    <dgm:pt modelId="{A7A022BA-CD8B-0D4A-B32B-5F4FD5E969AB}" type="pres">
      <dgm:prSet presAssocID="{80FF7DE2-A02A-0546-96C0-1EC8CA4ADECD}" presName="node" presStyleLbl="node1" presStyleIdx="0" presStyleCnt="5" custScaleX="215894">
        <dgm:presLayoutVars>
          <dgm:bulletEnabled val="1"/>
        </dgm:presLayoutVars>
      </dgm:prSet>
      <dgm:spPr/>
    </dgm:pt>
    <dgm:pt modelId="{0DD385B7-072E-FA4F-B79B-88B0CE00872E}" type="pres">
      <dgm:prSet presAssocID="{D41A9019-93B9-9C47-B431-D3264E01DD5D}" presName="sibTrans" presStyleLbl="sibTrans2D1" presStyleIdx="0" presStyleCnt="4"/>
      <dgm:spPr/>
    </dgm:pt>
    <dgm:pt modelId="{7AC3C50F-2042-E349-B748-EC5012ED6721}" type="pres">
      <dgm:prSet presAssocID="{D41A9019-93B9-9C47-B431-D3264E01DD5D}" presName="connectorText" presStyleLbl="sibTrans2D1" presStyleIdx="0" presStyleCnt="4"/>
      <dgm:spPr/>
    </dgm:pt>
    <dgm:pt modelId="{D93E039F-236F-4867-BCE5-9CF9818ED986}" type="pres">
      <dgm:prSet presAssocID="{120D36A8-A307-4DA5-8135-A0BF68A5257E}" presName="node" presStyleLbl="node1" presStyleIdx="1" presStyleCnt="5" custScaleX="215894">
        <dgm:presLayoutVars>
          <dgm:bulletEnabled val="1"/>
        </dgm:presLayoutVars>
      </dgm:prSet>
      <dgm:spPr/>
    </dgm:pt>
    <dgm:pt modelId="{F9B29A01-9FA7-49B0-B1B5-E54A647C6115}" type="pres">
      <dgm:prSet presAssocID="{47F70316-E998-479B-A151-662CA407693E}" presName="sibTrans" presStyleLbl="sibTrans2D1" presStyleIdx="1" presStyleCnt="4"/>
      <dgm:spPr/>
    </dgm:pt>
    <dgm:pt modelId="{8AC235C4-55A9-4C4B-AA94-973FF70A46C1}" type="pres">
      <dgm:prSet presAssocID="{47F70316-E998-479B-A151-662CA407693E}" presName="connectorText" presStyleLbl="sibTrans2D1" presStyleIdx="1" presStyleCnt="4"/>
      <dgm:spPr/>
    </dgm:pt>
    <dgm:pt modelId="{A831B957-EDF7-BC46-AF45-74FF859E09ED}" type="pres">
      <dgm:prSet presAssocID="{ADE2E799-D657-FE44-B4EC-E8A15397B26E}" presName="node" presStyleLbl="node1" presStyleIdx="2" presStyleCnt="5" custScaleX="215894">
        <dgm:presLayoutVars>
          <dgm:bulletEnabled val="1"/>
        </dgm:presLayoutVars>
      </dgm:prSet>
      <dgm:spPr/>
    </dgm:pt>
    <dgm:pt modelId="{6E401610-AFB5-8941-91FF-F71D9B6B3AA2}" type="pres">
      <dgm:prSet presAssocID="{2991FC47-F4A9-7647-B657-BD28571AA8E3}" presName="sibTrans" presStyleLbl="sibTrans2D1" presStyleIdx="2" presStyleCnt="4"/>
      <dgm:spPr/>
    </dgm:pt>
    <dgm:pt modelId="{97CFFD1D-2693-4846-82C8-128F6AB73DBC}" type="pres">
      <dgm:prSet presAssocID="{2991FC47-F4A9-7647-B657-BD28571AA8E3}" presName="connectorText" presStyleLbl="sibTrans2D1" presStyleIdx="2" presStyleCnt="4"/>
      <dgm:spPr/>
    </dgm:pt>
    <dgm:pt modelId="{339A1D94-09EE-2B4B-BC43-627B5F76952C}" type="pres">
      <dgm:prSet presAssocID="{E74192B3-2223-F64E-AF5D-B4D5E4555F2E}" presName="node" presStyleLbl="node1" presStyleIdx="3" presStyleCnt="5" custScaleX="215894">
        <dgm:presLayoutVars>
          <dgm:bulletEnabled val="1"/>
        </dgm:presLayoutVars>
      </dgm:prSet>
      <dgm:spPr/>
    </dgm:pt>
    <dgm:pt modelId="{B90732E6-9049-48DB-9EBC-F22CD7D130AB}" type="pres">
      <dgm:prSet presAssocID="{41CAA464-8E5C-ED45-A0DF-42B4F6AFD9A3}" presName="sibTrans" presStyleLbl="sibTrans2D1" presStyleIdx="3" presStyleCnt="4"/>
      <dgm:spPr/>
    </dgm:pt>
    <dgm:pt modelId="{7B7841A2-1748-44CE-B9C0-228DE26CE47D}" type="pres">
      <dgm:prSet presAssocID="{41CAA464-8E5C-ED45-A0DF-42B4F6AFD9A3}" presName="connectorText" presStyleLbl="sibTrans2D1" presStyleIdx="3" presStyleCnt="4"/>
      <dgm:spPr/>
    </dgm:pt>
    <dgm:pt modelId="{22E4A32E-20B3-4632-AB80-995A0D8FCD6C}" type="pres">
      <dgm:prSet presAssocID="{FB4C7786-F29F-4921-BF9A-89DA4EC597FC}" presName="node" presStyleLbl="node1" presStyleIdx="4" presStyleCnt="5" custScaleX="218826">
        <dgm:presLayoutVars>
          <dgm:bulletEnabled val="1"/>
        </dgm:presLayoutVars>
      </dgm:prSet>
      <dgm:spPr/>
    </dgm:pt>
  </dgm:ptLst>
  <dgm:cxnLst>
    <dgm:cxn modelId="{243B9000-2B6A-4D3C-99E5-4746AA85F0C8}" type="presOf" srcId="{E74192B3-2223-F64E-AF5D-B4D5E4555F2E}" destId="{339A1D94-09EE-2B4B-BC43-627B5F76952C}" srcOrd="0" destOrd="0" presId="urn:microsoft.com/office/officeart/2005/8/layout/process2"/>
    <dgm:cxn modelId="{9BBF2D0A-7F6D-49EB-9CAF-F3A85F82712E}" type="presOf" srcId="{FB4C7786-F29F-4921-BF9A-89DA4EC597FC}" destId="{22E4A32E-20B3-4632-AB80-995A0D8FCD6C}" srcOrd="0" destOrd="0" presId="urn:microsoft.com/office/officeart/2005/8/layout/process2"/>
    <dgm:cxn modelId="{0E53A81D-703F-ED4B-B213-97CEC0422169}" srcId="{B6BC7C8B-5573-5849-862D-797EDE4FBAB5}" destId="{E74192B3-2223-F64E-AF5D-B4D5E4555F2E}" srcOrd="3" destOrd="0" parTransId="{D3074D8A-86AC-3043-B0F0-97783F5C7D95}" sibTransId="{41CAA464-8E5C-ED45-A0DF-42B4F6AFD9A3}"/>
    <dgm:cxn modelId="{A5C5AF36-8C98-4259-B82B-C2CBBD1B40E3}" type="presOf" srcId="{2991FC47-F4A9-7647-B657-BD28571AA8E3}" destId="{97CFFD1D-2693-4846-82C8-128F6AB73DBC}" srcOrd="1" destOrd="0" presId="urn:microsoft.com/office/officeart/2005/8/layout/process2"/>
    <dgm:cxn modelId="{6E5B4448-9E77-4124-9B80-0A8761C1A1FF}" type="presOf" srcId="{ADE2E799-D657-FE44-B4EC-E8A15397B26E}" destId="{A831B957-EDF7-BC46-AF45-74FF859E09ED}" srcOrd="0" destOrd="0" presId="urn:microsoft.com/office/officeart/2005/8/layout/process2"/>
    <dgm:cxn modelId="{8A46A650-5859-4E52-9154-5E8F52A99504}" type="presOf" srcId="{41CAA464-8E5C-ED45-A0DF-42B4F6AFD9A3}" destId="{7B7841A2-1748-44CE-B9C0-228DE26CE47D}" srcOrd="1" destOrd="0" presId="urn:microsoft.com/office/officeart/2005/8/layout/process2"/>
    <dgm:cxn modelId="{ACCEBD60-BDD2-4D02-9883-B7CA0C77C71C}" type="presOf" srcId="{2991FC47-F4A9-7647-B657-BD28571AA8E3}" destId="{6E401610-AFB5-8941-91FF-F71D9B6B3AA2}" srcOrd="0" destOrd="0" presId="urn:microsoft.com/office/officeart/2005/8/layout/process2"/>
    <dgm:cxn modelId="{D9EAC161-CBC7-46F2-9635-BA3F18CBAE35}" type="presOf" srcId="{80FF7DE2-A02A-0546-96C0-1EC8CA4ADECD}" destId="{A7A022BA-CD8B-0D4A-B32B-5F4FD5E969AB}" srcOrd="0" destOrd="0" presId="urn:microsoft.com/office/officeart/2005/8/layout/process2"/>
    <dgm:cxn modelId="{41E7EB62-2AFD-4A08-A60D-48FED092E303}" type="presOf" srcId="{D41A9019-93B9-9C47-B431-D3264E01DD5D}" destId="{0DD385B7-072E-FA4F-B79B-88B0CE00872E}" srcOrd="0" destOrd="0" presId="urn:microsoft.com/office/officeart/2005/8/layout/process2"/>
    <dgm:cxn modelId="{EB7C0A74-B8DE-400D-9182-A060AF2BEFE2}" type="presOf" srcId="{120D36A8-A307-4DA5-8135-A0BF68A5257E}" destId="{D93E039F-236F-4867-BCE5-9CF9818ED986}" srcOrd="0" destOrd="0" presId="urn:microsoft.com/office/officeart/2005/8/layout/process2"/>
    <dgm:cxn modelId="{FE8B9685-04D3-432F-8DF1-F34A65064843}" type="presOf" srcId="{41CAA464-8E5C-ED45-A0DF-42B4F6AFD9A3}" destId="{B90732E6-9049-48DB-9EBC-F22CD7D130AB}" srcOrd="0" destOrd="0" presId="urn:microsoft.com/office/officeart/2005/8/layout/process2"/>
    <dgm:cxn modelId="{F2E70B8E-66F9-4358-9B69-410667F4890E}" type="presOf" srcId="{47F70316-E998-479B-A151-662CA407693E}" destId="{F9B29A01-9FA7-49B0-B1B5-E54A647C6115}" srcOrd="0" destOrd="0" presId="urn:microsoft.com/office/officeart/2005/8/layout/process2"/>
    <dgm:cxn modelId="{9DEF6596-18B2-1149-84AA-625510C610CA}" srcId="{B6BC7C8B-5573-5849-862D-797EDE4FBAB5}" destId="{ADE2E799-D657-FE44-B4EC-E8A15397B26E}" srcOrd="2" destOrd="0" parTransId="{3C262BD6-0C0D-D548-94A3-BC1AD0FAC2A5}" sibTransId="{2991FC47-F4A9-7647-B657-BD28571AA8E3}"/>
    <dgm:cxn modelId="{21439C96-191D-40CC-958E-8E1468D6556A}" type="presOf" srcId="{D41A9019-93B9-9C47-B431-D3264E01DD5D}" destId="{7AC3C50F-2042-E349-B748-EC5012ED6721}" srcOrd="1" destOrd="0" presId="urn:microsoft.com/office/officeart/2005/8/layout/process2"/>
    <dgm:cxn modelId="{B4D817A5-F45C-439D-B6DC-968286B93488}" srcId="{B6BC7C8B-5573-5849-862D-797EDE4FBAB5}" destId="{120D36A8-A307-4DA5-8135-A0BF68A5257E}" srcOrd="1" destOrd="0" parTransId="{CBAA4239-142A-4A59-B049-37700475B201}" sibTransId="{47F70316-E998-479B-A151-662CA407693E}"/>
    <dgm:cxn modelId="{EC7510BB-4968-F943-8C3A-D04DFB4C5E92}" srcId="{B6BC7C8B-5573-5849-862D-797EDE4FBAB5}" destId="{80FF7DE2-A02A-0546-96C0-1EC8CA4ADECD}" srcOrd="0" destOrd="0" parTransId="{34625DF5-FF60-1446-9B2B-FC9F52021818}" sibTransId="{D41A9019-93B9-9C47-B431-D3264E01DD5D}"/>
    <dgm:cxn modelId="{0CC342C6-AA09-4578-BA8C-510CF5F851C1}" srcId="{B6BC7C8B-5573-5849-862D-797EDE4FBAB5}" destId="{FB4C7786-F29F-4921-BF9A-89DA4EC597FC}" srcOrd="4" destOrd="0" parTransId="{16CEB15A-25F5-424C-9C72-F2D30AD559A5}" sibTransId="{9E27A461-B53E-4E78-B673-C5102F8DF842}"/>
    <dgm:cxn modelId="{F93E84C7-CD76-4706-BD33-1CD08C9B6BFF}" type="presOf" srcId="{B6BC7C8B-5573-5849-862D-797EDE4FBAB5}" destId="{5E707006-3A19-3E46-95AC-6CFB03E8C1A1}" srcOrd="0" destOrd="0" presId="urn:microsoft.com/office/officeart/2005/8/layout/process2"/>
    <dgm:cxn modelId="{AFCA43E6-0801-4600-AB4C-50BD942B201F}" type="presOf" srcId="{47F70316-E998-479B-A151-662CA407693E}" destId="{8AC235C4-55A9-4C4B-AA94-973FF70A46C1}" srcOrd="1" destOrd="0" presId="urn:microsoft.com/office/officeart/2005/8/layout/process2"/>
    <dgm:cxn modelId="{B267FE94-1200-446E-B79D-19BB63237525}" type="presParOf" srcId="{5E707006-3A19-3E46-95AC-6CFB03E8C1A1}" destId="{A7A022BA-CD8B-0D4A-B32B-5F4FD5E969AB}" srcOrd="0" destOrd="0" presId="urn:microsoft.com/office/officeart/2005/8/layout/process2"/>
    <dgm:cxn modelId="{C12A8D63-B5E1-4C4D-8395-AEFF06C39166}" type="presParOf" srcId="{5E707006-3A19-3E46-95AC-6CFB03E8C1A1}" destId="{0DD385B7-072E-FA4F-B79B-88B0CE00872E}" srcOrd="1" destOrd="0" presId="urn:microsoft.com/office/officeart/2005/8/layout/process2"/>
    <dgm:cxn modelId="{03B888C5-D0C8-4D70-9333-8F96D963AC93}" type="presParOf" srcId="{0DD385B7-072E-FA4F-B79B-88B0CE00872E}" destId="{7AC3C50F-2042-E349-B748-EC5012ED6721}" srcOrd="0" destOrd="0" presId="urn:microsoft.com/office/officeart/2005/8/layout/process2"/>
    <dgm:cxn modelId="{864B864C-8243-4EB0-9C13-63C827556576}" type="presParOf" srcId="{5E707006-3A19-3E46-95AC-6CFB03E8C1A1}" destId="{D93E039F-236F-4867-BCE5-9CF9818ED986}" srcOrd="2" destOrd="0" presId="urn:microsoft.com/office/officeart/2005/8/layout/process2"/>
    <dgm:cxn modelId="{35701698-B5BC-4890-9BD1-86FBACAB1C32}" type="presParOf" srcId="{5E707006-3A19-3E46-95AC-6CFB03E8C1A1}" destId="{F9B29A01-9FA7-49B0-B1B5-E54A647C6115}" srcOrd="3" destOrd="0" presId="urn:microsoft.com/office/officeart/2005/8/layout/process2"/>
    <dgm:cxn modelId="{CAA6E99B-B26B-4E2E-AF34-24981C3218CD}" type="presParOf" srcId="{F9B29A01-9FA7-49B0-B1B5-E54A647C6115}" destId="{8AC235C4-55A9-4C4B-AA94-973FF70A46C1}" srcOrd="0" destOrd="0" presId="urn:microsoft.com/office/officeart/2005/8/layout/process2"/>
    <dgm:cxn modelId="{95CE86C9-10B1-403D-A3C1-45A004969C35}" type="presParOf" srcId="{5E707006-3A19-3E46-95AC-6CFB03E8C1A1}" destId="{A831B957-EDF7-BC46-AF45-74FF859E09ED}" srcOrd="4" destOrd="0" presId="urn:microsoft.com/office/officeart/2005/8/layout/process2"/>
    <dgm:cxn modelId="{A346684D-11B1-4D72-8630-9F6483AC7C25}" type="presParOf" srcId="{5E707006-3A19-3E46-95AC-6CFB03E8C1A1}" destId="{6E401610-AFB5-8941-91FF-F71D9B6B3AA2}" srcOrd="5" destOrd="0" presId="urn:microsoft.com/office/officeart/2005/8/layout/process2"/>
    <dgm:cxn modelId="{10D6C2DB-9B29-4E26-A0D5-7CA24CD93E62}" type="presParOf" srcId="{6E401610-AFB5-8941-91FF-F71D9B6B3AA2}" destId="{97CFFD1D-2693-4846-82C8-128F6AB73DBC}" srcOrd="0" destOrd="0" presId="urn:microsoft.com/office/officeart/2005/8/layout/process2"/>
    <dgm:cxn modelId="{4A49E3EE-F000-4B58-B1B0-BB253655B3A6}" type="presParOf" srcId="{5E707006-3A19-3E46-95AC-6CFB03E8C1A1}" destId="{339A1D94-09EE-2B4B-BC43-627B5F76952C}" srcOrd="6" destOrd="0" presId="urn:microsoft.com/office/officeart/2005/8/layout/process2"/>
    <dgm:cxn modelId="{18DE6562-4837-424F-9C1E-92598F5D31DC}" type="presParOf" srcId="{5E707006-3A19-3E46-95AC-6CFB03E8C1A1}" destId="{B90732E6-9049-48DB-9EBC-F22CD7D130AB}" srcOrd="7" destOrd="0" presId="urn:microsoft.com/office/officeart/2005/8/layout/process2"/>
    <dgm:cxn modelId="{2FA63AE0-5F26-47C8-9938-B4298D5665AB}" type="presParOf" srcId="{B90732E6-9049-48DB-9EBC-F22CD7D130AB}" destId="{7B7841A2-1748-44CE-B9C0-228DE26CE47D}" srcOrd="0" destOrd="0" presId="urn:microsoft.com/office/officeart/2005/8/layout/process2"/>
    <dgm:cxn modelId="{8D279C1E-40FE-4875-A300-E00C4D5EADB3}" type="presParOf" srcId="{5E707006-3A19-3E46-95AC-6CFB03E8C1A1}" destId="{22E4A32E-20B3-4632-AB80-995A0D8FCD6C}"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6246" y="3037"/>
          <a:ext cx="2392053" cy="710121"/>
        </a:xfrm>
        <a:prstGeom prst="roundRect">
          <a:avLst>
            <a:gd name="adj" fmla="val 1000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Map the system</a:t>
          </a:r>
        </a:p>
      </dsp:txBody>
      <dsp:txXfrm>
        <a:off x="37045" y="23836"/>
        <a:ext cx="2350455" cy="668523"/>
      </dsp:txXfrm>
    </dsp:sp>
    <dsp:sp modelId="{0DD385B7-072E-FA4F-B79B-88B0CE00872E}">
      <dsp:nvSpPr>
        <dsp:cNvPr id="0" name=""/>
        <dsp:cNvSpPr/>
      </dsp:nvSpPr>
      <dsp:spPr>
        <a:xfrm rot="5400000">
          <a:off x="1079125" y="730911"/>
          <a:ext cx="266295" cy="319554"/>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1116407" y="757540"/>
        <a:ext cx="191732" cy="186407"/>
      </dsp:txXfrm>
    </dsp:sp>
    <dsp:sp modelId="{D93E039F-236F-4867-BCE5-9CF9818ED986}">
      <dsp:nvSpPr>
        <dsp:cNvPr id="0" name=""/>
        <dsp:cNvSpPr/>
      </dsp:nvSpPr>
      <dsp:spPr>
        <a:xfrm>
          <a:off x="16246" y="1068219"/>
          <a:ext cx="2392053" cy="710121"/>
        </a:xfrm>
        <a:prstGeom prst="roundRect">
          <a:avLst>
            <a:gd name="adj" fmla="val 10000"/>
          </a:avLst>
        </a:prstGeom>
        <a:solidFill>
          <a:schemeClr val="accent2">
            <a:shade val="80000"/>
            <a:hueOff val="203537"/>
            <a:satOff val="-15052"/>
            <a:lumOff val="93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Select outcome to change</a:t>
          </a:r>
        </a:p>
      </dsp:txBody>
      <dsp:txXfrm>
        <a:off x="37045" y="1089018"/>
        <a:ext cx="2350455" cy="668523"/>
      </dsp:txXfrm>
    </dsp:sp>
    <dsp:sp modelId="{F9B29A01-9FA7-49B0-B1B5-E54A647C6115}">
      <dsp:nvSpPr>
        <dsp:cNvPr id="0" name=""/>
        <dsp:cNvSpPr/>
      </dsp:nvSpPr>
      <dsp:spPr>
        <a:xfrm rot="5400000">
          <a:off x="1079125" y="1796093"/>
          <a:ext cx="266295" cy="319554"/>
        </a:xfrm>
        <a:prstGeom prst="rightArrow">
          <a:avLst>
            <a:gd name="adj1" fmla="val 60000"/>
            <a:gd name="adj2" fmla="val 50000"/>
          </a:avLst>
        </a:prstGeom>
        <a:solidFill>
          <a:schemeClr val="accent2">
            <a:shade val="90000"/>
            <a:hueOff val="273548"/>
            <a:satOff val="-20069"/>
            <a:lumOff val="118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1116407" y="1822722"/>
        <a:ext cx="191732" cy="186407"/>
      </dsp:txXfrm>
    </dsp:sp>
    <dsp:sp modelId="{A831B957-EDF7-BC46-AF45-74FF859E09ED}">
      <dsp:nvSpPr>
        <dsp:cNvPr id="0" name=""/>
        <dsp:cNvSpPr/>
      </dsp:nvSpPr>
      <dsp:spPr>
        <a:xfrm>
          <a:off x="16246" y="2133401"/>
          <a:ext cx="2392053" cy="710121"/>
        </a:xfrm>
        <a:prstGeom prst="roundRect">
          <a:avLst>
            <a:gd name="adj" fmla="val 10000"/>
          </a:avLst>
        </a:prstGeom>
        <a:solidFill>
          <a:schemeClr val="accent2">
            <a:shade val="80000"/>
            <a:hueOff val="407073"/>
            <a:satOff val="-30104"/>
            <a:lumOff val="187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Find important change pathways</a:t>
          </a:r>
        </a:p>
      </dsp:txBody>
      <dsp:txXfrm>
        <a:off x="37045" y="2154200"/>
        <a:ext cx="2350455" cy="668523"/>
      </dsp:txXfrm>
    </dsp:sp>
    <dsp:sp modelId="{6E401610-AFB5-8941-91FF-F71D9B6B3AA2}">
      <dsp:nvSpPr>
        <dsp:cNvPr id="0" name=""/>
        <dsp:cNvSpPr/>
      </dsp:nvSpPr>
      <dsp:spPr>
        <a:xfrm rot="5400000">
          <a:off x="1079125" y="2861276"/>
          <a:ext cx="266295" cy="319554"/>
        </a:xfrm>
        <a:prstGeom prst="rightArrow">
          <a:avLst>
            <a:gd name="adj1" fmla="val 60000"/>
            <a:gd name="adj2" fmla="val 50000"/>
          </a:avLst>
        </a:prstGeom>
        <a:solidFill>
          <a:schemeClr val="accent2">
            <a:shade val="90000"/>
            <a:hueOff val="547095"/>
            <a:satOff val="-40139"/>
            <a:lumOff val="237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1116407" y="2887905"/>
        <a:ext cx="191732" cy="186407"/>
      </dsp:txXfrm>
    </dsp:sp>
    <dsp:sp modelId="{339A1D94-09EE-2B4B-BC43-627B5F76952C}">
      <dsp:nvSpPr>
        <dsp:cNvPr id="0" name=""/>
        <dsp:cNvSpPr/>
      </dsp:nvSpPr>
      <dsp:spPr>
        <a:xfrm>
          <a:off x="16246" y="3198584"/>
          <a:ext cx="2392053" cy="710121"/>
        </a:xfrm>
        <a:prstGeom prst="roundRect">
          <a:avLst>
            <a:gd name="adj" fmla="val 10000"/>
          </a:avLst>
        </a:prstGeom>
        <a:solidFill>
          <a:schemeClr val="accent2">
            <a:shade val="80000"/>
            <a:hueOff val="610610"/>
            <a:satOff val="-45156"/>
            <a:lumOff val="280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Select leverage points</a:t>
          </a:r>
        </a:p>
      </dsp:txBody>
      <dsp:txXfrm>
        <a:off x="37045" y="3219383"/>
        <a:ext cx="2350455" cy="668523"/>
      </dsp:txXfrm>
    </dsp:sp>
    <dsp:sp modelId="{B90732E6-9049-48DB-9EBC-F22CD7D130AB}">
      <dsp:nvSpPr>
        <dsp:cNvPr id="0" name=""/>
        <dsp:cNvSpPr/>
      </dsp:nvSpPr>
      <dsp:spPr>
        <a:xfrm rot="5400000">
          <a:off x="1079125" y="3926458"/>
          <a:ext cx="266295" cy="319554"/>
        </a:xfrm>
        <a:prstGeom prst="rightArrow">
          <a:avLst>
            <a:gd name="adj1" fmla="val 60000"/>
            <a:gd name="adj2" fmla="val 50000"/>
          </a:avLst>
        </a:prstGeom>
        <a:solidFill>
          <a:schemeClr val="accent2">
            <a:shade val="90000"/>
            <a:hueOff val="820643"/>
            <a:satOff val="-60208"/>
            <a:lumOff val="3563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1116407" y="3953087"/>
        <a:ext cx="191732" cy="186407"/>
      </dsp:txXfrm>
    </dsp:sp>
    <dsp:sp modelId="{22E4A32E-20B3-4632-AB80-995A0D8FCD6C}">
      <dsp:nvSpPr>
        <dsp:cNvPr id="0" name=""/>
        <dsp:cNvSpPr/>
      </dsp:nvSpPr>
      <dsp:spPr>
        <a:xfrm>
          <a:off x="0" y="4263766"/>
          <a:ext cx="2424546" cy="710121"/>
        </a:xfrm>
        <a:prstGeom prst="roundRect">
          <a:avLst>
            <a:gd name="adj" fmla="val 10000"/>
          </a:avLst>
        </a:prstGeom>
        <a:solidFill>
          <a:schemeClr val="accent2">
            <a:shade val="80000"/>
            <a:hueOff val="814146"/>
            <a:satOff val="-60208"/>
            <a:lumOff val="374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Prioritize leverage points</a:t>
          </a:r>
        </a:p>
      </dsp:txBody>
      <dsp:txXfrm>
        <a:off x="20799" y="4284565"/>
        <a:ext cx="2382948" cy="66852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8244" y="3281"/>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the system</a:t>
          </a:r>
        </a:p>
      </dsp:txBody>
      <dsp:txXfrm>
        <a:off x="40720" y="25757"/>
        <a:ext cx="2641929" cy="722433"/>
      </dsp:txXfrm>
    </dsp:sp>
    <dsp:sp modelId="{0DD385B7-072E-FA4F-B79B-88B0CE00872E}">
      <dsp:nvSpPr>
        <dsp:cNvPr id="0" name=""/>
        <dsp:cNvSpPr/>
      </dsp:nvSpPr>
      <dsp:spPr>
        <a:xfrm rot="5400000">
          <a:off x="1217800" y="789851"/>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818628"/>
        <a:ext cx="207193" cy="201438"/>
      </dsp:txXfrm>
    </dsp:sp>
    <dsp:sp modelId="{D93E039F-236F-4867-BCE5-9CF9818ED986}">
      <dsp:nvSpPr>
        <dsp:cNvPr id="0" name=""/>
        <dsp:cNvSpPr/>
      </dsp:nvSpPr>
      <dsp:spPr>
        <a:xfrm>
          <a:off x="18244" y="1154359"/>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outcome to change</a:t>
          </a:r>
        </a:p>
      </dsp:txBody>
      <dsp:txXfrm>
        <a:off x="40720" y="1176835"/>
        <a:ext cx="2641929" cy="722433"/>
      </dsp:txXfrm>
    </dsp:sp>
    <dsp:sp modelId="{F9B29A01-9FA7-49B0-B1B5-E54A647C6115}">
      <dsp:nvSpPr>
        <dsp:cNvPr id="0" name=""/>
        <dsp:cNvSpPr/>
      </dsp:nvSpPr>
      <dsp:spPr>
        <a:xfrm rot="5400000">
          <a:off x="1217800" y="1940929"/>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1969706"/>
        <a:ext cx="207193" cy="201438"/>
      </dsp:txXfrm>
    </dsp:sp>
    <dsp:sp modelId="{A831B957-EDF7-BC46-AF45-74FF859E09ED}">
      <dsp:nvSpPr>
        <dsp:cNvPr id="0" name=""/>
        <dsp:cNvSpPr/>
      </dsp:nvSpPr>
      <dsp:spPr>
        <a:xfrm>
          <a:off x="18244" y="2305437"/>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Find important change pathways</a:t>
          </a:r>
        </a:p>
      </dsp:txBody>
      <dsp:txXfrm>
        <a:off x="40720" y="2327913"/>
        <a:ext cx="2641929" cy="722433"/>
      </dsp:txXfrm>
    </dsp:sp>
    <dsp:sp modelId="{6E401610-AFB5-8941-91FF-F71D9B6B3AA2}">
      <dsp:nvSpPr>
        <dsp:cNvPr id="0" name=""/>
        <dsp:cNvSpPr/>
      </dsp:nvSpPr>
      <dsp:spPr>
        <a:xfrm rot="5400000">
          <a:off x="1217800" y="3092007"/>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3120784"/>
        <a:ext cx="207193" cy="201438"/>
      </dsp:txXfrm>
    </dsp:sp>
    <dsp:sp modelId="{339A1D94-09EE-2B4B-BC43-627B5F76952C}">
      <dsp:nvSpPr>
        <dsp:cNvPr id="0" name=""/>
        <dsp:cNvSpPr/>
      </dsp:nvSpPr>
      <dsp:spPr>
        <a:xfrm>
          <a:off x="18244" y="3456515"/>
          <a:ext cx="2686881" cy="767385"/>
        </a:xfrm>
        <a:prstGeom prst="roundRect">
          <a:avLst>
            <a:gd name="adj" fmla="val 10000"/>
          </a:avLst>
        </a:prstGeom>
        <a:solidFill>
          <a:schemeClr val="accent2">
            <a:shade val="80000"/>
            <a:hueOff val="610610"/>
            <a:satOff val="-45156"/>
            <a:lumOff val="280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leverage points</a:t>
          </a:r>
        </a:p>
      </dsp:txBody>
      <dsp:txXfrm>
        <a:off x="40720" y="3478991"/>
        <a:ext cx="2641929" cy="722433"/>
      </dsp:txXfrm>
    </dsp:sp>
    <dsp:sp modelId="{B90732E6-9049-48DB-9EBC-F22CD7D130AB}">
      <dsp:nvSpPr>
        <dsp:cNvPr id="0" name=""/>
        <dsp:cNvSpPr/>
      </dsp:nvSpPr>
      <dsp:spPr>
        <a:xfrm rot="5400000">
          <a:off x="1217800" y="4243085"/>
          <a:ext cx="287769" cy="345323"/>
        </a:xfrm>
        <a:prstGeom prst="rightArrow">
          <a:avLst>
            <a:gd name="adj1" fmla="val 60000"/>
            <a:gd name="adj2" fmla="val 50000"/>
          </a:avLst>
        </a:prstGeom>
        <a:solidFill>
          <a:schemeClr val="accent2">
            <a:shade val="90000"/>
            <a:hueOff val="820643"/>
            <a:satOff val="-60208"/>
            <a:lumOff val="3563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4271862"/>
        <a:ext cx="207193" cy="201438"/>
      </dsp:txXfrm>
    </dsp:sp>
    <dsp:sp modelId="{22E4A32E-20B3-4632-AB80-995A0D8FCD6C}">
      <dsp:nvSpPr>
        <dsp:cNvPr id="0" name=""/>
        <dsp:cNvSpPr/>
      </dsp:nvSpPr>
      <dsp:spPr>
        <a:xfrm>
          <a:off x="0" y="4607593"/>
          <a:ext cx="272337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Prioritize leverage points</a:t>
          </a:r>
        </a:p>
      </dsp:txBody>
      <dsp:txXfrm>
        <a:off x="22476" y="4630069"/>
        <a:ext cx="2678419" cy="72243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8244" y="3281"/>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the system</a:t>
          </a:r>
        </a:p>
      </dsp:txBody>
      <dsp:txXfrm>
        <a:off x="40720" y="25757"/>
        <a:ext cx="2641929" cy="722433"/>
      </dsp:txXfrm>
    </dsp:sp>
    <dsp:sp modelId="{0DD385B7-072E-FA4F-B79B-88B0CE00872E}">
      <dsp:nvSpPr>
        <dsp:cNvPr id="0" name=""/>
        <dsp:cNvSpPr/>
      </dsp:nvSpPr>
      <dsp:spPr>
        <a:xfrm rot="5400000">
          <a:off x="1217800" y="789851"/>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818628"/>
        <a:ext cx="207193" cy="201438"/>
      </dsp:txXfrm>
    </dsp:sp>
    <dsp:sp modelId="{D93E039F-236F-4867-BCE5-9CF9818ED986}">
      <dsp:nvSpPr>
        <dsp:cNvPr id="0" name=""/>
        <dsp:cNvSpPr/>
      </dsp:nvSpPr>
      <dsp:spPr>
        <a:xfrm>
          <a:off x="18244" y="1154359"/>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outcome to change</a:t>
          </a:r>
        </a:p>
      </dsp:txBody>
      <dsp:txXfrm>
        <a:off x="40720" y="1176835"/>
        <a:ext cx="2641929" cy="722433"/>
      </dsp:txXfrm>
    </dsp:sp>
    <dsp:sp modelId="{F9B29A01-9FA7-49B0-B1B5-E54A647C6115}">
      <dsp:nvSpPr>
        <dsp:cNvPr id="0" name=""/>
        <dsp:cNvSpPr/>
      </dsp:nvSpPr>
      <dsp:spPr>
        <a:xfrm rot="5400000">
          <a:off x="1217800" y="1940929"/>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1969706"/>
        <a:ext cx="207193" cy="201438"/>
      </dsp:txXfrm>
    </dsp:sp>
    <dsp:sp modelId="{A831B957-EDF7-BC46-AF45-74FF859E09ED}">
      <dsp:nvSpPr>
        <dsp:cNvPr id="0" name=""/>
        <dsp:cNvSpPr/>
      </dsp:nvSpPr>
      <dsp:spPr>
        <a:xfrm>
          <a:off x="18244" y="2305437"/>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Find important change pathways</a:t>
          </a:r>
        </a:p>
      </dsp:txBody>
      <dsp:txXfrm>
        <a:off x="40720" y="2327913"/>
        <a:ext cx="2641929" cy="722433"/>
      </dsp:txXfrm>
    </dsp:sp>
    <dsp:sp modelId="{6E401610-AFB5-8941-91FF-F71D9B6B3AA2}">
      <dsp:nvSpPr>
        <dsp:cNvPr id="0" name=""/>
        <dsp:cNvSpPr/>
      </dsp:nvSpPr>
      <dsp:spPr>
        <a:xfrm rot="5400000">
          <a:off x="1217800" y="3092007"/>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3120784"/>
        <a:ext cx="207193" cy="201438"/>
      </dsp:txXfrm>
    </dsp:sp>
    <dsp:sp modelId="{339A1D94-09EE-2B4B-BC43-627B5F76952C}">
      <dsp:nvSpPr>
        <dsp:cNvPr id="0" name=""/>
        <dsp:cNvSpPr/>
      </dsp:nvSpPr>
      <dsp:spPr>
        <a:xfrm>
          <a:off x="18244" y="3456515"/>
          <a:ext cx="2686881" cy="767385"/>
        </a:xfrm>
        <a:prstGeom prst="roundRect">
          <a:avLst>
            <a:gd name="adj" fmla="val 10000"/>
          </a:avLst>
        </a:prstGeom>
        <a:solidFill>
          <a:schemeClr val="accent2">
            <a:shade val="80000"/>
            <a:hueOff val="610610"/>
            <a:satOff val="-45156"/>
            <a:lumOff val="280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leverage points</a:t>
          </a:r>
        </a:p>
      </dsp:txBody>
      <dsp:txXfrm>
        <a:off x="40720" y="3478991"/>
        <a:ext cx="2641929" cy="722433"/>
      </dsp:txXfrm>
    </dsp:sp>
    <dsp:sp modelId="{B90732E6-9049-48DB-9EBC-F22CD7D130AB}">
      <dsp:nvSpPr>
        <dsp:cNvPr id="0" name=""/>
        <dsp:cNvSpPr/>
      </dsp:nvSpPr>
      <dsp:spPr>
        <a:xfrm rot="5400000">
          <a:off x="1217800" y="4243085"/>
          <a:ext cx="287769" cy="345323"/>
        </a:xfrm>
        <a:prstGeom prst="rightArrow">
          <a:avLst>
            <a:gd name="adj1" fmla="val 60000"/>
            <a:gd name="adj2" fmla="val 50000"/>
          </a:avLst>
        </a:prstGeom>
        <a:solidFill>
          <a:schemeClr val="accent2">
            <a:shade val="90000"/>
            <a:hueOff val="820643"/>
            <a:satOff val="-60208"/>
            <a:lumOff val="3563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4271862"/>
        <a:ext cx="207193" cy="201438"/>
      </dsp:txXfrm>
    </dsp:sp>
    <dsp:sp modelId="{22E4A32E-20B3-4632-AB80-995A0D8FCD6C}">
      <dsp:nvSpPr>
        <dsp:cNvPr id="0" name=""/>
        <dsp:cNvSpPr/>
      </dsp:nvSpPr>
      <dsp:spPr>
        <a:xfrm>
          <a:off x="0" y="4607593"/>
          <a:ext cx="272337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Prioritize leverage points</a:t>
          </a:r>
        </a:p>
      </dsp:txBody>
      <dsp:txXfrm>
        <a:off x="22476" y="4630069"/>
        <a:ext cx="2678419" cy="72243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8244" y="3281"/>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the system</a:t>
          </a:r>
        </a:p>
      </dsp:txBody>
      <dsp:txXfrm>
        <a:off x="40720" y="25757"/>
        <a:ext cx="2641929" cy="722433"/>
      </dsp:txXfrm>
    </dsp:sp>
    <dsp:sp modelId="{0DD385B7-072E-FA4F-B79B-88B0CE00872E}">
      <dsp:nvSpPr>
        <dsp:cNvPr id="0" name=""/>
        <dsp:cNvSpPr/>
      </dsp:nvSpPr>
      <dsp:spPr>
        <a:xfrm rot="5400000">
          <a:off x="1217800" y="789851"/>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818628"/>
        <a:ext cx="207193" cy="201438"/>
      </dsp:txXfrm>
    </dsp:sp>
    <dsp:sp modelId="{D93E039F-236F-4867-BCE5-9CF9818ED986}">
      <dsp:nvSpPr>
        <dsp:cNvPr id="0" name=""/>
        <dsp:cNvSpPr/>
      </dsp:nvSpPr>
      <dsp:spPr>
        <a:xfrm>
          <a:off x="18244" y="1154359"/>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outcome to change</a:t>
          </a:r>
        </a:p>
      </dsp:txBody>
      <dsp:txXfrm>
        <a:off x="40720" y="1176835"/>
        <a:ext cx="2641929" cy="722433"/>
      </dsp:txXfrm>
    </dsp:sp>
    <dsp:sp modelId="{F9B29A01-9FA7-49B0-B1B5-E54A647C6115}">
      <dsp:nvSpPr>
        <dsp:cNvPr id="0" name=""/>
        <dsp:cNvSpPr/>
      </dsp:nvSpPr>
      <dsp:spPr>
        <a:xfrm rot="5400000">
          <a:off x="1217800" y="1940929"/>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1969706"/>
        <a:ext cx="207193" cy="201438"/>
      </dsp:txXfrm>
    </dsp:sp>
    <dsp:sp modelId="{A831B957-EDF7-BC46-AF45-74FF859E09ED}">
      <dsp:nvSpPr>
        <dsp:cNvPr id="0" name=""/>
        <dsp:cNvSpPr/>
      </dsp:nvSpPr>
      <dsp:spPr>
        <a:xfrm>
          <a:off x="18244" y="2305437"/>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Find important change pathways</a:t>
          </a:r>
        </a:p>
      </dsp:txBody>
      <dsp:txXfrm>
        <a:off x="40720" y="2327913"/>
        <a:ext cx="2641929" cy="722433"/>
      </dsp:txXfrm>
    </dsp:sp>
    <dsp:sp modelId="{6E401610-AFB5-8941-91FF-F71D9B6B3AA2}">
      <dsp:nvSpPr>
        <dsp:cNvPr id="0" name=""/>
        <dsp:cNvSpPr/>
      </dsp:nvSpPr>
      <dsp:spPr>
        <a:xfrm rot="5400000">
          <a:off x="1217800" y="3092007"/>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3120784"/>
        <a:ext cx="207193" cy="201438"/>
      </dsp:txXfrm>
    </dsp:sp>
    <dsp:sp modelId="{339A1D94-09EE-2B4B-BC43-627B5F76952C}">
      <dsp:nvSpPr>
        <dsp:cNvPr id="0" name=""/>
        <dsp:cNvSpPr/>
      </dsp:nvSpPr>
      <dsp:spPr>
        <a:xfrm>
          <a:off x="18244" y="3456515"/>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leverage points</a:t>
          </a:r>
        </a:p>
      </dsp:txBody>
      <dsp:txXfrm>
        <a:off x="40720" y="3478991"/>
        <a:ext cx="2641929" cy="722433"/>
      </dsp:txXfrm>
    </dsp:sp>
    <dsp:sp modelId="{B90732E6-9049-48DB-9EBC-F22CD7D130AB}">
      <dsp:nvSpPr>
        <dsp:cNvPr id="0" name=""/>
        <dsp:cNvSpPr/>
      </dsp:nvSpPr>
      <dsp:spPr>
        <a:xfrm rot="5400000">
          <a:off x="1217800" y="4243085"/>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4271862"/>
        <a:ext cx="207193" cy="201438"/>
      </dsp:txXfrm>
    </dsp:sp>
    <dsp:sp modelId="{22E4A32E-20B3-4632-AB80-995A0D8FCD6C}">
      <dsp:nvSpPr>
        <dsp:cNvPr id="0" name=""/>
        <dsp:cNvSpPr/>
      </dsp:nvSpPr>
      <dsp:spPr>
        <a:xfrm>
          <a:off x="0" y="4607593"/>
          <a:ext cx="2723371" cy="767385"/>
        </a:xfrm>
        <a:prstGeom prst="roundRect">
          <a:avLst>
            <a:gd name="adj" fmla="val 10000"/>
          </a:avLst>
        </a:prstGeom>
        <a:solidFill>
          <a:schemeClr val="accent2">
            <a:shade val="80000"/>
            <a:hueOff val="814146"/>
            <a:satOff val="-60208"/>
            <a:lumOff val="374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Prioritize leverage points</a:t>
          </a:r>
        </a:p>
      </dsp:txBody>
      <dsp:txXfrm>
        <a:off x="22476" y="4630069"/>
        <a:ext cx="2678419" cy="72243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8244" y="3281"/>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the system</a:t>
          </a:r>
        </a:p>
      </dsp:txBody>
      <dsp:txXfrm>
        <a:off x="40720" y="25757"/>
        <a:ext cx="2641929" cy="722433"/>
      </dsp:txXfrm>
    </dsp:sp>
    <dsp:sp modelId="{0DD385B7-072E-FA4F-B79B-88B0CE00872E}">
      <dsp:nvSpPr>
        <dsp:cNvPr id="0" name=""/>
        <dsp:cNvSpPr/>
      </dsp:nvSpPr>
      <dsp:spPr>
        <a:xfrm rot="5400000">
          <a:off x="1217800" y="789851"/>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818628"/>
        <a:ext cx="207193" cy="201438"/>
      </dsp:txXfrm>
    </dsp:sp>
    <dsp:sp modelId="{D93E039F-236F-4867-BCE5-9CF9818ED986}">
      <dsp:nvSpPr>
        <dsp:cNvPr id="0" name=""/>
        <dsp:cNvSpPr/>
      </dsp:nvSpPr>
      <dsp:spPr>
        <a:xfrm>
          <a:off x="18244" y="1154359"/>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outcome to change</a:t>
          </a:r>
        </a:p>
      </dsp:txBody>
      <dsp:txXfrm>
        <a:off x="40720" y="1176835"/>
        <a:ext cx="2641929" cy="722433"/>
      </dsp:txXfrm>
    </dsp:sp>
    <dsp:sp modelId="{F9B29A01-9FA7-49B0-B1B5-E54A647C6115}">
      <dsp:nvSpPr>
        <dsp:cNvPr id="0" name=""/>
        <dsp:cNvSpPr/>
      </dsp:nvSpPr>
      <dsp:spPr>
        <a:xfrm rot="5400000">
          <a:off x="1217800" y="1940929"/>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1969706"/>
        <a:ext cx="207193" cy="201438"/>
      </dsp:txXfrm>
    </dsp:sp>
    <dsp:sp modelId="{A831B957-EDF7-BC46-AF45-74FF859E09ED}">
      <dsp:nvSpPr>
        <dsp:cNvPr id="0" name=""/>
        <dsp:cNvSpPr/>
      </dsp:nvSpPr>
      <dsp:spPr>
        <a:xfrm>
          <a:off x="18244" y="2305437"/>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Find important change pathways</a:t>
          </a:r>
        </a:p>
      </dsp:txBody>
      <dsp:txXfrm>
        <a:off x="40720" y="2327913"/>
        <a:ext cx="2641929" cy="722433"/>
      </dsp:txXfrm>
    </dsp:sp>
    <dsp:sp modelId="{6E401610-AFB5-8941-91FF-F71D9B6B3AA2}">
      <dsp:nvSpPr>
        <dsp:cNvPr id="0" name=""/>
        <dsp:cNvSpPr/>
      </dsp:nvSpPr>
      <dsp:spPr>
        <a:xfrm rot="5400000">
          <a:off x="1217800" y="3092007"/>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3120784"/>
        <a:ext cx="207193" cy="201438"/>
      </dsp:txXfrm>
    </dsp:sp>
    <dsp:sp modelId="{339A1D94-09EE-2B4B-BC43-627B5F76952C}">
      <dsp:nvSpPr>
        <dsp:cNvPr id="0" name=""/>
        <dsp:cNvSpPr/>
      </dsp:nvSpPr>
      <dsp:spPr>
        <a:xfrm>
          <a:off x="18244" y="3456515"/>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leverage points</a:t>
          </a:r>
        </a:p>
      </dsp:txBody>
      <dsp:txXfrm>
        <a:off x="40720" y="3478991"/>
        <a:ext cx="2641929" cy="722433"/>
      </dsp:txXfrm>
    </dsp:sp>
    <dsp:sp modelId="{B90732E6-9049-48DB-9EBC-F22CD7D130AB}">
      <dsp:nvSpPr>
        <dsp:cNvPr id="0" name=""/>
        <dsp:cNvSpPr/>
      </dsp:nvSpPr>
      <dsp:spPr>
        <a:xfrm rot="5400000">
          <a:off x="1217800" y="4243085"/>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4271862"/>
        <a:ext cx="207193" cy="201438"/>
      </dsp:txXfrm>
    </dsp:sp>
    <dsp:sp modelId="{22E4A32E-20B3-4632-AB80-995A0D8FCD6C}">
      <dsp:nvSpPr>
        <dsp:cNvPr id="0" name=""/>
        <dsp:cNvSpPr/>
      </dsp:nvSpPr>
      <dsp:spPr>
        <a:xfrm>
          <a:off x="0" y="4607593"/>
          <a:ext cx="2723371" cy="767385"/>
        </a:xfrm>
        <a:prstGeom prst="roundRect">
          <a:avLst>
            <a:gd name="adj" fmla="val 10000"/>
          </a:avLst>
        </a:prstGeom>
        <a:solidFill>
          <a:schemeClr val="accent2">
            <a:shade val="80000"/>
            <a:hueOff val="814146"/>
            <a:satOff val="-60208"/>
            <a:lumOff val="374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Prioritize leverage points</a:t>
          </a:r>
        </a:p>
      </dsp:txBody>
      <dsp:txXfrm>
        <a:off x="22476" y="4630069"/>
        <a:ext cx="2678419" cy="7224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189042" y="656"/>
          <a:ext cx="4267004" cy="768135"/>
        </a:xfrm>
        <a:prstGeom prst="roundRect">
          <a:avLst>
            <a:gd name="adj" fmla="val 1000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Map the system</a:t>
          </a:r>
        </a:p>
      </dsp:txBody>
      <dsp:txXfrm>
        <a:off x="1211540" y="23154"/>
        <a:ext cx="4222008" cy="723139"/>
      </dsp:txXfrm>
    </dsp:sp>
    <dsp:sp modelId="{0DD385B7-072E-FA4F-B79B-88B0CE00872E}">
      <dsp:nvSpPr>
        <dsp:cNvPr id="0" name=""/>
        <dsp:cNvSpPr/>
      </dsp:nvSpPr>
      <dsp:spPr>
        <a:xfrm rot="5400000">
          <a:off x="3178519" y="787995"/>
          <a:ext cx="288050" cy="345660"/>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3218847" y="816800"/>
        <a:ext cx="207396" cy="201635"/>
      </dsp:txXfrm>
    </dsp:sp>
    <dsp:sp modelId="{D93E039F-236F-4867-BCE5-9CF9818ED986}">
      <dsp:nvSpPr>
        <dsp:cNvPr id="0" name=""/>
        <dsp:cNvSpPr/>
      </dsp:nvSpPr>
      <dsp:spPr>
        <a:xfrm>
          <a:off x="1189042" y="1152859"/>
          <a:ext cx="4267004" cy="768135"/>
        </a:xfrm>
        <a:prstGeom prst="roundRect">
          <a:avLst>
            <a:gd name="adj" fmla="val 10000"/>
          </a:avLst>
        </a:prstGeom>
        <a:solidFill>
          <a:schemeClr val="accent2">
            <a:shade val="80000"/>
            <a:hueOff val="203537"/>
            <a:satOff val="-15052"/>
            <a:lumOff val="93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Select outcome to change</a:t>
          </a:r>
        </a:p>
      </dsp:txBody>
      <dsp:txXfrm>
        <a:off x="1211540" y="1175357"/>
        <a:ext cx="4222008" cy="723139"/>
      </dsp:txXfrm>
    </dsp:sp>
    <dsp:sp modelId="{F9B29A01-9FA7-49B0-B1B5-E54A647C6115}">
      <dsp:nvSpPr>
        <dsp:cNvPr id="0" name=""/>
        <dsp:cNvSpPr/>
      </dsp:nvSpPr>
      <dsp:spPr>
        <a:xfrm rot="5400000">
          <a:off x="3178519" y="1940198"/>
          <a:ext cx="288050" cy="345660"/>
        </a:xfrm>
        <a:prstGeom prst="rightArrow">
          <a:avLst>
            <a:gd name="adj1" fmla="val 60000"/>
            <a:gd name="adj2" fmla="val 50000"/>
          </a:avLst>
        </a:prstGeom>
        <a:solidFill>
          <a:schemeClr val="accent2">
            <a:shade val="90000"/>
            <a:hueOff val="273548"/>
            <a:satOff val="-20069"/>
            <a:lumOff val="118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3218847" y="1969003"/>
        <a:ext cx="207396" cy="201635"/>
      </dsp:txXfrm>
    </dsp:sp>
    <dsp:sp modelId="{A831B957-EDF7-BC46-AF45-74FF859E09ED}">
      <dsp:nvSpPr>
        <dsp:cNvPr id="0" name=""/>
        <dsp:cNvSpPr/>
      </dsp:nvSpPr>
      <dsp:spPr>
        <a:xfrm>
          <a:off x="1189042" y="2305062"/>
          <a:ext cx="4267004" cy="768135"/>
        </a:xfrm>
        <a:prstGeom prst="roundRect">
          <a:avLst>
            <a:gd name="adj" fmla="val 10000"/>
          </a:avLst>
        </a:prstGeom>
        <a:solidFill>
          <a:schemeClr val="accent2">
            <a:shade val="80000"/>
            <a:hueOff val="407073"/>
            <a:satOff val="-30104"/>
            <a:lumOff val="187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Find important change pathways</a:t>
          </a:r>
        </a:p>
      </dsp:txBody>
      <dsp:txXfrm>
        <a:off x="1211540" y="2327560"/>
        <a:ext cx="4222008" cy="723139"/>
      </dsp:txXfrm>
    </dsp:sp>
    <dsp:sp modelId="{6E401610-AFB5-8941-91FF-F71D9B6B3AA2}">
      <dsp:nvSpPr>
        <dsp:cNvPr id="0" name=""/>
        <dsp:cNvSpPr/>
      </dsp:nvSpPr>
      <dsp:spPr>
        <a:xfrm rot="5400000">
          <a:off x="3178519" y="3092401"/>
          <a:ext cx="288050" cy="345660"/>
        </a:xfrm>
        <a:prstGeom prst="rightArrow">
          <a:avLst>
            <a:gd name="adj1" fmla="val 60000"/>
            <a:gd name="adj2" fmla="val 50000"/>
          </a:avLst>
        </a:prstGeom>
        <a:solidFill>
          <a:schemeClr val="accent2">
            <a:shade val="90000"/>
            <a:hueOff val="547095"/>
            <a:satOff val="-40139"/>
            <a:lumOff val="237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3218847" y="3121206"/>
        <a:ext cx="207396" cy="201635"/>
      </dsp:txXfrm>
    </dsp:sp>
    <dsp:sp modelId="{339A1D94-09EE-2B4B-BC43-627B5F76952C}">
      <dsp:nvSpPr>
        <dsp:cNvPr id="0" name=""/>
        <dsp:cNvSpPr/>
      </dsp:nvSpPr>
      <dsp:spPr>
        <a:xfrm>
          <a:off x="1189042" y="3457265"/>
          <a:ext cx="4267004" cy="768135"/>
        </a:xfrm>
        <a:prstGeom prst="roundRect">
          <a:avLst>
            <a:gd name="adj" fmla="val 10000"/>
          </a:avLst>
        </a:prstGeom>
        <a:solidFill>
          <a:schemeClr val="accent2">
            <a:shade val="80000"/>
            <a:hueOff val="610610"/>
            <a:satOff val="-45156"/>
            <a:lumOff val="280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Select leverage points</a:t>
          </a:r>
        </a:p>
      </dsp:txBody>
      <dsp:txXfrm>
        <a:off x="1211540" y="3479763"/>
        <a:ext cx="4222008" cy="723139"/>
      </dsp:txXfrm>
    </dsp:sp>
    <dsp:sp modelId="{B90732E6-9049-48DB-9EBC-F22CD7D130AB}">
      <dsp:nvSpPr>
        <dsp:cNvPr id="0" name=""/>
        <dsp:cNvSpPr/>
      </dsp:nvSpPr>
      <dsp:spPr>
        <a:xfrm rot="5400000">
          <a:off x="3178519" y="4244604"/>
          <a:ext cx="288050" cy="345660"/>
        </a:xfrm>
        <a:prstGeom prst="rightArrow">
          <a:avLst>
            <a:gd name="adj1" fmla="val 60000"/>
            <a:gd name="adj2" fmla="val 50000"/>
          </a:avLst>
        </a:prstGeom>
        <a:solidFill>
          <a:schemeClr val="accent2">
            <a:shade val="90000"/>
            <a:hueOff val="820643"/>
            <a:satOff val="-60208"/>
            <a:lumOff val="3563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3218847" y="4273409"/>
        <a:ext cx="207396" cy="201635"/>
      </dsp:txXfrm>
    </dsp:sp>
    <dsp:sp modelId="{22E4A32E-20B3-4632-AB80-995A0D8FCD6C}">
      <dsp:nvSpPr>
        <dsp:cNvPr id="0" name=""/>
        <dsp:cNvSpPr/>
      </dsp:nvSpPr>
      <dsp:spPr>
        <a:xfrm>
          <a:off x="1160062" y="4609469"/>
          <a:ext cx="4324964" cy="768135"/>
        </a:xfrm>
        <a:prstGeom prst="roundRect">
          <a:avLst>
            <a:gd name="adj" fmla="val 10000"/>
          </a:avLst>
        </a:prstGeom>
        <a:solidFill>
          <a:schemeClr val="accent2">
            <a:shade val="80000"/>
            <a:hueOff val="814146"/>
            <a:satOff val="-60208"/>
            <a:lumOff val="374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Prioritize leverage points</a:t>
          </a:r>
        </a:p>
      </dsp:txBody>
      <dsp:txXfrm>
        <a:off x="1182560" y="4631967"/>
        <a:ext cx="4279968" cy="7231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8244" y="3281"/>
          <a:ext cx="2686881" cy="767385"/>
        </a:xfrm>
        <a:prstGeom prst="roundRect">
          <a:avLst>
            <a:gd name="adj" fmla="val 1000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the system</a:t>
          </a:r>
        </a:p>
      </dsp:txBody>
      <dsp:txXfrm>
        <a:off x="40720" y="25757"/>
        <a:ext cx="2641929" cy="722433"/>
      </dsp:txXfrm>
    </dsp:sp>
    <dsp:sp modelId="{0DD385B7-072E-FA4F-B79B-88B0CE00872E}">
      <dsp:nvSpPr>
        <dsp:cNvPr id="0" name=""/>
        <dsp:cNvSpPr/>
      </dsp:nvSpPr>
      <dsp:spPr>
        <a:xfrm rot="5400000">
          <a:off x="1217800" y="789851"/>
          <a:ext cx="287769" cy="345323"/>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818628"/>
        <a:ext cx="207193" cy="201438"/>
      </dsp:txXfrm>
    </dsp:sp>
    <dsp:sp modelId="{D93E039F-236F-4867-BCE5-9CF9818ED986}">
      <dsp:nvSpPr>
        <dsp:cNvPr id="0" name=""/>
        <dsp:cNvSpPr/>
      </dsp:nvSpPr>
      <dsp:spPr>
        <a:xfrm>
          <a:off x="18244" y="1154359"/>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outcome to change</a:t>
          </a:r>
        </a:p>
      </dsp:txBody>
      <dsp:txXfrm>
        <a:off x="40720" y="1176835"/>
        <a:ext cx="2641929" cy="722433"/>
      </dsp:txXfrm>
    </dsp:sp>
    <dsp:sp modelId="{F9B29A01-9FA7-49B0-B1B5-E54A647C6115}">
      <dsp:nvSpPr>
        <dsp:cNvPr id="0" name=""/>
        <dsp:cNvSpPr/>
      </dsp:nvSpPr>
      <dsp:spPr>
        <a:xfrm rot="5400000">
          <a:off x="1217800" y="1940929"/>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1969706"/>
        <a:ext cx="207193" cy="201438"/>
      </dsp:txXfrm>
    </dsp:sp>
    <dsp:sp modelId="{A831B957-EDF7-BC46-AF45-74FF859E09ED}">
      <dsp:nvSpPr>
        <dsp:cNvPr id="0" name=""/>
        <dsp:cNvSpPr/>
      </dsp:nvSpPr>
      <dsp:spPr>
        <a:xfrm>
          <a:off x="18244" y="2305437"/>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Find important change pathways</a:t>
          </a:r>
        </a:p>
      </dsp:txBody>
      <dsp:txXfrm>
        <a:off x="40720" y="2327913"/>
        <a:ext cx="2641929" cy="722433"/>
      </dsp:txXfrm>
    </dsp:sp>
    <dsp:sp modelId="{6E401610-AFB5-8941-91FF-F71D9B6B3AA2}">
      <dsp:nvSpPr>
        <dsp:cNvPr id="0" name=""/>
        <dsp:cNvSpPr/>
      </dsp:nvSpPr>
      <dsp:spPr>
        <a:xfrm rot="5400000">
          <a:off x="1217800" y="3092007"/>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3120784"/>
        <a:ext cx="207193" cy="201438"/>
      </dsp:txXfrm>
    </dsp:sp>
    <dsp:sp modelId="{339A1D94-09EE-2B4B-BC43-627B5F76952C}">
      <dsp:nvSpPr>
        <dsp:cNvPr id="0" name=""/>
        <dsp:cNvSpPr/>
      </dsp:nvSpPr>
      <dsp:spPr>
        <a:xfrm>
          <a:off x="18244" y="3456515"/>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leverage points</a:t>
          </a:r>
        </a:p>
      </dsp:txBody>
      <dsp:txXfrm>
        <a:off x="40720" y="3478991"/>
        <a:ext cx="2641929" cy="722433"/>
      </dsp:txXfrm>
    </dsp:sp>
    <dsp:sp modelId="{B90732E6-9049-48DB-9EBC-F22CD7D130AB}">
      <dsp:nvSpPr>
        <dsp:cNvPr id="0" name=""/>
        <dsp:cNvSpPr/>
      </dsp:nvSpPr>
      <dsp:spPr>
        <a:xfrm rot="5400000">
          <a:off x="1217800" y="4243085"/>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4271862"/>
        <a:ext cx="207193" cy="201438"/>
      </dsp:txXfrm>
    </dsp:sp>
    <dsp:sp modelId="{22E4A32E-20B3-4632-AB80-995A0D8FCD6C}">
      <dsp:nvSpPr>
        <dsp:cNvPr id="0" name=""/>
        <dsp:cNvSpPr/>
      </dsp:nvSpPr>
      <dsp:spPr>
        <a:xfrm>
          <a:off x="0" y="4607593"/>
          <a:ext cx="272337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Prioritize leverage points</a:t>
          </a:r>
        </a:p>
      </dsp:txBody>
      <dsp:txXfrm>
        <a:off x="22476" y="4630069"/>
        <a:ext cx="2678419" cy="7224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8244" y="3281"/>
          <a:ext cx="2686881" cy="767385"/>
        </a:xfrm>
        <a:prstGeom prst="roundRect">
          <a:avLst>
            <a:gd name="adj" fmla="val 1000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the system</a:t>
          </a:r>
        </a:p>
      </dsp:txBody>
      <dsp:txXfrm>
        <a:off x="40720" y="25757"/>
        <a:ext cx="2641929" cy="722433"/>
      </dsp:txXfrm>
    </dsp:sp>
    <dsp:sp modelId="{0DD385B7-072E-FA4F-B79B-88B0CE00872E}">
      <dsp:nvSpPr>
        <dsp:cNvPr id="0" name=""/>
        <dsp:cNvSpPr/>
      </dsp:nvSpPr>
      <dsp:spPr>
        <a:xfrm rot="5400000">
          <a:off x="1217800" y="789851"/>
          <a:ext cx="287769" cy="345323"/>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818628"/>
        <a:ext cx="207193" cy="201438"/>
      </dsp:txXfrm>
    </dsp:sp>
    <dsp:sp modelId="{D93E039F-236F-4867-BCE5-9CF9818ED986}">
      <dsp:nvSpPr>
        <dsp:cNvPr id="0" name=""/>
        <dsp:cNvSpPr/>
      </dsp:nvSpPr>
      <dsp:spPr>
        <a:xfrm>
          <a:off x="18244" y="1154359"/>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outcome to change</a:t>
          </a:r>
        </a:p>
      </dsp:txBody>
      <dsp:txXfrm>
        <a:off x="40720" y="1176835"/>
        <a:ext cx="2641929" cy="722433"/>
      </dsp:txXfrm>
    </dsp:sp>
    <dsp:sp modelId="{F9B29A01-9FA7-49B0-B1B5-E54A647C6115}">
      <dsp:nvSpPr>
        <dsp:cNvPr id="0" name=""/>
        <dsp:cNvSpPr/>
      </dsp:nvSpPr>
      <dsp:spPr>
        <a:xfrm rot="5400000">
          <a:off x="1217800" y="1940929"/>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1969706"/>
        <a:ext cx="207193" cy="201438"/>
      </dsp:txXfrm>
    </dsp:sp>
    <dsp:sp modelId="{A831B957-EDF7-BC46-AF45-74FF859E09ED}">
      <dsp:nvSpPr>
        <dsp:cNvPr id="0" name=""/>
        <dsp:cNvSpPr/>
      </dsp:nvSpPr>
      <dsp:spPr>
        <a:xfrm>
          <a:off x="18244" y="2305437"/>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Find important change pathways</a:t>
          </a:r>
        </a:p>
      </dsp:txBody>
      <dsp:txXfrm>
        <a:off x="40720" y="2327913"/>
        <a:ext cx="2641929" cy="722433"/>
      </dsp:txXfrm>
    </dsp:sp>
    <dsp:sp modelId="{6E401610-AFB5-8941-91FF-F71D9B6B3AA2}">
      <dsp:nvSpPr>
        <dsp:cNvPr id="0" name=""/>
        <dsp:cNvSpPr/>
      </dsp:nvSpPr>
      <dsp:spPr>
        <a:xfrm rot="5400000">
          <a:off x="1217800" y="3092007"/>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3120784"/>
        <a:ext cx="207193" cy="201438"/>
      </dsp:txXfrm>
    </dsp:sp>
    <dsp:sp modelId="{339A1D94-09EE-2B4B-BC43-627B5F76952C}">
      <dsp:nvSpPr>
        <dsp:cNvPr id="0" name=""/>
        <dsp:cNvSpPr/>
      </dsp:nvSpPr>
      <dsp:spPr>
        <a:xfrm>
          <a:off x="18244" y="3456515"/>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leverage points</a:t>
          </a:r>
        </a:p>
      </dsp:txBody>
      <dsp:txXfrm>
        <a:off x="40720" y="3478991"/>
        <a:ext cx="2641929" cy="722433"/>
      </dsp:txXfrm>
    </dsp:sp>
    <dsp:sp modelId="{B90732E6-9049-48DB-9EBC-F22CD7D130AB}">
      <dsp:nvSpPr>
        <dsp:cNvPr id="0" name=""/>
        <dsp:cNvSpPr/>
      </dsp:nvSpPr>
      <dsp:spPr>
        <a:xfrm rot="5400000">
          <a:off x="1217800" y="4243085"/>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4271862"/>
        <a:ext cx="207193" cy="201438"/>
      </dsp:txXfrm>
    </dsp:sp>
    <dsp:sp modelId="{22E4A32E-20B3-4632-AB80-995A0D8FCD6C}">
      <dsp:nvSpPr>
        <dsp:cNvPr id="0" name=""/>
        <dsp:cNvSpPr/>
      </dsp:nvSpPr>
      <dsp:spPr>
        <a:xfrm>
          <a:off x="0" y="4607593"/>
          <a:ext cx="272337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Prioritize leverage points</a:t>
          </a:r>
        </a:p>
      </dsp:txBody>
      <dsp:txXfrm>
        <a:off x="22476" y="4630069"/>
        <a:ext cx="2678419" cy="7224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8244" y="3281"/>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the system</a:t>
          </a:r>
        </a:p>
      </dsp:txBody>
      <dsp:txXfrm>
        <a:off x="40720" y="25757"/>
        <a:ext cx="2641929" cy="722433"/>
      </dsp:txXfrm>
    </dsp:sp>
    <dsp:sp modelId="{0DD385B7-072E-FA4F-B79B-88B0CE00872E}">
      <dsp:nvSpPr>
        <dsp:cNvPr id="0" name=""/>
        <dsp:cNvSpPr/>
      </dsp:nvSpPr>
      <dsp:spPr>
        <a:xfrm rot="5400000">
          <a:off x="1217800" y="789851"/>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818628"/>
        <a:ext cx="207193" cy="201438"/>
      </dsp:txXfrm>
    </dsp:sp>
    <dsp:sp modelId="{D93E039F-236F-4867-BCE5-9CF9818ED986}">
      <dsp:nvSpPr>
        <dsp:cNvPr id="0" name=""/>
        <dsp:cNvSpPr/>
      </dsp:nvSpPr>
      <dsp:spPr>
        <a:xfrm>
          <a:off x="18244" y="1154359"/>
          <a:ext cx="2686881" cy="767385"/>
        </a:xfrm>
        <a:prstGeom prst="roundRect">
          <a:avLst>
            <a:gd name="adj" fmla="val 10000"/>
          </a:avLst>
        </a:prstGeom>
        <a:solidFill>
          <a:schemeClr val="accent2">
            <a:shade val="80000"/>
            <a:hueOff val="203537"/>
            <a:satOff val="-15052"/>
            <a:lumOff val="93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outcome to change</a:t>
          </a:r>
        </a:p>
      </dsp:txBody>
      <dsp:txXfrm>
        <a:off x="40720" y="1176835"/>
        <a:ext cx="2641929" cy="722433"/>
      </dsp:txXfrm>
    </dsp:sp>
    <dsp:sp modelId="{F9B29A01-9FA7-49B0-B1B5-E54A647C6115}">
      <dsp:nvSpPr>
        <dsp:cNvPr id="0" name=""/>
        <dsp:cNvSpPr/>
      </dsp:nvSpPr>
      <dsp:spPr>
        <a:xfrm rot="5400000">
          <a:off x="1217800" y="1940929"/>
          <a:ext cx="287769" cy="345323"/>
        </a:xfrm>
        <a:prstGeom prst="rightArrow">
          <a:avLst>
            <a:gd name="adj1" fmla="val 60000"/>
            <a:gd name="adj2" fmla="val 50000"/>
          </a:avLst>
        </a:prstGeom>
        <a:solidFill>
          <a:schemeClr val="accent2">
            <a:shade val="90000"/>
            <a:hueOff val="273548"/>
            <a:satOff val="-20069"/>
            <a:lumOff val="118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1969706"/>
        <a:ext cx="207193" cy="201438"/>
      </dsp:txXfrm>
    </dsp:sp>
    <dsp:sp modelId="{A831B957-EDF7-BC46-AF45-74FF859E09ED}">
      <dsp:nvSpPr>
        <dsp:cNvPr id="0" name=""/>
        <dsp:cNvSpPr/>
      </dsp:nvSpPr>
      <dsp:spPr>
        <a:xfrm>
          <a:off x="18244" y="2305437"/>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Find important change pathways</a:t>
          </a:r>
        </a:p>
      </dsp:txBody>
      <dsp:txXfrm>
        <a:off x="40720" y="2327913"/>
        <a:ext cx="2641929" cy="722433"/>
      </dsp:txXfrm>
    </dsp:sp>
    <dsp:sp modelId="{6E401610-AFB5-8941-91FF-F71D9B6B3AA2}">
      <dsp:nvSpPr>
        <dsp:cNvPr id="0" name=""/>
        <dsp:cNvSpPr/>
      </dsp:nvSpPr>
      <dsp:spPr>
        <a:xfrm rot="5400000">
          <a:off x="1217800" y="3092007"/>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3120784"/>
        <a:ext cx="207193" cy="201438"/>
      </dsp:txXfrm>
    </dsp:sp>
    <dsp:sp modelId="{339A1D94-09EE-2B4B-BC43-627B5F76952C}">
      <dsp:nvSpPr>
        <dsp:cNvPr id="0" name=""/>
        <dsp:cNvSpPr/>
      </dsp:nvSpPr>
      <dsp:spPr>
        <a:xfrm>
          <a:off x="18244" y="3456515"/>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leverage points</a:t>
          </a:r>
        </a:p>
      </dsp:txBody>
      <dsp:txXfrm>
        <a:off x="40720" y="3478991"/>
        <a:ext cx="2641929" cy="722433"/>
      </dsp:txXfrm>
    </dsp:sp>
    <dsp:sp modelId="{B90732E6-9049-48DB-9EBC-F22CD7D130AB}">
      <dsp:nvSpPr>
        <dsp:cNvPr id="0" name=""/>
        <dsp:cNvSpPr/>
      </dsp:nvSpPr>
      <dsp:spPr>
        <a:xfrm rot="5400000">
          <a:off x="1217800" y="4243085"/>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4271862"/>
        <a:ext cx="207193" cy="201438"/>
      </dsp:txXfrm>
    </dsp:sp>
    <dsp:sp modelId="{22E4A32E-20B3-4632-AB80-995A0D8FCD6C}">
      <dsp:nvSpPr>
        <dsp:cNvPr id="0" name=""/>
        <dsp:cNvSpPr/>
      </dsp:nvSpPr>
      <dsp:spPr>
        <a:xfrm>
          <a:off x="0" y="4607593"/>
          <a:ext cx="272337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Prioritize leverage points</a:t>
          </a:r>
        </a:p>
      </dsp:txBody>
      <dsp:txXfrm>
        <a:off x="22476" y="4630069"/>
        <a:ext cx="2678419" cy="7224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8244" y="3281"/>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the system</a:t>
          </a:r>
        </a:p>
      </dsp:txBody>
      <dsp:txXfrm>
        <a:off x="40720" y="25757"/>
        <a:ext cx="2641929" cy="722433"/>
      </dsp:txXfrm>
    </dsp:sp>
    <dsp:sp modelId="{0DD385B7-072E-FA4F-B79B-88B0CE00872E}">
      <dsp:nvSpPr>
        <dsp:cNvPr id="0" name=""/>
        <dsp:cNvSpPr/>
      </dsp:nvSpPr>
      <dsp:spPr>
        <a:xfrm rot="5400000">
          <a:off x="1217800" y="789851"/>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818628"/>
        <a:ext cx="207193" cy="201438"/>
      </dsp:txXfrm>
    </dsp:sp>
    <dsp:sp modelId="{D93E039F-236F-4867-BCE5-9CF9818ED986}">
      <dsp:nvSpPr>
        <dsp:cNvPr id="0" name=""/>
        <dsp:cNvSpPr/>
      </dsp:nvSpPr>
      <dsp:spPr>
        <a:xfrm>
          <a:off x="18244" y="1154359"/>
          <a:ext cx="2686881" cy="767385"/>
        </a:xfrm>
        <a:prstGeom prst="roundRect">
          <a:avLst>
            <a:gd name="adj" fmla="val 10000"/>
          </a:avLst>
        </a:prstGeom>
        <a:solidFill>
          <a:schemeClr val="accent2">
            <a:shade val="80000"/>
            <a:hueOff val="203537"/>
            <a:satOff val="-15052"/>
            <a:lumOff val="93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outcome to change</a:t>
          </a:r>
        </a:p>
      </dsp:txBody>
      <dsp:txXfrm>
        <a:off x="40720" y="1176835"/>
        <a:ext cx="2641929" cy="722433"/>
      </dsp:txXfrm>
    </dsp:sp>
    <dsp:sp modelId="{F9B29A01-9FA7-49B0-B1B5-E54A647C6115}">
      <dsp:nvSpPr>
        <dsp:cNvPr id="0" name=""/>
        <dsp:cNvSpPr/>
      </dsp:nvSpPr>
      <dsp:spPr>
        <a:xfrm rot="5400000">
          <a:off x="1217800" y="1940929"/>
          <a:ext cx="287769" cy="345323"/>
        </a:xfrm>
        <a:prstGeom prst="rightArrow">
          <a:avLst>
            <a:gd name="adj1" fmla="val 60000"/>
            <a:gd name="adj2" fmla="val 50000"/>
          </a:avLst>
        </a:prstGeom>
        <a:solidFill>
          <a:schemeClr val="accent2">
            <a:shade val="90000"/>
            <a:hueOff val="273548"/>
            <a:satOff val="-20069"/>
            <a:lumOff val="118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1969706"/>
        <a:ext cx="207193" cy="201438"/>
      </dsp:txXfrm>
    </dsp:sp>
    <dsp:sp modelId="{A831B957-EDF7-BC46-AF45-74FF859E09ED}">
      <dsp:nvSpPr>
        <dsp:cNvPr id="0" name=""/>
        <dsp:cNvSpPr/>
      </dsp:nvSpPr>
      <dsp:spPr>
        <a:xfrm>
          <a:off x="18244" y="2305437"/>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Find important change pathways</a:t>
          </a:r>
        </a:p>
      </dsp:txBody>
      <dsp:txXfrm>
        <a:off x="40720" y="2327913"/>
        <a:ext cx="2641929" cy="722433"/>
      </dsp:txXfrm>
    </dsp:sp>
    <dsp:sp modelId="{6E401610-AFB5-8941-91FF-F71D9B6B3AA2}">
      <dsp:nvSpPr>
        <dsp:cNvPr id="0" name=""/>
        <dsp:cNvSpPr/>
      </dsp:nvSpPr>
      <dsp:spPr>
        <a:xfrm rot="5400000">
          <a:off x="1217800" y="3092007"/>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3120784"/>
        <a:ext cx="207193" cy="201438"/>
      </dsp:txXfrm>
    </dsp:sp>
    <dsp:sp modelId="{339A1D94-09EE-2B4B-BC43-627B5F76952C}">
      <dsp:nvSpPr>
        <dsp:cNvPr id="0" name=""/>
        <dsp:cNvSpPr/>
      </dsp:nvSpPr>
      <dsp:spPr>
        <a:xfrm>
          <a:off x="18244" y="3456515"/>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leverage points</a:t>
          </a:r>
        </a:p>
      </dsp:txBody>
      <dsp:txXfrm>
        <a:off x="40720" y="3478991"/>
        <a:ext cx="2641929" cy="722433"/>
      </dsp:txXfrm>
    </dsp:sp>
    <dsp:sp modelId="{B90732E6-9049-48DB-9EBC-F22CD7D130AB}">
      <dsp:nvSpPr>
        <dsp:cNvPr id="0" name=""/>
        <dsp:cNvSpPr/>
      </dsp:nvSpPr>
      <dsp:spPr>
        <a:xfrm rot="5400000">
          <a:off x="1217800" y="4243085"/>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4271862"/>
        <a:ext cx="207193" cy="201438"/>
      </dsp:txXfrm>
    </dsp:sp>
    <dsp:sp modelId="{22E4A32E-20B3-4632-AB80-995A0D8FCD6C}">
      <dsp:nvSpPr>
        <dsp:cNvPr id="0" name=""/>
        <dsp:cNvSpPr/>
      </dsp:nvSpPr>
      <dsp:spPr>
        <a:xfrm>
          <a:off x="0" y="4607593"/>
          <a:ext cx="272337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Prioritize leverage points</a:t>
          </a:r>
        </a:p>
      </dsp:txBody>
      <dsp:txXfrm>
        <a:off x="22476" y="4630069"/>
        <a:ext cx="2678419" cy="72243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8244" y="3281"/>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the system</a:t>
          </a:r>
        </a:p>
      </dsp:txBody>
      <dsp:txXfrm>
        <a:off x="40720" y="25757"/>
        <a:ext cx="2641929" cy="722433"/>
      </dsp:txXfrm>
    </dsp:sp>
    <dsp:sp modelId="{0DD385B7-072E-FA4F-B79B-88B0CE00872E}">
      <dsp:nvSpPr>
        <dsp:cNvPr id="0" name=""/>
        <dsp:cNvSpPr/>
      </dsp:nvSpPr>
      <dsp:spPr>
        <a:xfrm rot="5400000">
          <a:off x="1217800" y="789851"/>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818628"/>
        <a:ext cx="207193" cy="201438"/>
      </dsp:txXfrm>
    </dsp:sp>
    <dsp:sp modelId="{D93E039F-236F-4867-BCE5-9CF9818ED986}">
      <dsp:nvSpPr>
        <dsp:cNvPr id="0" name=""/>
        <dsp:cNvSpPr/>
      </dsp:nvSpPr>
      <dsp:spPr>
        <a:xfrm>
          <a:off x="18244" y="1154359"/>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outcome to change</a:t>
          </a:r>
        </a:p>
      </dsp:txBody>
      <dsp:txXfrm>
        <a:off x="40720" y="1176835"/>
        <a:ext cx="2641929" cy="722433"/>
      </dsp:txXfrm>
    </dsp:sp>
    <dsp:sp modelId="{F9B29A01-9FA7-49B0-B1B5-E54A647C6115}">
      <dsp:nvSpPr>
        <dsp:cNvPr id="0" name=""/>
        <dsp:cNvSpPr/>
      </dsp:nvSpPr>
      <dsp:spPr>
        <a:xfrm rot="5400000">
          <a:off x="1217800" y="1940929"/>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1969706"/>
        <a:ext cx="207193" cy="201438"/>
      </dsp:txXfrm>
    </dsp:sp>
    <dsp:sp modelId="{A831B957-EDF7-BC46-AF45-74FF859E09ED}">
      <dsp:nvSpPr>
        <dsp:cNvPr id="0" name=""/>
        <dsp:cNvSpPr/>
      </dsp:nvSpPr>
      <dsp:spPr>
        <a:xfrm>
          <a:off x="18244" y="2305437"/>
          <a:ext cx="2686881" cy="767385"/>
        </a:xfrm>
        <a:prstGeom prst="roundRect">
          <a:avLst>
            <a:gd name="adj" fmla="val 10000"/>
          </a:avLst>
        </a:prstGeom>
        <a:solidFill>
          <a:schemeClr val="accent2">
            <a:shade val="80000"/>
            <a:hueOff val="407073"/>
            <a:satOff val="-30104"/>
            <a:lumOff val="187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Find important change pathways</a:t>
          </a:r>
        </a:p>
      </dsp:txBody>
      <dsp:txXfrm>
        <a:off x="40720" y="2327913"/>
        <a:ext cx="2641929" cy="722433"/>
      </dsp:txXfrm>
    </dsp:sp>
    <dsp:sp modelId="{6E401610-AFB5-8941-91FF-F71D9B6B3AA2}">
      <dsp:nvSpPr>
        <dsp:cNvPr id="0" name=""/>
        <dsp:cNvSpPr/>
      </dsp:nvSpPr>
      <dsp:spPr>
        <a:xfrm rot="5400000">
          <a:off x="1217800" y="3092007"/>
          <a:ext cx="287769" cy="345323"/>
        </a:xfrm>
        <a:prstGeom prst="rightArrow">
          <a:avLst>
            <a:gd name="adj1" fmla="val 60000"/>
            <a:gd name="adj2" fmla="val 50000"/>
          </a:avLst>
        </a:prstGeom>
        <a:solidFill>
          <a:schemeClr val="accent2">
            <a:shade val="90000"/>
            <a:hueOff val="547095"/>
            <a:satOff val="-40139"/>
            <a:lumOff val="237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3120784"/>
        <a:ext cx="207193" cy="201438"/>
      </dsp:txXfrm>
    </dsp:sp>
    <dsp:sp modelId="{339A1D94-09EE-2B4B-BC43-627B5F76952C}">
      <dsp:nvSpPr>
        <dsp:cNvPr id="0" name=""/>
        <dsp:cNvSpPr/>
      </dsp:nvSpPr>
      <dsp:spPr>
        <a:xfrm>
          <a:off x="18244" y="3456515"/>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leverage points</a:t>
          </a:r>
        </a:p>
      </dsp:txBody>
      <dsp:txXfrm>
        <a:off x="40720" y="3478991"/>
        <a:ext cx="2641929" cy="722433"/>
      </dsp:txXfrm>
    </dsp:sp>
    <dsp:sp modelId="{B90732E6-9049-48DB-9EBC-F22CD7D130AB}">
      <dsp:nvSpPr>
        <dsp:cNvPr id="0" name=""/>
        <dsp:cNvSpPr/>
      </dsp:nvSpPr>
      <dsp:spPr>
        <a:xfrm rot="5400000">
          <a:off x="1217800" y="4243085"/>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4271862"/>
        <a:ext cx="207193" cy="201438"/>
      </dsp:txXfrm>
    </dsp:sp>
    <dsp:sp modelId="{22E4A32E-20B3-4632-AB80-995A0D8FCD6C}">
      <dsp:nvSpPr>
        <dsp:cNvPr id="0" name=""/>
        <dsp:cNvSpPr/>
      </dsp:nvSpPr>
      <dsp:spPr>
        <a:xfrm>
          <a:off x="0" y="4607593"/>
          <a:ext cx="272337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Prioritize leverage points</a:t>
          </a:r>
        </a:p>
      </dsp:txBody>
      <dsp:txXfrm>
        <a:off x="22476" y="4630069"/>
        <a:ext cx="2678419" cy="72243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8244" y="3281"/>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the system</a:t>
          </a:r>
        </a:p>
      </dsp:txBody>
      <dsp:txXfrm>
        <a:off x="40720" y="25757"/>
        <a:ext cx="2641929" cy="722433"/>
      </dsp:txXfrm>
    </dsp:sp>
    <dsp:sp modelId="{0DD385B7-072E-FA4F-B79B-88B0CE00872E}">
      <dsp:nvSpPr>
        <dsp:cNvPr id="0" name=""/>
        <dsp:cNvSpPr/>
      </dsp:nvSpPr>
      <dsp:spPr>
        <a:xfrm rot="5400000">
          <a:off x="1217800" y="789851"/>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818628"/>
        <a:ext cx="207193" cy="201438"/>
      </dsp:txXfrm>
    </dsp:sp>
    <dsp:sp modelId="{D93E039F-236F-4867-BCE5-9CF9818ED986}">
      <dsp:nvSpPr>
        <dsp:cNvPr id="0" name=""/>
        <dsp:cNvSpPr/>
      </dsp:nvSpPr>
      <dsp:spPr>
        <a:xfrm>
          <a:off x="18244" y="1154359"/>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outcome to change</a:t>
          </a:r>
        </a:p>
      </dsp:txBody>
      <dsp:txXfrm>
        <a:off x="40720" y="1176835"/>
        <a:ext cx="2641929" cy="722433"/>
      </dsp:txXfrm>
    </dsp:sp>
    <dsp:sp modelId="{F9B29A01-9FA7-49B0-B1B5-E54A647C6115}">
      <dsp:nvSpPr>
        <dsp:cNvPr id="0" name=""/>
        <dsp:cNvSpPr/>
      </dsp:nvSpPr>
      <dsp:spPr>
        <a:xfrm rot="5400000">
          <a:off x="1217800" y="1940929"/>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1969706"/>
        <a:ext cx="207193" cy="201438"/>
      </dsp:txXfrm>
    </dsp:sp>
    <dsp:sp modelId="{A831B957-EDF7-BC46-AF45-74FF859E09ED}">
      <dsp:nvSpPr>
        <dsp:cNvPr id="0" name=""/>
        <dsp:cNvSpPr/>
      </dsp:nvSpPr>
      <dsp:spPr>
        <a:xfrm>
          <a:off x="18244" y="2305437"/>
          <a:ext cx="2686881" cy="767385"/>
        </a:xfrm>
        <a:prstGeom prst="roundRect">
          <a:avLst>
            <a:gd name="adj" fmla="val 10000"/>
          </a:avLst>
        </a:prstGeom>
        <a:solidFill>
          <a:schemeClr val="accent2">
            <a:shade val="80000"/>
            <a:hueOff val="407073"/>
            <a:satOff val="-30104"/>
            <a:lumOff val="187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Find important change pathways</a:t>
          </a:r>
        </a:p>
      </dsp:txBody>
      <dsp:txXfrm>
        <a:off x="40720" y="2327913"/>
        <a:ext cx="2641929" cy="722433"/>
      </dsp:txXfrm>
    </dsp:sp>
    <dsp:sp modelId="{6E401610-AFB5-8941-91FF-F71D9B6B3AA2}">
      <dsp:nvSpPr>
        <dsp:cNvPr id="0" name=""/>
        <dsp:cNvSpPr/>
      </dsp:nvSpPr>
      <dsp:spPr>
        <a:xfrm rot="5400000">
          <a:off x="1217800" y="3092007"/>
          <a:ext cx="287769" cy="345323"/>
        </a:xfrm>
        <a:prstGeom prst="rightArrow">
          <a:avLst>
            <a:gd name="adj1" fmla="val 60000"/>
            <a:gd name="adj2" fmla="val 50000"/>
          </a:avLst>
        </a:prstGeom>
        <a:solidFill>
          <a:schemeClr val="accent2">
            <a:shade val="90000"/>
            <a:hueOff val="547095"/>
            <a:satOff val="-40139"/>
            <a:lumOff val="237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3120784"/>
        <a:ext cx="207193" cy="201438"/>
      </dsp:txXfrm>
    </dsp:sp>
    <dsp:sp modelId="{339A1D94-09EE-2B4B-BC43-627B5F76952C}">
      <dsp:nvSpPr>
        <dsp:cNvPr id="0" name=""/>
        <dsp:cNvSpPr/>
      </dsp:nvSpPr>
      <dsp:spPr>
        <a:xfrm>
          <a:off x="18244" y="3456515"/>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leverage points</a:t>
          </a:r>
        </a:p>
      </dsp:txBody>
      <dsp:txXfrm>
        <a:off x="40720" y="3478991"/>
        <a:ext cx="2641929" cy="722433"/>
      </dsp:txXfrm>
    </dsp:sp>
    <dsp:sp modelId="{B90732E6-9049-48DB-9EBC-F22CD7D130AB}">
      <dsp:nvSpPr>
        <dsp:cNvPr id="0" name=""/>
        <dsp:cNvSpPr/>
      </dsp:nvSpPr>
      <dsp:spPr>
        <a:xfrm rot="5400000">
          <a:off x="1217800" y="4243085"/>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4271862"/>
        <a:ext cx="207193" cy="201438"/>
      </dsp:txXfrm>
    </dsp:sp>
    <dsp:sp modelId="{22E4A32E-20B3-4632-AB80-995A0D8FCD6C}">
      <dsp:nvSpPr>
        <dsp:cNvPr id="0" name=""/>
        <dsp:cNvSpPr/>
      </dsp:nvSpPr>
      <dsp:spPr>
        <a:xfrm>
          <a:off x="0" y="4607593"/>
          <a:ext cx="272337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Prioritize leverage points</a:t>
          </a:r>
        </a:p>
      </dsp:txBody>
      <dsp:txXfrm>
        <a:off x="22476" y="4630069"/>
        <a:ext cx="2678419" cy="72243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A022BA-CD8B-0D4A-B32B-5F4FD5E969AB}">
      <dsp:nvSpPr>
        <dsp:cNvPr id="0" name=""/>
        <dsp:cNvSpPr/>
      </dsp:nvSpPr>
      <dsp:spPr>
        <a:xfrm>
          <a:off x="18244" y="3281"/>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the system</a:t>
          </a:r>
        </a:p>
      </dsp:txBody>
      <dsp:txXfrm>
        <a:off x="40720" y="25757"/>
        <a:ext cx="2641929" cy="722433"/>
      </dsp:txXfrm>
    </dsp:sp>
    <dsp:sp modelId="{0DD385B7-072E-FA4F-B79B-88B0CE00872E}">
      <dsp:nvSpPr>
        <dsp:cNvPr id="0" name=""/>
        <dsp:cNvSpPr/>
      </dsp:nvSpPr>
      <dsp:spPr>
        <a:xfrm rot="5400000">
          <a:off x="1217800" y="789851"/>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818628"/>
        <a:ext cx="207193" cy="201438"/>
      </dsp:txXfrm>
    </dsp:sp>
    <dsp:sp modelId="{D93E039F-236F-4867-BCE5-9CF9818ED986}">
      <dsp:nvSpPr>
        <dsp:cNvPr id="0" name=""/>
        <dsp:cNvSpPr/>
      </dsp:nvSpPr>
      <dsp:spPr>
        <a:xfrm>
          <a:off x="18244" y="1154359"/>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outcome to change</a:t>
          </a:r>
        </a:p>
      </dsp:txBody>
      <dsp:txXfrm>
        <a:off x="40720" y="1176835"/>
        <a:ext cx="2641929" cy="722433"/>
      </dsp:txXfrm>
    </dsp:sp>
    <dsp:sp modelId="{F9B29A01-9FA7-49B0-B1B5-E54A647C6115}">
      <dsp:nvSpPr>
        <dsp:cNvPr id="0" name=""/>
        <dsp:cNvSpPr/>
      </dsp:nvSpPr>
      <dsp:spPr>
        <a:xfrm rot="5400000">
          <a:off x="1217800" y="1940929"/>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1969706"/>
        <a:ext cx="207193" cy="201438"/>
      </dsp:txXfrm>
    </dsp:sp>
    <dsp:sp modelId="{A831B957-EDF7-BC46-AF45-74FF859E09ED}">
      <dsp:nvSpPr>
        <dsp:cNvPr id="0" name=""/>
        <dsp:cNvSpPr/>
      </dsp:nvSpPr>
      <dsp:spPr>
        <a:xfrm>
          <a:off x="18244" y="2305437"/>
          <a:ext cx="268688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Find important change pathways</a:t>
          </a:r>
        </a:p>
      </dsp:txBody>
      <dsp:txXfrm>
        <a:off x="40720" y="2327913"/>
        <a:ext cx="2641929" cy="722433"/>
      </dsp:txXfrm>
    </dsp:sp>
    <dsp:sp modelId="{6E401610-AFB5-8941-91FF-F71D9B6B3AA2}">
      <dsp:nvSpPr>
        <dsp:cNvPr id="0" name=""/>
        <dsp:cNvSpPr/>
      </dsp:nvSpPr>
      <dsp:spPr>
        <a:xfrm rot="5400000">
          <a:off x="1217800" y="3092007"/>
          <a:ext cx="287769" cy="345323"/>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3120784"/>
        <a:ext cx="207193" cy="201438"/>
      </dsp:txXfrm>
    </dsp:sp>
    <dsp:sp modelId="{339A1D94-09EE-2B4B-BC43-627B5F76952C}">
      <dsp:nvSpPr>
        <dsp:cNvPr id="0" name=""/>
        <dsp:cNvSpPr/>
      </dsp:nvSpPr>
      <dsp:spPr>
        <a:xfrm>
          <a:off x="18244" y="3456515"/>
          <a:ext cx="2686881" cy="767385"/>
        </a:xfrm>
        <a:prstGeom prst="roundRect">
          <a:avLst>
            <a:gd name="adj" fmla="val 10000"/>
          </a:avLst>
        </a:prstGeom>
        <a:solidFill>
          <a:schemeClr val="accent2">
            <a:shade val="80000"/>
            <a:hueOff val="610610"/>
            <a:satOff val="-45156"/>
            <a:lumOff val="280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Select leverage points</a:t>
          </a:r>
        </a:p>
      </dsp:txBody>
      <dsp:txXfrm>
        <a:off x="40720" y="3478991"/>
        <a:ext cx="2641929" cy="722433"/>
      </dsp:txXfrm>
    </dsp:sp>
    <dsp:sp modelId="{B90732E6-9049-48DB-9EBC-F22CD7D130AB}">
      <dsp:nvSpPr>
        <dsp:cNvPr id="0" name=""/>
        <dsp:cNvSpPr/>
      </dsp:nvSpPr>
      <dsp:spPr>
        <a:xfrm rot="5400000">
          <a:off x="1217800" y="4243085"/>
          <a:ext cx="287769" cy="345323"/>
        </a:xfrm>
        <a:prstGeom prst="rightArrow">
          <a:avLst>
            <a:gd name="adj1" fmla="val 60000"/>
            <a:gd name="adj2" fmla="val 50000"/>
          </a:avLst>
        </a:prstGeom>
        <a:solidFill>
          <a:schemeClr val="accent2">
            <a:shade val="90000"/>
            <a:hueOff val="820643"/>
            <a:satOff val="-60208"/>
            <a:lumOff val="3563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b="1" kern="1200"/>
        </a:p>
      </dsp:txBody>
      <dsp:txXfrm rot="-5400000">
        <a:off x="1258089" y="4271862"/>
        <a:ext cx="207193" cy="201438"/>
      </dsp:txXfrm>
    </dsp:sp>
    <dsp:sp modelId="{22E4A32E-20B3-4632-AB80-995A0D8FCD6C}">
      <dsp:nvSpPr>
        <dsp:cNvPr id="0" name=""/>
        <dsp:cNvSpPr/>
      </dsp:nvSpPr>
      <dsp:spPr>
        <a:xfrm>
          <a:off x="0" y="4607593"/>
          <a:ext cx="2723371" cy="76738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Prioritize leverage points</a:t>
          </a:r>
        </a:p>
      </dsp:txBody>
      <dsp:txXfrm>
        <a:off x="22476" y="4630069"/>
        <a:ext cx="2678419" cy="722433"/>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87BBC19-A0E6-4B44-BB67-173FFB71977F}" type="datetimeFigureOut">
              <a:rPr lang="en-US" smtClean="0"/>
              <a:pPr/>
              <a:t>5/21/22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76A765C-EA60-A14D-BFBC-77310303D45E}" type="slidenum">
              <a:rPr lang="en-US" smtClean="0"/>
              <a:pPr/>
              <a:t>‹#›</a:t>
            </a:fld>
            <a:endParaRPr lang="en-US" dirty="0"/>
          </a:p>
        </p:txBody>
      </p:sp>
    </p:spTree>
    <p:extLst>
      <p:ext uri="{BB962C8B-B14F-4D97-AF65-F5344CB8AC3E}">
        <p14:creationId xmlns:p14="http://schemas.microsoft.com/office/powerpoint/2010/main" val="1499223758"/>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1.416"/>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1085 587,'-7'0,"1"0,2 0,0-1,-1-1,0 0,-2-1,1-1,-1-1,-1 1,-1-2,0 2,-2-2,2 1,0 0,0-2,2 2,0-1,0 1,0 2,-1-2,1 1,1 1,1-2,-1 3,2-2,-1 1,2 0,-2 1,2-1,-1 0,1 0,-3 0,2 1,-1-1,0 1,1-1,0 1,0 1,0-1,1 1,-1-1,-1 0,2 1,-1-1,1 0,-2 0,1 0,0 0,-1-1,1 0,-1 0,1 0,0 0,-1-1,2 2,-1-1,1 0,-2 0,1 0,1 0,-1 1,0-1,1-1,-1 2,0-1,1 0,-1 0,1 0,-1 1,1 0,-1-1,0 0,0 0,1 0,-1 1,0-2,0 1,1 0,-1 0,-1 1,1-2,-1 1,1-1,0 2,-1-3,-2 1,2-1,-3 1,3-1,0 2,-2-2,3 2,-3-2,1 2,0-1,-1 0,1 1,-1-1,1 1,-1-1,3 1,-3-1,2 1,0-1,0 1,0-1,0 0,0 1,0 0,1 0,-1 1,1-2,0 1,-1 0,1 1,0-1,-1 0,1 0,0 1,-1 0,1 0,1 0,-1-1,0 2,0-1,0 1,-1-1,1 1,0-1,-1 1,1-2,0 2,-1-1,1 1,-2-1,2 0,-2 0,2 0,-2 1,2-1,-2 0,2-1,-1 1,-1-1,1 1,-1-2,2 2,-2-1,1 1,0-2,1 2,-1 0,1-1,-2 0,2 0,-2 1,2 0,0-2,-1 2,1-2,-1 1,0 0,1 0,-2 0,2-1,-2 2,2-2,-2 1,2-1,-2 1,2-1,-1 2,1-1,1 1,-2 0,3 0,-2-1,1 1,-2 0,0 0,0 1,1-1,0 1,0 0,1 0,-1-1,-1 2,1-2,-1 2,1-1,0 0,-1 1,2-2,-1 2,1-1,-2 0,2 1,-1-1,0 0,-1-1,1 1,0 0,2 0,-2 1,1-2,-1 2,2-2,-1 2,0-2,1 2,-1-2,1 2,0-2,-1 1,1 0,-1-1,1 2,0-2,-1 1,1 0,-1 1,1 0,-1-1,1 0,-2 1,2-1,-2 0,2 1,-1-1,1 0,0-1,0 1,-1 0,1-1,-1 1,1 0,0 1,-1-1,1 1,-1-1,1 0,0 1,-1-2,1 2,0-2,0 1,0-1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5.368"/>
    </inkml:context>
    <inkml:brush xml:id="br0">
      <inkml:brushProperty name="width" value="0.2" units="cm"/>
      <inkml:brushProperty name="height" value="0.4" units="cm"/>
      <inkml:brushProperty name="color" value="#D9AEFF"/>
      <inkml:brushProperty name="tip" value="rectangle"/>
      <inkml:brushProperty name="rasterOp" value="maskPen"/>
    </inkml:brush>
  </inkml:definitions>
  <inkml:trace contextRef="#ctx0" brushRef="#br0">483 194,'-13'0,"-5"0,11 0,-9 0,-1-4,4 3,-11-4,13 3,-6-3,2 0,-2 0,0 0,2 0,-1 0,1-2,-2 2,0-3,4 3,-3-3,4 0,-3-1,3 1,1-1,2 4,0-2,2 2,-1 0,2-1,0 2,0-1,1 1,1 0,-1 0,2 2,0-1,-1 2,1-1,0 0,0 1,1-1,-1 1,1-1,-1 1,0 0,0 1,0-2,0 2,0-3,-1 3,1-2,0 2,-1-2,1 1,0-1,-1 1,3-2,-3 2,3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5.369"/>
    </inkml:context>
    <inkml:brush xml:id="br0">
      <inkml:brushProperty name="width" value="0.2" units="cm"/>
      <inkml:brushProperty name="height" value="0.4" units="cm"/>
      <inkml:brushProperty name="color" value="#D9AEFF"/>
      <inkml:brushProperty name="tip" value="rectangle"/>
      <inkml:brushProperty name="rasterOp" value="maskPen"/>
    </inkml:brush>
  </inkml:definitions>
  <inkml:trace contextRef="#ctx0" brushRef="#br0">0 366,'11'0,"-2"0,-3 0,-2 0,3 0,0 0,0 0,1 0,-1 0,3 0,-1 0,-1 0,2 0,-4 0,3-2,-3 2,3-3,-4 1,4 1,-4-3,4 3,-1-4,0 3,1-3,-1 2,-1 0,3 0,-4 0,3 0,-3 0,2-1,-3 3,1-2,0 2,0-2,0 1,-1-2,3 2,1-4,-1 3,0-2,0 1,-2 0,1 1,1 0,-2 0,2 0,-3 0,1 0,0 1,2-2,-1 2,1-2,-2 1,1 0,0 0,2 0,-3 0,1 0,-1 0,0 0,-2 0,2 0,-2 1,2-1,-2 0,2 0,-3 1,2 0,0 0,-1-1,1 0,-2 1,1-1,0 0,-1 1,1-1,-1 0,1-1,-1 1,3-3,-2 2,2-1,0 0,-1 2,1-2,0 1,0 1,0-1,2-1,-3 2,3-1,-4 1,2-1,-1 1,0-1,-2 1,1 0,-1 1,-1 0,2 0,-1 1,-1-1,2 1,-2-2,1 0,0 1,0-1,1 0,-1 1,1-1,-2 0,1 0,0 1,-1 0,1 0,-1 0,1 0,0-1,-1 0,1 1,-1-1,0 1,0-1,0 0,0-1,1 1,1 0,-1 1,1 0,-1 0,-1-1,1 1,0 0,-1 0,1 0,0 1,-1-2,2 3,-1-2,0 1,0-1,1 1,-2-1,2 1,-1 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5.370"/>
    </inkml:context>
    <inkml:brush xml:id="br0">
      <inkml:brushProperty name="width" value="0.2" units="cm"/>
      <inkml:brushProperty name="height" value="0.4" units="cm"/>
      <inkml:brushProperty name="color" value="#A9D8FF"/>
      <inkml:brushProperty name="tip" value="rectangle"/>
      <inkml:brushProperty name="rasterOp" value="maskPen"/>
    </inkml:brush>
  </inkml:definitions>
  <inkml:trace contextRef="#ctx0" brushRef="#br0">523 102,'-10'-4,"1"2,2-3,-2 2,2-2,-3 0,1 0,0 1,-1-1,4 1,-4 0,4 0,-3 0,2 0,0 0,0 0,0-1,-1 2,1-2,0 2,0-1,0 0,0 2,-2-1,2 1,-2 0,1 0,-1 1,0 1,-1 0,2 0,-2 0,3 0,-2 0,2 0,1 0,0 0,0 0,0 0,-1 0,2 0,0 0,-1 0,2 0,-2 1,0-1,2 2,-3-1,1 1,0-2,-1 2,2-2,-3 1,3-1,-2 0,1 0,-4 0,2 0,-1 0,2 1,2 0,-2 0,3 0,-2-1,2 2,-1-1,1 1,0 0,-1 0,1 0,1 0,-1 0,0-1,1 1,-1-1,2 1,-1-1,1 0,0 0,-1 0,0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5.371"/>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312 1317,'0'-8,"0"1,0 1,0 2,0-1,0 0,0 0,0-2,0 3,0-1,0 0,0 2,0-3,0 3,0-4,0 5,0-5,0 2,0 0,0-4,-1 4,1-2,-1 2,1-1,0-1,0 1,0-1,-2 1,1 0,-1 0,2 1,0 0,0-2,0 3,0-3,0 1,-1-1,1 1,-1-1,0 1,0-1,-1 1,1-1,0 3,-1-3,0-1,0 0,0-1,0 2,0 0,1 0,-1-2,0 2,1-2,0 2,-1 0,1 0,-1 0,2 0,-2 0,2-2,-3 1,3 0,-1 1,0 0,1-1,-1 1,1-1,0 2,-1-3,0 2,0 1,1-2,0 2,-1-1,1-2,-1 2,1-2,0 2,0-2,-1 2,1-2,-2 2,2-1,-1 0,1 0,-2 1,2 0,-2-1,1 0,-1 0,2 0,-2-1,0-3,1 1,-1-2,0 4,1-1,-1 2,1-2,-1 3,1-2,-1 2,-1 0,1-3,-1 2,1-4,0 5,-1-2,1 2,0 0,0 0,1 0,-2 0,2 0,-1-1,1 1,-1 0,0 0,1 0,0 0,-1 0,0 0,0 0,0-1,0 1,1 0,-1 0,-1 0,1-2,-1 2,1-2,-1 2,1 0,0 0,-1 1,1 2,0 3,1-2,-2-1,0-7,-1 1,0-5,0 3,1-2,-2 0,3 0,-2 1,1 1,-1 3,2 1,-2 2,2-1,-1 2,-1 1,2 0,-2-1,1 2,-1-2,1 2,1-1,0 2,0-2,0 2,0-2,1 1,-1 0,1 1,-1 0,1-1,-2 0,2 0,-2-1,1 2,1-1,-1 0,0 1,0-2,-1 1,0 1,2 0,-1 0,0 0,0 0,0-1,0 1,1-1,-1 1,2 0,-2 0,1 0,0 0,-1 0,1 0,0 0,-1 0,1-1,0 1,0-1,0 1,1 0,-2-1,1 1,0-1,-1 0,2 1,-2-1,2 0,-2 1,2-3,-2 3,2-2,-2 2,2-2,-1 2,0-1,1 1,-2 0,2-1,-1 1,0-1,0 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5.372"/>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748 637,'-11'0,"0"0,1 0,-2-1,0-3,0-1,0 0,2-1,-3 2,2-2,-2 2,4-3,-4 1,4-1,-2 1,3 1,-1-1,1 0,-2-1,2 1,-1 0,1-1,-2 1,0-1,1 1,1 1,-1-1,1 1,-2-3,0 1,1-1,0 2,1-1,0 0,0 0,1-1,0 2,0 0,1 1,-2 0,2 0,-2-1,2 0,-4-1,4 2,-5-2,4 2,1-1,-2 1,1 0,0 0,0 0,1 0,-2 0,2-1,-2 0,1 1,-2-3,1 2,-1-2,2 2,0 0,0 0,1-2,0 2,-2-2,2 2,-2-2,2 2,0-2,0 2,0 1,0-1,1-2,0 2,0-2,-1 3,2-1,-2-2,3 2,-3-2,2 2,-1 0,2 1,-2-3,1 2,0-2,-1 1,0 0,0-2,0 3,1-2,-1 3,1-1,-1 0,1 0,0 0,1 0,0 2,2 0,-2 0,2 1,-1-2,0 3,2-1,-2-1,1 2,1-2,-1 1,0-1,0 1,0 0,1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5.373"/>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0 747,'10'0,"-1"0,0 0,3 0,-1 0,4 0,-2 0,2 0,0 0,-2 0,4 0,-5 0,3 0,2 0,-2 0,3 0,-1 0,-5 0,6 0,-2 0,3 0,-2 0,2 0,-5 0,1 0,-2 0,-2 0,2 0,-2 0,2 0,-2 0,2 0,0 0,0 0,2 0,0 1,2 0,7 0,-5-1,-4 0,0 0,2 0,5 0,-7 0,8 0,-6 0,7 0,-7 0,-2 0,2 0,-2 0,0 0,-2 0,2 0,-2 0,0 0,-3 0,2 0,0 0,2 0,2-1,-4-1,0-1,-1 2,-1-2,4 2,5-3,3 1,-1 0,-8 1,-1 0,3 1,8-2,-6-1,3 1,-1-2,-1 2,-2-1,-1-1,-1 0,0 1,-2 0,2 1,-2-1,1 1,-1 0,2 1,4 0,-4 0,2 0,-5 0,4-1,-4-1,2 0,-3-1,-3 1,1 0,-1-1,1 1,0-1,-1 1,2-1,-1 1,2-1,-1-1,0 1,1 1,1-2,-2 2,2 0,-1-1,0 1,0-2,0 1,-1 0,0-1,-1 1,1 0,-1 0,-1 1,1-1,0 1,-1-1,1 0,1-1,-1 1,3 0,-3-1,3-1,-3 2,3-2,-3 0,3 1,-3 0,2-1,-2 1,-1 0,1 1,0 0,-1 0,2-1,-1 1,2 1,-3-1,1 2,0-2,-1 3,1-3,-1 2,1-2,0 2,1-2,-1 2,1-2,-1 2,-1 0,1-1,-2 1,1 0,2-3,-2 3,2-4,-4 3,2 0,-2 0,2 1,0-2,-1 2,1-1,0 0,-1 1,3 0,-3-1,4 1,-3 1,1-1,-1 2,0-1,0 1,-2-1,1 1,-1 0,1-1,-3 1,3-1,-2 0,0-1,1 0,0 0,-1 1,1-1,-1 0,1-1,0 1,1-2,-1 3,1-3,-2 3,1-3,2 2,-2-1,0-1,-1 4,-1-3,-1 2,2-1,-2 1,1-1,-1 0,2 0,-2 1,0 0,0 0,0 0,0 0,1 1,-1-1,2-1,-1 1,1-3,0 2,0-2,2 0,-1 1,3-3,-3 2,3-3,-2 3,2-3,-1 2,-1-1,0 2,-1-1,1 2,-1-1,-2 3,2-3,-3 2,3-1,-3 1,1 0,1 0,-2 0,1 0,0 0,-1 0,0 0,0 0,0-1,0 1,1 0,-2 1,1 0,-1 0,0 0,1 0,-1 0,1 0,-1-1,1 1,-2-1,1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5.374"/>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0 399,'0'-18,"0"-1,0 10,0-5,0 5,0-2,2-1,1 3,-1-2,0 2,0 1,0-1,3 0,-1 1,-2-1,2 0,-1-2,1 2,-1-5,-1 5,-1 0,0 1,3-1,-4 0,4 0,-4 1,4 3,-2-1,0 2,2 0,-2-2,2 2,-1-2,0 2,0 1,-1-1,2 0,-2 0,2 0,-2-2,0 2,1-2,-2 2,2 0,-2-2,2 4,-2-5,0 5,-1-4,0 1,0 1,0-1,0-1,5 4,2-2</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0:16.616"/>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248 57,'0'39,"0"-4,0-21,0 9,0-7,0 20,0-8,0 15,0-10,0 18,0-17,0 23,0-22,0 22,0-17,0 12,0-12,0-3,0-5,0-6,0-2,0 1,0-5,-4 0,3-2,-7 0,3 2,-5-2,1 0,0-9,-5 9,4-3,-8-1,7 4,-7-7,8 7,-4-3,5-1,-1 4,1-4,4 5,-4 0,4-5,0 4,-3-3,7 4,-4-5,1 4,3-8,-3 3,4-4,0 3,0-3,0 3,0-1,0-2,0 3,0 0,0-3,11-30,-5 13,7-26,-10 25,-3 0,4-8,-3 6,4-6,-5 4,0-2,0-4,0 0,0-1,0 1,0-5,4-2,-3-5,8 5,-8-4,8 4,-8-6,4 1,-5-1,0 1,0-1,0 1,0-1,0 1,0 0,0 5,0-4,-9 4,2 0,-8-5,5 11,0-5,5 11,-3-4,3 8,-1-3,-1 4,6 1,-7-1,7-3,-7 2,8-2,-4 3,4-2,0 1,0-2,0 0,0-3,0 2,0-1,0 6,0-4,0 3,0-3,0-2,0 0,0-5,0 4,0-8,0 7,0-9,0 6,0 0,0 0,0 4,0 2,0 4,0-3,0 2,0-2,0 0,15 13,-8-6,13 12,-12-7,0 3,4 6,-2 1,2 2,-3-3,0 4,-1-3,2 7,-5-2,3 4,-3-5,0 4,3-4,-7 5,7 0,-7 6,4-5,-5 10,4-9,-3 9,3-10,-4 10,4-10,-3 5,4-1,-1-3,-3 3,7-5,-7 0,8 0,-4 9,0-7,-1 2,1-6,0-7,4 12,0-7,-5 3,5 0,-4-3,5 4,0 5,-1-3,2 8,-2-8,1 3,-1-5,1 0,-5-5,3-1,-7-4,3 0,0 3,0-2,1 2,-2-1,-3-2,0 3,0 0,0-3,0 3,0 0,0-2,0 2,0 0,0-3,0 3,0-4</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0:21.73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1514 479,'0'-32,"0"2,0 10,-5 1,0 5,-4-4,0 12,-5-11,4 11,-13-9,11 7,-16 2,12-2,-14 2,4-4,0 0,-4 4,-2-3,-1 3,-4-10,-1 4,5-3,-5 4,7 0,0 1,-1-1,6 1,-4 0,10 0,-5 4,6-2,0 7,0-8,0 8,0-7,-1 2,-4 1,3-4,-3 4,5-5,-6 0,4 5,-3-4,5 3,-1 1,1-4,5 8,0-3,1 4,3 0,-3 0,-1 0,4 0,-8 0,8 0,-8 0,8 0,-8 0,8 0,-8 0,4 4,-5 2,-1 3,1 5,0-4,0 8,0-3,4 0,1 3,6-9,-2 9,-3-8,2 8,1-8,2 8,2-3,-3 4,-1-5,5 4,-3-3,7 4,-7-5,7 4,-3-4,-1 11,4-5,-8 10,7-10,-2 10,-1-4,4 6,-9 7,9-5,-8 6,8-9,-8-5,8 4,-4-5,5 6,0 0,0 0,0 0,-4 1,2-1,-2 0,4 1,0 5,0-4,0 5,0-1,0-4,0 5,0-13,0 0,0-6,4 0,-3 0,7-5,-3-1,4 1,0-5,0 5,0-1,-1-3,6 7,0-2,5 0,0 3,0-8,0 8,1-7,-1 3,5 0,-4-3,4 3,-5-4,0-1,0 1,0-1,-4 0,3 1,0-5,-3-1,3-4,-5 0,-4 0,9 0,-3 0,4 0,0 0,0 0,0 0,0 0,5 0,2-5,0 0,4-6,-4 1,5-1,-5 1,4 0,-10 0,10 0,-9 0,3 4,-5-3,0 4,0-5,0 1,0-1,0 0,0 1,0-1,0 1,-4-1,2 1,-2-5,4 0,-5-5,5-6,-8 5,7-4,-2-1,-1 4,-1-3,0 5,-3 0,3-1,-5 1,0 0,1 5,-2 0,-3 1,7 3,-6-8,6 8,-3-3,5-1,-4 0,8-1,-4 1,1 0,-1 4,-1 1,-3 1,3 3,-4 0,-1-3,1 4,-1-9,-4 4,4 0,-7-2,3 2,-4-4,0 0,0 0,0 3,0-3,0 4,0-4,0 4,0-4,0 1,0 2,0-2,0 0,0 3,0-3,0 4</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0:28.38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0,'54'0,"-8"0,22 0,-8 0,29 0,-1 0,3 0,-38 0,3 0,-2 0,2 0,4 0,1 0,2 0,1 0,-2 0,-1 0,4 0,-1 0,-3 0,-1 0,-3 0,-3 0,30 0,10 0,-28 6,14 6,-3 3,-21 7,20-2,-20 4,8 7,-4-11,-11 8,-3-11,-9 0,-6 3,-5-9,-1 4,-6-6,0 1,0-5,0-1,-5-4,4 4,-3-2,4 2,0-4,5 0,-4 0,10 0,-9 0,9 0,-5 0,7 0,-7 0,5 0,-4 0,6 4,-1 2,0 5,-5-2,4-3,4 3,-6-8,5 3,-19 0,-1-3,1 2,-5-3,5 0,-6 0,4 0,-2 0,2 0,0 0,-2 0,2 0,-4 7,1 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1.417"/>
    </inkml:context>
    <inkml:brush xml:id="br0">
      <inkml:brushProperty name="width" value="0.2" units="cm"/>
      <inkml:brushProperty name="height" value="0.4" units="cm"/>
      <inkml:brushProperty name="color" value="#D9AEFF"/>
      <inkml:brushProperty name="tip" value="rectangle"/>
      <inkml:brushProperty name="rasterOp" value="maskPen"/>
    </inkml:brush>
  </inkml:definitions>
  <inkml:trace contextRef="#ctx0" brushRef="#br0">483 194,'-13'0,"-5"0,11 0,-9 0,-1-4,4 3,-11-4,13 3,-6-3,2 0,-2 0,0 0,2 0,-1 0,1-2,-2 2,0-3,4 3,-3-3,4 0,-3-1,3 1,1-1,2 4,0-2,2 2,-1 0,2-1,0 2,0-1,1 1,1 0,-1 0,2 2,0-1,-1 2,1-1,0 0,0 1,1-1,-1 1,1-1,-1 1,0 0,0 1,0-2,0 2,0-3,-1 3,1-2,0 2,-1-2,1 1,0-1,-1 1,3-2,-3 2,3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0:32.251"/>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1696 314,'-28'0,"-1"0,9 0,0-4,-5-2,-1-14,6 4,-11-6,10 4,-9 1,9-2,-9 3,10 2,-10-1,9 4,-9-4,10 1,-10 7,4-6,0 8,1-5,1 4,3-2,-9 7,4-13,0 12,-4-8,4 10,0 0,-4-4,9 2,-3-2,-1-1,5 4,-5-4,0 5,5 0,-5-4,11 3,-4-3,-1 4,4 0,-3 0,10 0,-1 0,-4 0,-1 0,0 0,1 0,4 0,-13 0,6 4,-12 5,3 7,5 3,-12 8,6-6,-2 10,-2-9,2 10,2-11,0 5,0 0,5-6,-5 12,1-11,3 9,-3-9,4 9,6-9,-4 3,4-9,0 3,1-3,5-1,4 4,-4-4,8 5,-3 0,4 0,0 6,0-5,0 10,0-9,0 9,4-10,2 5,4-1,3-3,-2 3,3-5,1 5,0 5,0-2,-2-4,-3-5,-1-9,-4 5,3-1,-7-4,7 5,-7-6,7 1,-4-1,5 6,-4-5,3 5,-3-1,4-3,0 8,0-9,5 9,0-8,1 8,3-7,-3 3,4-5,0 1,0-1,0 1,0-1,0 1,6 0,-5-1,5 1,-6 0,0-5,-1 3,1-2,1-1,-1 3,0-2,0-1,-5 3,4-3,-4 0,1 3,2-3,-7 4,8-4,-9 3,5-7,3 6,-7-6,7 7,-8-7,4 3,-3-4,8 0,-9 0,15 0,-9 0,15 0,-9 0,9 0,-5 0,7-5,-1-1,-5 0,4-3,-10 3,5 1,-11-4,4 4,-8-4,8 0,-9 0,5-5,-1 4,-3-3,4 3,-1-3,-4 3,5-3,-1 4,-4 0,9-5,-8 4,8-3,-8 4,8 4,-9-3,9 3,-8-4,3 0,-4 0,-1 4,1-2,-1 2,1 0,3-3,-6 3,5-3,-6-9,0 1,-1-7,1 4,-4 0,3-6,-4 5,0-5,0 6,0 4,0-3,0 4,0-5,0 0,0 0,0-1,0 1,0 0,0 0,0 5,0-4,0 8,0-4,0 6,0-5,0 3,0-2,0-1,0 4,0-4,0 1,0 2,0-3,0 1,0 2,0-2,0 0,0 2,0-2,0-6,0 8,0-8,0 10,0-1,0-3,0-2</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0:42.78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1705 223,'-19'-18,"1"6,17 4,-3 3,-4-8,2 7,-6-3,-1 9,4 0,-4-4,0 3,-2-2,1 3,-4 0,3 0,-4 0,0 0,0 0,0 0,-1 0,1-5,0 4,0-3,0 0,4 3,-3-8,4 8,-1-7,-3 7,8-7,-3 7,4-7,-8 3,6 1,-6 0,12 0,-6 3,1-7,-4 7,2-3,3 4,-3-3,2 2,-2-3,-6 4,8-4,-8 3,5-3,3 0,-3 3,-1-7,4 7,-3-7,4 7,1-7,-5 7,3-3,-7 4,7-4,-3 4,4-4,-4 4,3 0,-3 0,-1 0,0 0,-1 0,-3 0,-2 0,0 0,-5 0,6 0,0 0,0 0,-1 0,1 4,-8 5,5-2,-5 5,8-6,-1 3,6 0,-4-4,3 4,1-5,-4 2,3 2,1-7,-4 7,3-3,-4 5,0-5,4 3,-3-3,4 4,-5 1,-1 0,-4-1,3 1,-3 4,5-3,4 7,-4-8,5 8,-6-7,6 2,0-4,6 0,-1-1,0 6,0-5,4 5,-3-6,7 1,-7 4,7-3,-3 3,-1 0,4-3,-3 8,4-8,0 8,0-9,0 5,0-1,0-3,0 3,0-5,0 9,0-6,0 11,0-12,0 7,0-2,0 4,0 0,0 6,4-5,2 10,4-4,0 5,0-5,0 3,0-8,0 3,-5-5,4 0,-8-4,7 3,-7-9,7 5,-7-6,3 1,0 3,1 2,0 0,-1-1,0-4,-3-1,11 9,-10-6,10 6,-7-4,4-3,-1 3,1-4,0-1,-1 1,6 0,-5 0,5 0,-1 0,-3-1,7 2,-7-5,8 3,-3-3,4 5,0-1,-5 0,4 1,-9-2,9 2,-8-1,3 0,-4-1,-1 1,1-1,0 1,-1-4,1 2,-1-2,1 4,-1-1,1-3,0 3,-1-4,1 5,-1-5,0 4,5-3,-4-1,8 4,-2-7,4 8,-5-8,4 7,-4-7,5 8,0-8,0 7,0-7,0 7,0-7,6 4,-10-2,9-2,-10 3,5-4,0 0,0 0,0 0,6 0,0 0,1 0,4 0,-4 0,5 0,-5 0,4 0,-10 0,10 0,-9 0,3 0,-5 0,0 0,0 0,-4 0,3 0,-4 0,0 0,4 0,-8-4,8-1,-8 0,16-8,-14 11,14-11,-16 8,8-4,-9 0,9 0,-8 0,8-1,-8 1,3 0,-5 4,1-2,0 2,-1 0,1-3,-1 4,1-5,-4 0,-2-4,-3-2,4-4,-2 0,2-5,-4 4,0-10,0 10,0-5,0 6,0 0,0 0,0-1,0 1,0 0,0 0,0 5,0-4,0 3,0-9,0 3,0-3,0 4,0 6,0-4,0 3,0-3,0-2,0 2,0-2,0 1,0-5,0 3,0-3,0 4,0 1,0-14,0 11,0-7,0 11,4 4,-3-6,3 6,0 0,-3 1,3 3,-4-3,0 4,0-3,0 2,0-3,0 1,0 3,0-4,-4 2,-1 1,-3-2,3 3,-3-4,3 7,0-6,-3 3,3-1,0-2,-2 4,6-5,-3 3,0-4,3 5,-7 1,7-5,-3 4,4-4</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0:45.350"/>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1682 5,'-28'0,"-1"0,19 0,-8-4,8 6,-4-1,1 4,-1 3,-1 1,-3 2,3 2,-5 6,1-7,-1 12,1-14,0 4,4 0,-3-4,7 0,-7-2,4 2,-5 4,0 1,-1 3,1-3,-8 12,0-5,-2 6,4-12,6 2,0-4,-6 6,5-1,-5-3,10 2,-3-7,3 2,1-4,-4 1,8-2,-4 1,6 0,-1 0,0-1,0 1,1-1,-6 1,4 0,-3 0,4 4,0 2,-5 3,4-3,-8 3,7-4,-7 1,4 3,-1-3,-3-1,3 0,0-5,-3 5,9-5,-5 5,1-5,3-1,-8 2,8-2,-3 1,-4 4,6-3,-7 3,10-9,-1 4,0-3,1-1,-5 4,3-7,-2 7,3-7,1 6,-5-2,3 0,-2-1,-2 0,4-3,-3 7,4-3,-4 0,3 2,-8-1,8-2,-3 4,-1-2,4 2,-3-2,0 2,3-7,-4 7,6-3,-1-1,0 4,0-3,1 0,-1 2,-3-2,2-1,-2 0,3-4,1 3,-4 2,2 3,-2-3,3 3,0-4,-4 5,3 0,-3-4,4 3,0-3,1 3,-1 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0:56.32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1193 1,'-34'0,"6"0,15 0,-2 0,1 0,0 0,1 0,-2 0,-4 0,0 0,0 0,0 0,0 0,-1 0,-13 0,11 0,-12 0,10 0,3 0,1 0,2 0,4 0,0 0,-4 0,8 0,-4 0,2 0,2 0,-7 0,7 0,-3 0,4 0,-3 0,-2 0,0 0,1 0,4 0,-4 0,3 0,-3 0,4 0,-4 0,4 0,-9 0,9 0,-1 3,-2-2,6 7,-7-3,4-1,1 4,-5-4,3 5,-2-4,3 2,-4-1,3 2,-8 2,8-2,-8 2,8-1,-8 0,8-4,-8 3,8-3,-3 4,4 0,0-5,1 4,-1-3,0 3,1 1,-1 0,0-1,0 1,0 4,0-3,0 8,0-9,0 5,4-6,-3 1,4-1,-1 1,-3 0,3 3,0-2,-3-2,4 4,-1-7,1 8,4-1,-4-2,3 2,-3 0,4-2,0 7,0-7,-4 3,3-5,-3 10,4-8,0 7,-4-3,3-5,-3 9,4-8,0 3,0 0,0-3,0 3,0 1,0-5,0 4,0-4,0 4,0-3,0 3,0-4,0 4,0-3,0 3,0-4,0 4,0-3,0 3,0-4,0 3,0 2,0 0,0-1,0-5,3 5,-2-4,7 4,-7-5,7 1,-4 3,1-2,-1 2,0-3,-3-1,3 5,-1-4,-2 3,7 0,-4-3,1 4,-1-5,3 1,-1-1,6 1,-3-1,0 1,0 4,-1-3,1 3,0-4,-1-1,1 1,0-1,-1 1,-3 0,2-1,2 1,1-1,2 1,-3-1,-1-3,1 3,-1-3,1-1,-1 4,5-7,-4 6,8-6,-7 7,3-7,-4 3,4 0,-3-3,8 7,-9-7,5 4,-1-1,-4-3,5 3,-1 0,-3-3,7 8,-2-8,-1 7,4-7,-9 6,9-2,-8 0,8 4,-8-8,3 7,0-3,-3 0,7 3,-3-3,0 0,-1 3,-5-3,1-1,3 4,-2-7,2 3,-3 0,-1-4,9 9,-6-8,6 3,-8-4,4 0,-3 4,7-3,-7 2,8-3,-8 0,8 0,-9 0,9 0,-8 0,3 0,0 0,-3 0,3 0,-4 4,3-3,3 3,-2-4,0 0,-4 0,4 0,2 0,-1 0,-1 0,-4 0,3 0,-2 0,2 0,0 0,-2 0,2 0,0 0,-2 0,2 0,0 0,-2 0,2-4,0 4,-3-8,3 7,-3-6,3 2,-3 1,4-4,-5 7,1-7,-1 3,4-3,-3 0,-1-1,3 1,-5-1,6 0,-3-4,0 3,-4-3,3-1,-3 5,4-9,0 8,0-8,-4 8,3-3,-3 4,4 0,-1 0,-3 1,3-1,-4 0,5 1,-4-1,2 0,-2 1,0-1,3 0,-7-4,2 3,1-3,-3 4,7-4,-7 3,7-3,-7-1,3 4,-1-3,-2 4,7 1,-4-1,1-3,-1 2,-4-2,0 0,0 2,0-6,0 6,0-2,0-2,0 0,0-5,0-1,0 6,0-4,0 4,-5-5,4-1,-3 6,4-4,-4 8,3-8,-3 8,4-3,-4 0,3 3,-3-3,4-1,-4 5,3-5,-7 5,7 1,-6-5,6 4,-8-9,4 4,-4-1,4-3,-3 8,3-3,-4 4,5 1,-4-1,3 0,0 1,-2-1,-2 0,-1 1,1-1,2 0,-2 0,-1 1,-2-1,3 0,5 1,-4-1,3 0,-4 1,5-1,-5-4,5 3,-2-4,-1 6,6-1,-7 0,3-8,-4 2,0-3,4 6,-3 7,3-7,0 6,-2-6,2 3,-4 1,1-1,-1 4,0-3,1 4,-1-1,-4-3,4 7,-4-3,4 0,1 3,-5-7,4 8,-3-4,4 4</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1:00.944"/>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5721 1,'-34'0,"7"0,14 0,0 0,-2 0,1 0,0 0,1 0,3 0,-3 0,-1 0,5 0,-5 0,6 0,-5 0,4 0,-8 0,8 0,-8 0,8 0,-4 0,0 0,3 0,-8 0,3 0,-4 0,0 0,-6 0,5 0,-10 0,9 4,-9-3,10 8,-10-8,9 7,-9-7,10 8,-5-8,6 3,0 0,-1-3,1 3,5-4,-4 0,8 0,-8 0,3 0,-4 0,4 0,-3 5,4-4,-5 3,0-4,-1 0,1 0,0 0,0 4,0-3,-15 8,12-8,-11 3,14-4,-1 4,1-3,0 4,0-1,0-3,4 7,-3-7,8 6,-7-6,2 3,-4 0,0-3,0 4,-1-1,1-3,0 3,-9 0,7-3,-7 8,9-8,0 7,0-7,0 4,0-1,-6-3,4 3,1-4,2 0,4 0,-1 0,2 4,0-3,3 3,-4-4,6 4,-1-3,-4 6,3-6,-2 7,3-7,0 7,1-4,-1 1,0 3,-4-7,3 6,-3-2,-1 0,5-1,-9 0,8-3,-8 7,8-7,-8 4,8-1,-8-4,8 4,-3 0,4-3,-4 7,3-7,-4 7,1-7,3 7,-3-7,-4 3,6-1,-7-2,10 3,-1-4,-8 0,6 4,-11-3,8 3,-1-4,-3 0,3 0,-4 0,0 0,0 0,-6 4,5-3,-5 4,6-1,0-3,0 8,-1-8,1 7,5-7,0 7,1-7,3 7,-3-7,-1 3,4-4,-3 4,4-3,-4 2,3 1,-8-3,3 7,1-3,-4 4,3-4,-4 4,0-4,0 5,0-1,-6 1,5-1,-10 2,4-1,0 4,1-3,0 3,5-4,-5 0,6-1,0 1,4-1,-3 0,4-4,-14 4,7-4,-7 0,14 3,-4-7,3 3,1-4,-4 4,3-3,1 4,-4-1,3-3,-4 3,0 0,0-3,-1 3,1 1,5-4,-4 3,3-4,-4 4,0-3,5 7,-4-7,8 7,-3-7,-1 7,5-7,-9 7,8-7,-8 8,3-8,-4 7,5-7,-4 8,3-8,-4 7,5-7,-4 3,3-4,1 4,-4-3,3 3,-4-4,0 4,5-3,-5 4,5-5,-5 4,0-3,-9 3,6-4,-6 0,8 4,1-3,0 3,0-4,0 0,4 0,-3 5,4-4,-5 3,0 0,0-3,-1 7,1-7,0 8,0-8,0 7,0-7,-1 8,1-8,-5 8,4-8,-5 8,6-8,0 7,-1-7,6 4,-4-5,3 4,-4-3,0 3,0-4,0 4,5-2,-4 2,3-4,-4 0,5 0,-4 0,8 0,-8 0,8 0,-3 0,-1 0,4 0,-3 0,0 0,3 0,-4 0,1 0,-1 0,-5 0,6 0,-1 0,6 0,-5 0,-1 0,0 0,1 0,4 0,-4 0,3 0,-4 4,1-3,3 2,-8 2,8-4,-3 3,4 0,-4-3,3 6,-3-6,-1 3,4 0,-8-3,9 2,-9 2,8-4,-4 3,1-4,3 4,-8-3,8 2,-7-3,2 0,1 4,-4-3,8 3,-8-4,0 4,2-3,-6 4,13-5,-5 0,1 0,3 0,-3 0,-1 4,1-3,-6 3,5-4,1 0,4 0,-8 0,6 0,-6 0,9 0,-1 4,-4-3,4 3,-3-4,-1 0,4 0,-3 0,0 0,3 0,65 37,14 8,-7-5,0 0,6 4,-22-10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1:12.55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1183 28,'-35'0,"6"0,16 0,3 0,-13 0,7 0,-4 0,2 0,4-5,-6 4,2-7,-1 7,1-3,-1 4,-1 0,1 0,0 0,0 0,0 0,0 0,0 0,-1 0,1 0,0 0,0 0,0 0,0 0,-6 0,4 0,-3 0,5 0,-1 0,6 0,-4 0,3 0,1 0,-4 4,8-3,-8 8,8-8,-3 7,4-7,1 7,-5-4,3 5,-7-4,7 2,-3-2,4 4,-4-5,3 4,-4-3,6 3,-1 1,0-4,1 2,-1-2,0 4,0-5,1 4,-1-3,0-1,1 4,-1-3,0 3,1 1,-6 0,4 0,-8 0,8 0,-8 0,8 5,-8-4,8 3,-7 0,6 1,-1 0,3-1,4 0,1-3,0 8,3-8,-4 7,5-7,0 3,0 1,0-5,0 9,0-8,0 8,0-4,0 11,0-5,0 4,0-4,0-1,0 5,0-8,0 7,0-8,4-1,-3 4,3-4,-4 1,0 3,0-4,0 5,0 0,4 0,-3 0,4 0,-1 0,-3 0,7 1,-7-1,8 0,-4 0,0 0,4-5,-5-1,5 0,0-3,0 8,0-8,0 3,-1-5,1 1,0 4,0-3,0 3,-1-4,1-1,4 1,-3 5,4-4,-5 3,-1-4,1-1,4 1,-3 0,3 5,1-4,0 7,0-7,-2 2,2-3,-5 0,5 0,-6 0,5-5,-3 4,8-3,-8 0,8 4,-4-4,1 0,2 3,-2-7,-1 7,4-7,-8 7,7-7,-7 3,8-4,-3 4,4-3,0 3,-1 1,1-4,0 3,0 0,0-3,0 3,0 0,0-3,0 4,6-5,-5 0,5 0,-6 0,5 0,-4 0,0 0,-2 0,-8 0,8 0,-5 0,2 0,-3 0,-3 0,8 0,-7-4,12-2,-8 1,1-3,3 7,-4-3,0 1,4 2,-8-7,8 3,-4 0,1-3,3 2,-4-3,5 4,0-4,0 4,0-5,0 1,0-1,0 0,-4 1,3-1,-4 1,5 0,0-1,0 0,-4 1,2-1,-2 1,-1 4,-1-3,-4 3,0 0,-1-3,1 4,-1-5,0-3,1 6,-5-5,8 2,-7-1,8-2,-5 3,1 0,-1 1,1-1,0 0,-1 1,1-1,-4 0,2 1,-6-5,3 4,-4-4,4 4,-3-3,3 2,-4-7,0 7,0-8,0 8,0-8,0 3,4-4,-3 0,3 0,-4 0,0 4,4-3,-2 8,2-3,-4 4,0-4,0 3,0-3,0 4,0-4,0 4,0-4,0 1,0 2,0-3,0 1,0 2,-4-3,3 0,-7 3,3-8,0 4,-3-1,7-3,-7 8,7-8,-3 4,4-1,0-3,-4 8,3-8,-3 8,4-7,0 7,0-4,-4 1,3 3,-7-3,7 4,-7 0,3-3,-4-3,4 2,-3-1,3 6,-4 3,1-3,-1 3,1 0,-1-2,-4 6,3-3,-3 0,4 3,-5-7,4 3,-7 0,7-3,-8 3,8-4,-4 0,1-1,3 5,-3-3,-1-1,5 3,-5-6,6 7,3-4,-3 0,3 1,-4-1,1 4,-1-3,-4 4,4-1,-8-3,7 6,-4-6,6 3,-1 1,-4-5,3 8,0-7,-1 7,6-3,-11 1,7 2,-4-3</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1:20.19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4160 1,'-34'0,"2"0,13 0,5 0,-4 0,-2 0,-1 0,-3 0,-1 0,5 0,-5 0,0 0,5 0,-10 0,4 0,0 0,-4 0,-3 0,0 0,-4 0,-1 0,5 0,-11 0,11 0,-5 0,0 0,5 0,-11 0,11 0,-4 4,6-2,-7 7,5-8,-4 4,5 0,6-4,-4 4,10-1,-5-3,6 3,-5 1,3-4,-4 8,1-3,-2-1,0 4,-4-8,4 3,0-4,-5 0,5 5,-5-4,0 4,-1-5,1 4,-7-3,5 4,-10-5,10 0,-4 0,-1 0,10 0,-22 0,26 0,-14 0,13 0,9 0,-7 0,8 0,-4 0,0 0,5 0,-4 0,3 0,-4 0,5 0,-4 0,3 0,-4 0,4 0,-3 0,4 0,-5 0,0 0,4 0,-3 0,3 0,-4 0,0 0,-6 0,5 4,-10-3,4 8,-6-3,7 0,-12 3,15-3,-14 0,10 3,0-8,-4 4,9-1,-3-3,-1 3,5-4,-5 0,6 4,0-3,4 3,-3-4,8 0,-8 0,9 0,-9 0,8 0,-3 0,4 0,-8 0,1 0,-2 0,0 0,3 0,-4 0,0 0,5 0,-4 0,3 0,0 0,-3 0,9 0,-9 0,8 0,-4 0,1 0,3 0,-3 0,-1 0,5 0,-10 0,5 0,0 4,-5-3,5 3,-5-4,0 4,-1-3,1 3,0-4,0 0,0 0,0 0,0 0,4 0,-3 0,0 0,-2 0,-3 0,8 0,-3 0,4 0,-6 0,1 0,0 0,0 0,0 0,0 0,-1 0,6 0,-4 0,8 0,-3 0,-1 0,4 0,-3 0,4 0,-3 0,2 0,-3 0,-4 0,6 0,-6-3,4 2,3-3,-4 0,6 3,-1-3,-4 4,3 0,-2 0,-1 0,4 0,-4-4,5 3,-4-3,3 4,-3 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1:29.85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1004 90,'-33'-4,"8"0,7 4,4 0,-5 0,0 0,-1 0,-4 0,3 0,-9 0,10 0,-10 0,4 0,-5 0,-1 0,1 0,-1 0,6 0,-4 0,10 0,-5 0,6 0,0 0,0 0,0 0,0 0,4 0,-3 0,8 0,-3 0,0 0,3 0,-3 0,4 0,-3 4,2 1,-3 0,5 2,-1-2,0 0,1 2,-1-2,0 4,0-1,1 1,-1-1,0 1,1-1,-1 1,0-1,1 1,-1-1,1 1,3-1,-3 1,3 3,-3-2,3 2,-3-4,3 1,0 4,-2-3,6 8,-3-8,0 8,3-4,-4 0,1 4,3-3,-3 4,0-5,3 4,-3-4,4 5,0-4,0 3,0-4,0 5,-4 0,3 0,-4 0,5 0,0 0,-4 0,3 0,-3 0,4 0,0-4,0 3,0-9,0 9,0-8,0 3,0 1,0-5,0 5,0-1,0-3,4 7,1-7,4 8,0-8,4 8,2-4,4 5,-5-5,4 4,-8-3,8 4,-8-5,4-1,-6 0,1-3,0 3,0-4,-1-1,1 1,-1-1,-3 1,3 0,-4-1,5 1,0-1,-1 1,1 0,-1-1,1 1,0-5,-1 4,1-3,4 4,-3-4,3 3,-4-7,-1 6,9-2,-6 0,6 3,-4-7,-3 3,8 0,-9-3,18 8,-15-8,14 3,-12-4,5 0,-4 0,3 0,-4 0,5 0,0 0,-5 0,4 0,-3 0,-1 0,4 0,-8 0,7 0,-7 0,8 0,-4 0,1 0,-2 0,0 0,-3 0,3 0,-4 0,4 0,-3 0,3 0,-4 0,3 0,-2 0,2 0,5 0,-6 0,6 0,-9 0,1 0,3 0,3 0,-2 0,0 0,-4 0,3 0,3 0,-2 0,5-4,-4-2,5 1,0-4,0 8,0-7,1 2,-1 1,-5-3,4 7,-8-7,8 3,-9 0,9-4,-8 4,3-4,1 0,-5 0,5 4,-6-3,1 3,0-8,0 7,0-7,0 4,-1-1,1-3,-4 4,3 0,-7-4,2 3,2-8,-4 8,7-8,-7 4,3-6,1 1,-4 0,3-5,-4 3,4-3,-3 4,3 1,1-8,-4 5,3-6,-4 9,4 0,-3 5,3-4,-4 3,0-4,0 0,0 5,0-4,0 3,0-4,0 0,0 0,0 4,0-3,0 8,0-8,0 9,0-9,0 8,0-4,0 1,0 3,-4-8,3 4,-7-1,3-3,-4 8,-1-8,1 8,0-3,0-1,-4 4,2-3,-2 4,4-5,-5 4,-4-12,2 11,-1-7,8 10,-4-1,3 0,-4 4,1-4,3 4,-8-4,8 4,-8-4,4 4,-1-4,-3 3,8-1,-3 2,0-4,3 0,-4 4,6-3,-1 3,0 0,1-2,-5 2,4 0,-4-3,5 7,-1-3,-4 0,3 3,-2-3,-1 4,3 0,-4 0,2 0,2 0,-2 0,0 0,3 0,-3 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1:34.278"/>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4191 1238,'-34'0,"-2"0,15 0,-9 0,4 0,-5 0,-1 0,6 0,-4 0,10 0,-10 0,4 0,0 0,1 0,1-5,3 4,-9-4,10-3,-11 6,5-7,1 5,-6 3,6-8,-7 3,1 0,-1-3,1 8,5-8,-4 8,4-8,0 8,-4-4,4 0,0 4,-4-8,10 8,-10-4,9 1,-9 3,10-4,-5 1,0 3,5-3,0 4,2-5,4 4,-6-3,6 4,-4 0,3-4,-4 3,0-4,0 5,0-4,-9 3,7-8,-12 8,12-3,-4 0,1 3,3-8,-3 8,-1-8,5 8,-10-8,9 7,-8-7,8 8,-4-8,1 8,3-8,-3 8,4-7,1 2,0 1,0-3,0 2,-6-4,5 0,-5 0,6 5,0-4,0 4,0-4,-1-1,1 0,0 1,0-5,0 3,0-2,-5 3,3 0,-3 0,5 0,-15-4,12-1,-11 4,8-2,4 7,-3-4,-1 0,5 1,-10 3,10-3,-5 4,6-5,-6 0,5 0,-5 0,1 0,3 5,-3-4,5 4,0-5,0 5,0-4,-1 4,1 0,0-4,0 8,0-8,4 4,-3 0,4-3,-1 7,-3-7,4 2,-1 1,-3-4,4 4,-1-4,-3-1,-5-3,2 2,-7-3,9 4,0-4,-1 4,1-4,-5-1,3 4,-4-4,6 6,0-5,-6 3,5-3,-5 4,6 0,0 0,0 5,0-4,-1 4,1-4,0 3,0-2,0 2,0 1,0-3,4 3,-3-1,4-2,-1 3,-3-4,4 4,-1-3,-3 2,3 1,-4-3,0 2,5-3,-4 0,3 4,-4-4,0 4,4-1,-3-2,4 7,-5-8,0 8,-1-7,6 7,-4-8,3 8,1-7,-4 3,8 0,-8-4,8 8,-3-7,4 7,0-3,-3 0,2 3,-3-7,5 7,-1-2,-4-1,4 3,-4-7,5 7,-1-6,1 2</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1:41.80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37 1,'44'0,"-3"0,-4 0,3 0,5 0,8 0,-6 0,6 0,-1 0,9 0,2 0,-8 0,-11 0,-6 0,-5 0,5 0,-7 0,0 0,1 0,-1 0,0 0,-5 0,-2 0,1 0,1 0,0 0,-2 0,-5 0,-4 0,2 0,-7 0,3 0,-4 0,4 0,-4 0,3 0,0 4,-2 1,2 3,-4-3,1 2,3-6,-2 3,2-4,-3 4,3-3,-3 6,3-6,0 3,-3-4,3 0,0 4,-7 1,7 3,-4 0,1 0,-1 0,-1 1,-6 3,3-3,-4 4,0-1,0-2,0 2,0 1,0 1,0 4,0 1,0 0,0 0,0 0,0-4,0 3,0-9,0 9,0-8,0 8,0-8,0 8,4-9,-3 5,3-1,-4-3,0 3,0 0,0-3,0 3,0-4,0 3,0-2,0 2,0 1,0-4,0 4,0-1,0-3,0 3,0 0,0-3,0 3,0 0,-8-3,6 3,-13-8,10 4,-8-4,5 1,0 2,-5-2,4-1,-4 0,5 0,-6-3,4 7,-3-7,-1 7,5-7,-9 7,3-7,-4 8,0-8,0 7,-1-3,-4 5,3 0,-3-4,4 2,1-7,0 8,0-8,0 7,4-7,-3 3,4-4,-5 0,4 0,-3 0,8 0,-8 0,8 0,-8 0,4 0,-5 0,4 0,-3 0,3 0,-4 0,5 0,-4 0,3 0,-4 5,0-4,0 3,0 0,-1-3,1 3,0 1,-9 0,7 0,-2-1,5-4,8 0,-8 0,8 0,-3 0,4 0,-3 0,2 0,-3 4,5-3,-5 3,3-4,-2 0,-1 0,4 4,-4-3,4 3,-3-4,2 3,-3-2,5 3,-6-4,5 0,-5 0,6 0,-5 0,4 0,-4 0,1-8,7 3,-7-8,11 4,-3-4,1 3,2-8,-7 8,7-8,-3 8,0-8,3 4,-8-5,8 0,-3 0,-1 0,4 0,-3 0,0-1,3 1,-4 0,1 0,3 0,-7 0,7 0,-8-1,8 1,-7 5,7-4,-7 8,7-4,-7 1,7 3,-4-8,2 8,2-3,-7 4,7-4,-3 3,4-4,0 6,-4-1,3-3,-3 3,4-3,0 0,0 2,0-7,0 8,0-5,0 3,0-2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1.418"/>
    </inkml:context>
    <inkml:brush xml:id="br0">
      <inkml:brushProperty name="width" value="0.2" units="cm"/>
      <inkml:brushProperty name="height" value="0.4" units="cm"/>
      <inkml:brushProperty name="color" value="#D9AEFF"/>
      <inkml:brushProperty name="tip" value="rectangle"/>
      <inkml:brushProperty name="rasterOp" value="maskPen"/>
    </inkml:brush>
  </inkml:definitions>
  <inkml:trace contextRef="#ctx0" brushRef="#br0">0 366,'11'0,"-2"0,-3 0,-2 0,3 0,0 0,0 0,1 0,-1 0,3 0,-1 0,-1 0,2 0,-4 0,3-2,-3 2,3-3,-4 1,4 1,-4-3,4 3,-1-4,0 3,1-3,-1 2,-1 0,3 0,-4 0,3 0,-3 0,2-1,-3 3,1-2,0 2,0-2,0 1,-1-2,3 2,1-4,-1 3,0-2,0 1,-2 0,1 1,1 0,-2 0,2 0,-3 0,1 0,0 1,2-2,-1 2,1-2,-2 1,1 0,0 0,2 0,-3 0,1 0,-1 0,0 0,-2 0,2 0,-2 1,2-1,-2 0,2 0,-3 1,2 0,0 0,-1-1,1 0,-2 1,1-1,0 0,-1 1,1-1,-1 0,1-1,-1 1,3-3,-2 2,2-1,0 0,-1 2,1-2,0 1,0 1,0-1,2-1,-3 2,3-1,-4 1,2-1,-1 1,0-1,-2 1,1 0,-1 1,-1 0,2 0,-1 1,-1-1,2 1,-2-2,1 0,0 1,0-1,1 0,-1 1,1-1,-2 0,1 0,0 1,-1 0,1 0,-1 0,1 0,0-1,-1 0,1 1,-1-1,0 1,0-1,0 0,0-1,1 1,1 0,-1 1,1 0,-1 0,-1-1,1 1,0 0,-1 0,1 0,0 1,-1-2,2 3,-1-2,0 1,0-1,1 1,-2-1,2 1,-1 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1:43.76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1 764,'0'-28,"3"4,7 11,0-2,8-4,2-1,-4-5,8 8,-9-6,0 3,3 3,-2-12,4 17,-5-11,3 12,3-8,-5-2,8 0,-9-3,4 5,0 4,-4-4,-2 5,1-1,-3-3,3-3,-1 1,-2-5,3 1,0 3,-3-3,7 4,-7 1,7 0,-8 5,3 0,0 5,-3 0,3 4,-4-3,-1 4,1-1,0-3,3 7,-7-7,10 7,-9-3,6 4,0 0,-3 0,3 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1:52.056"/>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763 1,'-28'0,"-1"0,19 0,-3 0,-1 0,4 0,-7 0,-3 0,4 0,-13 0,13 0,-9 0,6 0,0 0,0 4,0-3,4 7,-3-3,4 4,-5 1,4-1,-3 0,4 1,-5-1,0 0,4 1,2-2,-1 1,5 0,-10 1,10-2,-5 1,6 0,-1-1,0 1,-4 0,7 0,-7 0,8-1,-3 1,3-1,-7 1,6-1,-6 1,7-1,-3 1,4 0,-5-1,4 1,-3-1,3 5,1-4,-4 4,7-5,-7 6,7-5,-4 9,5-8,-4 8,3-4,-3 5,-1 0,4 6,-3-5,4 10,-4-10,3 5,-4-6,5 0,-4 0,3 0,-3 0,4 0,0-5,0 4,0-3,0 4,0 0,0 0,0-5,0 4,0-4,0 5,0-4,0 3,0-9,0 4,0 1,0-5,0 5,4-1,1-3,0 8,3-9,-3 9,4-8,-1 3,2 0,-6-3,4 3,-2 1,2-5,1 4,-4-4,3 0,-4-1,1 1,3-1,-3 5,3-4,1 4,-4-5,2 1,-2-1,4 1,-1 0,1-1,-1-3,1 3,0-4,-1 1,1 3,3-3,2 4,0-4,4 3,-4-7,5 7,0-6,0 2,1 0,-6-3,4 8,-4-8,1 7,2-7,-7 2,3-3,-4 0,3 4,-2-3,2 3,-3 0,0-3,3 3,-3-4,3 3,-1-2,-2 6,3-6,0 3,-2 0,2-3,1 2,-4-3,3 0,2 0,-5 0,9 0,-3 0,-1 0,4 0,-8 0,7 0,-7 0,3 0,1 0,-5 0,5 0,-1 0,-3 0,3 0,0-4,-3 3,3-7,0 7,-3-3,8 0,-8 3,3-4,0 1,-3 3,3-7,-4 7,4-3,-3 0,3 3,0-7,2 3,-1-4,4 3,-9-1,9 6,-8-7,3 7,-4-7,0 7,4-7,-3 7,3-7,0 2,5-2,-2-2,5 1,-6 0,4 0,-5-1,4 1,-4 4,1-3,-2 3,-5 0,1-3,3 3,-2 1,3-4,-5 3,0-3,0-1,0 1,-3 0,2-1,-6-3,6 2,-6-2,3-2,0 4,-3-3,3 0,0 3,-3-8,2 8,-3-3,5-1,-4 0,3-1,-4-3,4 4,-3-5,3 4,0-3,-2 4,2-5,-4-1,0 6,0-4,4 3,-3 1,3-4,-4 3,0 1,0-4,4 8,-3-8,3 8,-4-3,4-1,-3 4,3-3,-4 0,0 3,0-4,0 1,0 3,0-3,0-1,0 5,0-5,0 1,0 3,0-3,0-1,0 5,0-9,0 8,-4-4,0 6,-1-1,-3 0,3 0,-7 1,-3-1,2 0,-1 4,1-4,3 5,-8-2,8-2,-8 3,8 0,-8-3,8 3,-8-5,9 5,-5-3,6 3,-1 0,-8-3,6 3,-6 0,8-3,0 7,0-6,1 2,-1 0,-4-3,4 7,-4-7,0 7,3-6,-3 6,-1-8,4 8,-3-7,4 7,-4-7,3 7,-8-3,8 4,-8 0,9-4,-9 3,3-3,1 4,-4-4,8 3,-4-3,1 4,3 0,-3 0,-4-4,6 3,-6-3,8 4,0 0,-3-4,2-1,-2 1,0 0,0 4</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2:01.460"/>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1481 10,'-39'0,"4"0,16 0,0 0,-12 0,8 0,-13 0,16-4,-17 3,10-3,-11 4,0 5,5-4,-4 4,5-5,1 0,-7 0,5 0,1 0,7 0,1 0,-2 0,0 0,-13 0,17 0,-17 0,19 0,-5 0,6 0,-6 0,5 0,-5 0,6 0,0 0,0 0,0 0,-1 0,6 0,-4 0,3 0,-4 0,0 0,4 0,-3 0,4 0,-5 4,4 1,-3 0,8-1,-3-4,0 4,-2-3,1 4,-4-5,8 0,-8 0,8 0,-3 0,0 0,3 3,-4-2,6 3,-6-4,5 0,-5 4,6-3,-1 3,-4-4,4 0,0 11,6-1,3 11,0-2,0 0,0 0,0 5,4-4,1 5,5-6,-5 5,3-3,-7 3,4-5,-5 0,0-5,0 4,0-8,0 3,0 0,0-3,0 3,0-4,0 3,0-2,0 2,0 1,0-4,0 3,0 1,0-4,0 4,0-1,0 2,0 0,0 3,0-2,0-1,0-1,0-4,0 3,0-2,0 2,0 0,0-2,0 2,0 0,3-3,6 2,0-6,8 3,3-7,0 7,10-6,-10 6,10-7,-9 8,9-8,-10 7,10-7,-10 7,5-7,-1 8,-4-8,5 8,-6-8,5 3,-3 1,3-4,1 3,1 1,5-4,0 3,-5-4,4 0,-4 0,5 0,0 0,-5 0,4 0,-4 0,0 0,4 0,-4 0,5 0,0 0,0 0,1 0,-7 0,5 0,-4-4,8-2,-7-4,1 5,-9-4,0 4,-5 0,4-4,-4 8,5-3,-4 0,2 3,-2-3,-1 0,4 3,-8-7,8 7,-8-6,8 1,-4 1,0-3,4 3,-8 0,8-4,-8 8,3-7,-4 7,-1-7,1 4,-1-1,1-3,-1 3,1 0,0-2,-5-7,4 3,-7-10,3 6,-4 0,0-2,0 2,0-4,0 4,0-3,0 0,0 2,0-5,0 11,0-4,4 6,-4-1,4-4,0 4,-3-4,7 4,-7 1,6-1,-2-4,0 4,-1-4,-4 4,4-4,-3 3,3-8,1 4,-4-6,3 1,0 5,-3-4,2 8,-3-4,0 6,0-5,0 4,0-4,0 1,0 3,0-2</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2:03.594"/>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0,'24'20,"-4"-1,-11-15,-5 1,0-1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2:07.797"/>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1477 1,'-33'0,"-3"0,16 0,-10 0,9 0,-9 0,10 0,-11 0,5 0,0 0,-10 0,8 0,-9 0,-1 0,5 0,-11 0,5 0,5 0,-8 0,8 0,-12 0,7 0,1 0,7 0,-1 0,1 0,-1 0,1 0,5 0,1 0,6 4,0-3,0 7,0-2,0-1,0 3,0-7,0 8,0-8,-1 3,1 0,0-3,5 4,0-5,1 4,4-3,-5 3,6 0,-1-3,-4 3,4-4,-3 0,0 0,3 0,-4 0,1 0,-3 0,2 0,-1 0,6 0,-5 0,4 0,-4 0,1 0,3 7,1-1,4 6,4 1,0-4,0 4,0 4,0-2,0 8,0-4,0 0,0 0,0 0,0 0,0 0,0 0,0 0,4-5,1 4,4 1,1 0,-5 0,-1-2,-4-7,4 3,-3-4,3 3,-4-2,0 2,0 1,0-4,0 4,0-1,0-3,3 3,2-3,-1-1,4 4,-7-2,7 2,-4-3,1-1,6 0,-9 0,9 0,-7 1,8-5,-3 3,3-6,0 3,-2-4,7 4,-3-3,1 3,2-4,-2 0,4 5,-5-4,4 3,-8 0,8-3,-9 3,5-1,-6-2,5 3,-3 0,3-3,1 7,-5-7,9 8,-8-8,3 7,0-3,2 4,-1 0,4-4,-3 3,4-2,0 3,0-4,0 4,0-4,0 0,5 4,-4-8,5 8,-6-8,0 3,0-4,0 5,0-4,0 3,0-4,0 0,0 0,0 0,0 0,-5 0,4 0,-3 0,7 0,-2 0,-1 0,-2 0,-7 0,8 0,-8 0,3 0,0-4,-3 2,3-2,-4 4,4-4,-3 3,3-3,-4 4,-1-4,5 3,-4-7,4 7,-5-7,1 7,-1-7,5 4,-4-1,4-3,-5 7,1-7,-5-4,4 1,-7-5,3 8,0-6,-3 4,3-8,0 9,1-10,0 10,4-9,-4 8,4-8,0 8,0-3,-1 4,1-5,0 5,0-5,-1 6,1-1,0-5,0 4,4-3,-3 4,3 0,-4 0,-1 0,1 1,-1-1,-3 0,3 1,-3-1,3 0,1 1,-1-1,1-4,-4 3,3-4,-7 1,7 3,-3-8,0 3,3-4,-7 0,8 0,-8 0,7 0,-7-1,8 6,-8 1,2 4,-3-4,0 4,0-3</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2:09.178"/>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1186 140,'-28'0,"-6"0,18 0,-14 0,4 0,-5 0,-1 0,1 0,-7 0,5 0,-11 0,11 0,-11 0,11 0,-4 0,5 0,1 0,-1 0,1-5,-6 4,9-3,-8-6,10 8,-11-12,9 8,-8-5,10 6,0-4,-4 3,9 1,-3-4,-1 3,5 1,-5-4,11 8,-4-8,3 8,1-3,-4 0,8 3,-3-4,4 5,-3 0,2-3,-2-2</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2:13.070"/>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1645 861,'-29'0,"0"0,19 0,-8 0,8 0,-8 0,8 0,-13 0,12 0,-12 0,8 0,-4 0,4-4,-8-2,12 1,-18-9,13 7,-14-12,9 4,-3 3,-1-5,5 6,-10-10,4 6,-5-5,-1 4,7-5,-5 1,4 4,0-3,-4 3,9-3,-9 3,10-3,-5 4,6 0,-6 1,5 0,-5 3,10-3,-8 4,12 1,-18-1,17-4,-11 3,8-2,-4 3,0 0,0 1,4 0,-3-5,4 4,0-4,-4 5,8 0,-8-5,8 5,-8-5,8 5,-8 0,8 0,-8-5,8 4,-8-4,8 5,-8 0,4 0,-1-1,-3 1,0-4,2 6,-1-5,8 11,1-6,-6 6,5-3,-5 0,6 3,-1-3,-4 0,4 3,-4-6,4 6,1-3,-5 0,3 3,-2-7,3 3,1 1,-1-4,0 3,0 0,1-3,-5 4,4-1,0-3,6 3</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2:30.092"/>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858 1,'-39'0,"-1"0,19 0,-9 0,10 0,-5 0,1 0,3 0,-4 0,6 0,-5 0,3 0,-3 0,5 0,4 0,-3 0,8 0,-8 0,8 0,-3 0,0 0,3 4,-8 1,8 3,-8 2,8-1,-8 0,8 0,-3 0,0 0,3-1,-4 1,5 5,0-5,0 5,-4-5,3-1,-3 1,4 4,0-3,0 3,0-4,0-1,0 6,0-5,0 9,4-3,-4 4,4 0,-4-5,-1 4,1-4,4 1,-4 3,4-9,0 9,1-3,0-1,3 4,-3-4,4 1,-4 2,3-7,-3 3,4 1,0-5,0 5,0-1,0-3,0 8,0-9,0 9,0-3,0 4,0 0,0 0,0 0,0 0,-5 8,4-10,-7 9,7-11,-7-1,7-1,-3 1,4-5,-4 4,3-4,-3 8,4-6,0 6,0-9,0 1,0 3,0-2,0 2,0 1,0-4,0 4,0 4,0-6,0 6,0-4,4 1,1 1,5 3,-2-9,2 9,-1-8,0 8,0-8,-1 3,1 0,0-3,1 8,-2-9,1 5,0-1,0-4,0 5,3-2,-2-3,2 4,-4-5,1 1,0 0,4 0,-3-1,3 1,-5 0,1-1,0 1,-1-4,1 2,3-2,-2 0,2 3,-3-7,-1 6,5-2,1 0,-1 3,5-3,-4 0,1-1,3 0,-4-3,5 7,0-6,0 2,0-4,6 0,-5 4,5-3,-6 3,5-4,-4 0,5 0,-6 0,0 0,-5 0,4 0,-4 0,5 0,-4 0,2 0,-2 0,4 0,0 0,-5 0,4 0,-8 0,8 0,-8 0,3 0,0 0,-3-4,8-1,-4 0,5-3,4 2,-3 1,3-4,-4 8,0-3,-4 0,2 3,-2-3,4 4,0 0,0 0,0-4,0 3,0-3,0-1,0 4,0-7,0 2,0-3,6-1,-5 0,5 0,-1 0,-8 0,8-4,-10 4,5-4,0 0,-5 4,4-8,-8 8,8-4,-8 1,3 2,1-7,-4 8,3-3,-4 4,-1 1,1-1,0-4,0 3,3-4,-6 6,2-1,-4 0,-3-8,6 6,-6-11,3 12,-4-8,0 4,4-6,-3 6,4-4,-5-2,0-1,0-3,0 4,0 1,0 0,0 0,0 0,0-1,0 1,0 0,0 4,0-3,0 4,0-1,0-3,0 8,0-7,0 7,0-4,-5 1,4-2,-7 1,7-4,-7 8,3-8,0 8,-3-3,7 4,-7 1,4-1,-1 0,-3 0,-1 1,0-1,-4 0,4 1,0-1,1 0,-6 0,4-5,-8 4,8-4,-8 0,3 4,0-8,-3 7,3-3,0 1,-3 2,8-3,-8 1,8 3,-8-4,8 5,-8-5,8 5,-3-1,4 2,0 3,1-3,-1 3,-8-3,6 7,-6-4,3 1,4 3,-8-3,9 0,-9 3,3-7,1 7,-4-8,3 8,1-7,-4 7,8-6,-8 1,8 1,-3-3,-1 3,5 0,-5-3,6 7,-1-7,-3 7,2-2,-2-1,3 3,-4-3,3 4,-3-4,4 3,0-2,-3 3,3 0,-3 0,-1 0,4 0,-4 0,5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2:32.047"/>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1720 88,'-44'0,"2"0,16-5,-4 4,-2-3,-1 4,-11 0,11 0,-12 0,18 0,-16 0,16 0,-11 0,12 0,-4 0,4 0,-6 0,1 0,-1 0,7 0,0 0,6 0,0 0,0 0,-1 0,1 0,0 0,0 0,0 0,-1 0,1 0,0 0,0 0,0 0,0 0,-6 0,4 0,-12 0,12 0,-7 0,9 0,0 0,-5 0,3 0,-4 0,6-8,0 5,0-5,-6 8,5-4,-5 3,-3-8,7 8,-7-8,9 8,0-3,-6-1,5 4,-10-4,9 5,-3-4,4 3,1-3,5 4,-4 0,8 0,-4 0,6 0,-5 0,3-4,-2 3,0-3,-1 4</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2:34.770"/>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529 0,'-36'0,"-3"0,19 0,-5 0,1 0,3 0,-3 0,-1 0,9 0,-13 0,13 0,-4 0,-3 0,7 0,-9 0,11 0,-4 0,3 0,-4 0,5 0,0 0,6 0,-5 0,3 0,-2 0,0 0,3 0,-3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1.419"/>
    </inkml:context>
    <inkml:brush xml:id="br0">
      <inkml:brushProperty name="width" value="0.2" units="cm"/>
      <inkml:brushProperty name="height" value="0.4" units="cm"/>
      <inkml:brushProperty name="color" value="#A9D8FF"/>
      <inkml:brushProperty name="tip" value="rectangle"/>
      <inkml:brushProperty name="rasterOp" value="maskPen"/>
    </inkml:brush>
  </inkml:definitions>
  <inkml:trace contextRef="#ctx0" brushRef="#br0">523 102,'-10'-4,"1"2,2-3,-2 2,2-2,-3 0,1 0,0 1,-1-1,4 1,-4 0,4 0,-3 0,2 0,0 0,0 0,0-1,-1 2,1-2,0 2,0-1,0 0,0 2,-2-1,2 1,-2 0,1 0,-1 1,0 1,-1 0,2 0,-2 0,3 0,-2 0,2 0,1 0,0 0,0 0,0 0,-1 0,2 0,0 0,-1 0,2 0,-2 1,0-1,2 2,-3-1,1 1,0-2,-1 2,2-2,-3 1,3-1,-2 0,1 0,-4 0,2 0,-1 0,2 1,2 0,-2 0,3 0,-2-1,2 2,-1-1,1 1,0 0,-1 0,1 0,1 0,-1 0,0-1,1 1,-1-1,2 1,-1-1,1 0,0 0,-1 0,0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2:39.667"/>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296 125,'38'0,"-7"0,-6-5,-6 0,5-5,2 0,5 4,0-3,0 7,7-7,1 2,0 1,5 1,-5-5,-5 7,8-7,-14 10,16 0,-11 0,4 0,-5 0,-1 0,-5 0,4 0,-10 0,5 0,-6 0,5 0,-3 0,3 0,1 0,0 0,7 0,-6 0,4 0,-4 0,5 0,-5 0,4 0,-10 0,4 0,1 0,-5 0,5 0,-6 0,0 0,0-4,0 2,9-2,-12 4,6-4,-9 3,-3-2,3 3,0 0,-3 0,3 0,0-4,-4 3,4-3,-1 4,-3 0,4 0,-1 0,-2 0,2 0,5 0,-6 0,6 0,-8 0,-1 0,6 0,-5 0,4 0,-4 0,3 0,-2 0,2 0,1 0,-4 0,3 0,-4 14,-4-6,0 11,-1-10,-2-1,8 9,-8-6,7 11,-7-8,8 5,-4 0,4 0,1 0,-5 6,4-5,-4 10,1-10,3 5,-8-1,7-3,-7 3,3-5,1 0,-4 1,3 4,0-4,-3 5,3-1,1 2,-4 0,8 4,-7-10,6 5,-7-1,8-3,-8 3,3-5,0-4,-3 3,3-4,-4 1,0 3,0-4,0 0,0 4,0-8,0 8,0-4,0 5,0 0,0-4,0 8,0-7,0 8,0-5,0 0,0 0,0 0,0 0,0-4,0-2,0 0,0-4,0 4,0 4,0-7,0 7,0-8,0-1,0 10,0-8,0 7,-4-3,2-5,-2 5,4-6,-4 1,3 3,-6-2,6 2,-3-3,0 3,-1-3,1 3,-4-4,7 1,-6 3,6-2,-3 2,0-3,3 0,-7 3,7-2,-3 2,0-3,0-1,-8-4,3 0,-3 0,3-3,-4 3,4-4,-9 0,4 0,-1 0,-3 0,-2 0,0 0,-5 0,6 0,-6 0,5 0,-5 0,6 0,-6 0,-1 0,0 0,2 0,-1 0,-1 0,0 0,-4 0,10 0,-11 0,6 0,-7 0,1 0,0 0,-1 4,-6 2,11 4,-10-3,11 1,-5-2,5 0,-13 7,17-10,-11 10,8-8,-1 5,0-4,-4 4,4-9,-5 8,-1-8,1 8,-1-7,1 2,-1-4,1 0,-1 0,6 0,-4 0,10 0,-5 0,6 0,0 0,-6 0,5 0,-5 0,6 0,0 0,0 0,0 0,-1 0,1 0,0 0,5 0,-4 0,8 0,-4 0,1 0,3 0,-3 0,4 0,-3 0,-3 0,1 0,1 0,0 0,3 0,-8 0,8 0,-8 0,8 0,-3 0,0 0,3 0,-4 0,6 4,-1-3,-4 3,4-4,-4 0,1 0,6-8,-1-6,7 0,0-14,0 13,0-10,-5 0,4 5,-9-10,5 10,-1-11,-3 11,8-5,-7 11,7-4,-3 3,4 1,-4-4,3 3,-3-4,-1 0,4-6,-3-1,-1-5,4-1,-8 6,8-4,-7 9,6-3,-2 9,4-3,0 8,0-8,0 4,0-5,0-1,0 1,0-5,0 3,0-4,0 6,0 0,0 5,0-4,0 3,0-4,0 0,0-4,0 3,0-3,0 8,0-3,0 4,0-1,0-3,4 8,-3-3,7 0,-3 3,0-3,3-1,-7 4,7-3,-7 4,3 0,-4-3,4 2,-3-7,3 8,-4-5,0 5,0-3,0 2,0-2,0-1,0-1,0 0,0-4,0 9,4-9,-3 3,3 1,-4 0,4 6,0-1,9 5,-4-4,4 7,-5-3,4 4,-2-4,2 3,0-2,-2-1,-2-4,-5-4,1-1,1-3,3 6,11 1,-12 5,7 4</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19:52:49.446"/>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18 131,'44'0,"-2"0,-11 0,7 0,1 0,7 0,6 0,-4 0,11 0,-4 0,6 0,9 0,-14 0,12 0,-21 0,6 0,-8 0,-11 0,2 0,-10 0,5 0,0 0,-5 0,4 0,-9 0,9 0,-10 0,10 0,-4 0,0 0,4 0,-5 4,7-3,-1 9,0-9,1 8,-1-3,-5 4,4 0,-4 0,-1 0,0 0,-1 0,-3 0,3 0,-9 3,3-2,-3 3,4-5,0 1,0-1,0-3,0-2,0-4,0 4,1-3,4 3,-8-4,7 5,-8-4,4 7,0-7,0 8,0-8,0 7,-5-7,4 8,-4-8,5 7,0-7,-4 7,3-3,-9 0,5-1,-6 0,1-3,3 3,-2-4,2 0,0 0,3 0,3 0,1 0,-5 0,10 0,-9 0,10 0,-6 0,0 0,0 0,0 0,0 0,0 0,0 0,0 0,-4 4,-2-3,0 3,-3-1,3-2,-4 3,-1 0,5-3,-4 3,4-4,-1 0,-2 0,2 0,1 0,-4 0,4 0,-1 0,-3 0,3 0,-1-4,-1-9,-2-2,-9 45,-12-1,0 50,-10-25,10-1,-3-14,5 5,-1 2,6 8,-5 7,9 0,-8-7,9 6,-5-13,6 13,0-13,0 6,0-8,0 1,0-1,0-6,0 5,0-11,0 4,0-6,0 0,0-5,0-1,0-11,0 4,0-8,0 3,0-5,0 5,0-4,0 3,0 0,0-3,0 4,0-1,0-3,-10-1,-1-4,-1-1,0 2,8 0,-9 2,3-2,-2 0,3-1,1 0,-5 0,4 1,-3-2,0 1,-2-3,0 7,0-8,1 4,3 0,-8 1,9 0,-9 3,8-3,-8 0,3 4,-4-4,0 0,0 4,-6-8,5 7,-10-7,4 8,-6-3,1 0,-7 3,5-3,-10 0,3-1,1-1,-5-3,11 4,-4-5,-1 0,5 0,-5 0,6 0,-5 0,4 0,-5 0,12 0,-4 0,4 0,-6 0,1 0,-1 5,1-4,0 4,-1-5,1 4,-1-3,1 4,-1-5,1 5,0-4,-1 3,-6-4,5 0,-4 0,5 0,6 0,-4 0,4 0,-14 0,12 0,-10 0,17 0,-3 0,-1 0,5 0,-5 0,1 0,3 0,-3 0,5 0,-6 0,4 0,-12 5,12-4,-7 3,9-4,0 0,0 0,0 0,0 0,-1 0,1 0,0 0,5 0,-4 0,8 0,-4 0,6 0,-6 0,4 0,-3 0,0 0,3 0,-4 0,5 0,-3 0,2 0,-6-3,10-2,-1-12,7 6,0-11,0 8,0-6,0-4,0-2,0-6,0 6,0-4,0 4,0-5,0 0,0-1,-5 1,4-1,-4 1,5-7,0-1,0 0,0-19,0 15,0-10,0 9,0 11,0-4,0 5,0 6,0-4,-4 4,2 0,-2-10,4 8,0-16,0 11,0-5,0 7,0 0,0-9,-4 11,2-4,-2 9,4 3,0-3,0-1,0-1,0-6,0 6,-4-4,2 4,-2 0,4 2,0 9,0-3,0 8,0-8,0 8,0-8,0 4,0-5,0-1,0-4,0 3,0 1,0 2,0 8,0-8,0 8,0-3,0 4,0-8,3 6,-2-6,3 3,0 0,-3-1,4-3,-2 9,-2-5,3 5,-4-3,0 2,0-2,0 0,0-1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6T12:37:33.32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6965 2241,'-27'0,"-1"0,15 0,-5 0,0 0,1 0,-1 0,4 0,-15 0,12 0,-34 0,28 0,-15 0,20 0,0 0,1 0,4 0,1 0,4 0,-3 0,2 0,-3 0,0 0,3 0,-2 0,-2 0,4 0,-3 0,-1 0,4 0,-11 0,2 0,-4 0,0 0,5 0,-1 0,-8 0,7 0,-12 0,12 0,-8 0,8 0,-4 0,5 0,-5 0,5 0,-13 0,11 0,-5 0,2 0,4 0,-17 0,15 0,-14 0,16-4,-4-1,5 0,0-3,5 7,-3-7,2 3,-8 1,3-4,-4 3,5 0,1-3,-1 3,0 0,1-3,-6 7,4-3,-4 0,5 3,1-3,-1 4,0-3,-4 2,3-3,-4 0,0 3,4-3,-4 0,6 3,-6-3,4 0,-4 3,5-3,-4-1,-2 4,-1-3,-2 0,8 3,-9-8,9 8,-4-7,5 3,-5-5,-3-3,1 7,-6-6,12 7,-9-5,9 1,-9-1,9 1,-9 0,5 4,-6-4,5 4,-4 0,4-4,-30 4,18-5,-13 5,22-4,8 4,-17-4,15 0,-14 0,16 0,-4 0,6 0,-6-1,4 1,-4 0,0 0,4 0,-17-5,15 4,-14-4,11 5,0 0,-4-1,4 1,0-1,-17-4,14 4,-16-4,19 4,-3-3,3 2,0-2,1 3,0-3,-1 2,0-3,-4 0,9 4,-9-8,9 8,-9-4,9 5,-8-1,8-3,-4 3,5-3,0 0,1 3,-1-2,0-1,-5 3,5-3,-5 4,5-4,0 3,-5-3,4 4,-3 3,-1-2,4 3,-9 0,9-3,-9 7,9-7,-4 7,6-7,-1 7,4-3,2 4,4 0,-3 0,-2 0,-8 0,-3 0,-5-9,0 7,-1-7,7 5,-5-1,9 0,-4-3,0 7,4-7,-4 3,0 0,5-3,-5 7,0-7,4 3,-4-1,10-1,-4 6,8-3,-8 0,8 3,-7-6,2 6,1-7,-4 3,4 1,-5-4,0 3,1 0,-1-3,4 7,-2-7,2 7,1-3,-4 0,4 3,-1-6,-2 6,2-7,1 4,-4-5,4 4,-5-3,0 3,0-4,1 4,-1-2,0 2,-5 0,4-3,-9 2,9-3,-8 4,8-3,-9 3,9-4,-9-1,9 1,-4 0,1 4,3-3,-4-1,5 4,-7-11,5 10,-5-7,7 4,4 0,-2-3,2 2,1-2,-4 3,4 0,-1 1,-2-1,6 4,-2-2,4 2,0 1,-4-4,3 4,-4-1,1-3,3 7,-8-7,8 7,-8-7,8 7,-7-7,7 7,-8-7,3 4,-3-5,-1 0,0 0,-4 0,2-1,-2 1,-1 0,4 0,-9-1,9 1,-9-1,9 1,-8-4,8 7,-4-7,5 8,1-4,-1 0,0 1,0-1,1 0,-9 0,6 0,-5 0,7 0,0 0,1 0,-1 0,0 1,1-1,-1 0,0 4,0-3,1 3,-1 0,5-3,-4 4,4-5,-5 4,0-3,1 3,-1-3,-5-2,4 1,-3-4,4 3,0-3,1 5,-1-1,0 0,1 0,-1 0,0 0,5-4,-4 3,3-2,-4-1,5 3,-4-2,0-5,3 7,-3-6,9 8,0 0,0 0,0 0,0 0,0 0,-4-1,3 1,-2 0,3 0,0 0,0 0,-1 4,1-7,0 9,0-8,-3 6,3-4,-4 4,5-3,-4 6,-1-2</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07:48.00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4781 2585,'-33'0,"8"0,7 0,4-5,-11 0,4-5,-9-5,4-1,-5-5,-7 4,-3-10,2 8,-7-9,6 5,1 1,0-5,7 4,0-4,0 6,1 5,-1-4,1 4,5 0,1-3,1 8,7-8,-6 8,8-3,-4 5,4-5,-3 3,3-2,-8-1,3 4,-3-4,4 4,0 1,-1-1,6 5,-4-4,3 4,-4-4,0 3,5-2,-4 3,3-4,-4-1,0 0,0 1,0-5,0 3,-1-3,1 1,0 2,0-7,4 7,-3-2,4-1,-5 4,-1-4,5 0,-3 3,3-3,0 0,-3 4,3-4,0 0,-3 3,8-3,-8 5,3 0,-4-5,5 4,-4-4,4 1,-5 2,4-7,-3 7,3-3,-4 1,-1 2,1-7,0 7,0-7,0 7,0-7,-14-2,10 0,-10 0,8 1,5 4,-10-6,9 6,-9-5,4 4,0 0,-4-3,4 7,-5-7,5 7,-4-7,9 8,-9-9,10 9,-5-8,6 4,-6 0,5-3,-5 7,6-3,0 0,0 3,-1-7,1 7,0-2,0 3,0-4,0 4,0-4,0 4,-1 0,1 1,5 0,-4-1,3 5,-4-3,0 2,0-3,0 3,-1-2,1 2,0-3,0 4,0-4,0 4,-6-5,5 0,-5 4,6-2,-5 2,3-4,-3 0,4 1,1-1,-8-4,5 4,-5-4,8 4,-6-4,5 3,-5-4,6 5,0 1,0-5,-6 3,5-3,-5 4,6 0,4-4,-9 3,8-7,-8 7,4-3,1 0,-5 3,3-7,-4 7,6-7,-5 7,3-8,-4 8,6-7,0 7,0-2,4 3,-3 1,9 0,-9-1,3 1,-8 0,3-1,-3 5,4-4,4 8,-3-8,4 8,-5-7,0 7,-1-8,1 8,0-3,0 0,0 3,4-8,-3 8,4-2,-6-2,6 4,-4-3,0 0,-2-2,1 1,1 1,8 0,-8 3,8-7,-8 7,8-7,-3 7,0-7,3 7,-4-7,6 7,-1-7,-4 3,4 0,-4-2,4 6,1-7,-4 4,2-1,-2 2,3 3,-4-4,4 3,-9-3,8 0,-8 3,9-3,-5 0,5-1,1 1,-1-4,-4 3,4 0,-4-3,4 7,1-3,-4 0,2 4,-2-4,3 0,-3 3,3-7,-3 7,4-6,0 3,-1-5</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08:22.013"/>
    </inkml:context>
    <inkml:brush xml:id="br0">
      <inkml:brushProperty name="width" value="0.2" units="cm"/>
      <inkml:brushProperty name="height" value="0.4" units="cm"/>
      <inkml:brushProperty name="color" value="#D9AEFF"/>
      <inkml:brushProperty name="tip" value="rectangle"/>
      <inkml:brushProperty name="rasterOp" value="maskPen"/>
    </inkml:brush>
  </inkml:definitions>
  <inkml:trace contextRef="#ctx0" brushRef="#br0">1751 703,'-47'0,"-17"0,37 0,-30 0,-6-13,16 10,-38-16,44 12,-19-11,5-1,-7 0,1 1,6 1,-4-2,4-4,-6 4,0-10,12 10,-9-11,15 1,-11-2,12 1,2-4,8 16,-1-7,7 9,-3-5,8 2,-4 3,6-2,0 3,5 1,-4 0,8 5,-4 0,1 4,3-2,-3 2,4 0,0-3,1 4,-1-1,-2 1,1 0,-1 3,-1-6,2 6,-2-7,-2 7,5-7,-5 7,1-7,3 7,-3-7,0 3,7-4,-5 5,6 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08:32.831"/>
    </inkml:context>
    <inkml:brush xml:id="br0">
      <inkml:brushProperty name="width" value="0.2" units="cm"/>
      <inkml:brushProperty name="height" value="0.4" units="cm"/>
      <inkml:brushProperty name="color" value="#D9AEFF"/>
      <inkml:brushProperty name="tip" value="rectangle"/>
      <inkml:brushProperty name="rasterOp" value="maskPen"/>
    </inkml:brush>
  </inkml:definitions>
  <inkml:trace contextRef="#ctx0" brushRef="#br0">0 1199,'37'0,"-8"0,-11 0,-4 0,11 0,-5 0,5 0,-1 0,2 0,5 0,0 0,-5 0,4 0,-9 0,9-4,-10 2,10-7,-14 4,13-1,-14-6,15 10,-4-16,0 11,4-8,-4 5,0 0,4-1,-10 2,10-2,-9 1,3 0,-5 5,0-4,0 4,0-5,0 5,0-8,6 6,4-11,-2 7,0-7,-2 7,-5-3,4 4,1 0,-5 0,5 0,-6 0,0 0,0 5,9-8,-7 7,6-8,-8 4,5 0,-3 0,9 0,-10 0,5 0,-6 1,0-1,-5 1,4-1,-4 1,5 0,-4-1,2 1,-7 4,8-4,-4 4,1-4,3-1,-9 1,5 0,-1 0,-3 0,3 0,-4 0,4-4,-3 3,7-8,-2 3,4 1,0-5,0 9,0-4,0 0,0 3,0-3,9 0,-12 4,11-4,-13 5,5-5,-4 4,2-4,-7 5,3 0,-4 0,-1 5,5-4,-4 7,0-7,2 3,-5-3,6-1,-3 0,-1 0,6 0,-5 0,4 0,-4 1,0-1,-1 0,1 4,-1-2,1 2,-1-4,1 0,0 1,-1-1,1 0,-4 0,2 1,-2-1,4-4,0 3,4 0,-3 3,3 2,-4-4,-1 0,1 1,0 3,-1-3,1 3,-1 0,1-2,3 6,-3-7,3 7,-4-6,5 2,-4 0,4 1,-5 4</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09:02.993"/>
    </inkml:context>
    <inkml:brush xml:id="br0">
      <inkml:brushProperty name="width" value="0.2" units="cm"/>
      <inkml:brushProperty name="height" value="0.4" units="cm"/>
      <inkml:brushProperty name="color" value="#A9D8FF"/>
      <inkml:brushProperty name="tip" value="rectangle"/>
      <inkml:brushProperty name="rasterOp" value="maskPen"/>
    </inkml:brush>
  </inkml:definitions>
  <inkml:trace contextRef="#ctx0" brushRef="#br0">2306 449,'-44'-15,"3"4,9-9,-6 3,5-4,-11-2,5 1,0 5,-6-5,18 6,-16-1,16-2,-11 2,6 1,1-4,0 3,-1-4,1 5,-1-4,1 4,-1 0,1 0,0 6,-7-1,5 0,-5 0,0 6,-1 0,0 5,-5 0,11 0,-11 0,11 0,-4 0,5 0,7 0,-5 0,4 0,0 0,-4 0,10 0,-5 0,0 0,5 0,-5 4,1-3,3 8,-9-8,4 7,0-7,-4 9,4-9,-5 4,5-5,-4 0,4 0,-19 0,10 0,-5 0,10 4,10-3,-10 4,9-1,-4-3,6 8,0-4,0 4,0 1,0-1,0 1,4-5,-3 3,4-2,-1 3,-3-4,8 3,-3-4,4 1,1-1,-5 0,0 0</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09:29.022"/>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1376 5805,'0'-38,"0"6,0 8,0 4,0 1,0-5,0 3,0-9,0 10,0 0,0-4,0 13,0-18,0 18,0-18,0 17,0-17,0 8,0-5,0-10,-5 14,4-9,-3 6,4-1,0-6,0 6,0-4,-9 4,6 0,-6 2,9-1,0 5,0-10,0 9,0-9,0 4,-5-6,4 6,-4-4,1 4,2-5,-7 5,4-4,-1 9,-3-9,3-4,-5 0,1-6,4 9,-4-1,5 1,-1-7,-4 5,5-5,-1 7,-4-1,9 1,-8-1,8 1,-9 0,9-7,-8 5,7-5,-2 6,-1 1,4 0,-4-1,5-6,0 11,-5-9,4 3,-3 6,4-9,0 10,-5-5,4-7,-4 5,5-5,0 7,0-7,-5 6,4-6,-3 7,4-7,-5 6,4-6,-8 7,7-1,-7 1,8-7,-8 5,7-5,-7 1,2-17,1 5,-4-10,4 19,0-3,-4 10,9-10,-8 10,3-5,-5 7,1 0,-1-15,1 11,-1-16,0 18,0-5,1 7,4-1,-4 1,4 0,-4-1,4 1,-3 0,3-1,0 1,-3 0,3-1,0 1,-3-1,3 1,-5 0,5 0,-3-1,3 1,-4 0,-1-1,0-5,1 4,-1-5,0 6,1 1,-1 0,1 5,0 9,1 9,4-2,-8-7,-1-32,-3 6,-2-25,1 13,5-7,-5 0,5 1,-4 6,4 2,-3 14,5 1,-3 12,2-4,-2 10,0 0,3 2,-6-1,2 3,0-6,2 12,3-8,1 8,0-8,0 8,-1-8,5 8,-3-4,3 6,-3-1,3-4,-7-1,6-1,-7-2,8 7,-3-3,3 0,-4 3,-4-7,3 7,-2-3,3 5,1-1,0 1,-1-1,0-4,0 3,4-3,-3 4,7 1,-6-1,2 0,0 0,-3 1,3-1,1 0,-4 1,3-5,0 3,2-2,-1 3,3 0,-7-3,3 2,0-2,-3-2,7 4,-7-3,7 0,-7 3,7-8,-7 8,8-8,-8 8,7-8,-3 8,0-3,3 4,-7 0,7-3,-2 2,-1-2,-1 4</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09:39.747"/>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2434 2074,'-35'0,"-2"0,5 0,-7-5,-1-5,3-7,-1 0,5-3,-11 8,11-8,-11 7,15-11,-13 5,13-2,-9 0,12 6,-4-6,4 0,-5 0,5 1,-4-1,4 1,-6-1,1 0,-1 0,6 5,-4-3,4 3,-6-11,0 4,5-2,-3 4,4 1,-1-6,2 5,0-5,4 7,-3-1,4 5,-4-4,3 4,-3-5,5 1,-14-5,10 8,-10-7,9 8,4-5,-5 5,1-4,3 4,-4-1,6-2,-5 2,3-3,-3-1,-1 4,-4-10,2 8,-1-10,4 9,3-1,-3 0,4-4,0 3,-5-4,4 5,-4-5,6 4,-1-3,0 5,1 0,0-1,4-4,-3 4,3-5,-5 6,5 0,-3-6,7 5,-8-5,8 6,-7 0,7 0,-3-6,0 5,3-5,-8 0,4 5,-1-10,-2 10,7-4,-7 4,7 1,-7 0,7 0,-3 0,5 0,0 4,3 2,-2-1,3 5,0-5,-2 6,6 0,-3-5,0 4,3-4,-3 4,1-3,2 3,-3-3,4 4</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09:52.862"/>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0 3069,'41'0,"-3"0,0 0,8 0,2 0,12 0,-6 0,8 0,-1 0,-6 0,12 0,-17 0,10 0,13 0,-13 0,14 0,-6 0,-18 0,25 0,-10 0,14 0,-7 0,5 0,-20 0,3 0,-7 0,-6 0,6 0,-7 0,6 0,-5 0,5 0,1 0,1 0,8 0,-1 6,9-5,29 4,-21-5,-15 0,-2 0,8 0,20 0,-28 0,36 0,-26 0,25 0,-26 0,-7 0,7 0,-8 0,-1 0,-6 0,5 0,-6 0,0 0,-14 0,9 0,0 0,7 0,11-5,-19-2,4-4,-6 4,-7-3,20 3,17-6,16 0,-8-1,-31 7,-3 0,11 0,35-6,-24 0,7-2,1-4,-9 6,-1-5,-9-1,-6 0,5 1,-13 1,13 4,-13-4,6 5,-1 1,3 4,19-4,-16 5,8 0,-20-5,13 0,-10-6,4 0,-16-4,-5 5,-1-1,0-2,1 2,-1-4,0 5,7-5,-5 5,4-6,1 0,1 0,1 4,4-3,-5 4,6-1,-5-3,4 3,-5-4,0 0,-1 1,-1-1,-4 0,5 1,-7 0,1 4,-1-3,0 4,1-5,-1 0,7-1,-6 1,12-2,-11 2,13-8,-13 6,13-6,-12 2,10 3,-10-3,5-1,-7 6,0-5,0 6,-1 0,0 0,7-1,-5 1,4 4,-5-3,-1 8,0-8,1 9,-1-9,0 8,1-8,-1 9,7-10,-6 9,6-9,-7 10,1-5,-1 1,-5 4,4-4,4-8,-6 9,10-14,-17 13,9-1,-10-3,10 8,-4-8,0 3,4 0,-4 2,-1-1,12 4,-10-4,11 4,-7 0,1 1,-1 4,-5-3,4 8,-10-8,5 4,-6 0,5-4,-8 7,7-7,-8 0,4-2,0-3,0 5,0-1,0-4,0 3,0-7,0 8,6-9,-5 8,5-8,-6 8,0-7,8 3,-6 0,3-3,-11 11,1-10,-4 11,3-7,-5 4,6-4,-5 3,5-4,-6 6,1-1,0 0,-1 4,1-2,3 2,-3-3,8-5,-7 3,8-8,-4 3,5-4,6-1,-5 0,11-6,-10 5,11-12,-5 12,6-12,-6 11,-1-9,-1 9,-4-2,4 8,-6-2,-5 8,4-8,-8 3,8 0,-8 2,4-1,-1 4,-3-4,4 0,-5 4,0-3,0 0,-1 3,2-8,-2 8,1-3,-4 4,3 0,-4 1,1-1,2 0,-2 1,4-1,-5 1,4-1,-7-3,3-1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1.420"/>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312 1317,'0'-8,"0"1,0 1,0 2,0-1,0 0,0 0,0-2,0 3,0-1,0 0,0 2,0-3,0 3,0-4,0 5,0-5,0 2,0 0,0-4,-1 4,1-2,-1 2,1-1,0-1,0 1,0-1,-2 1,1 0,-1 0,2 1,0 0,0-2,0 3,0-3,0 1,-1-1,1 1,-1-1,0 1,0-1,-1 1,1-1,0 3,-1-3,0-1,0 0,0-1,0 2,0 0,1 0,-1-2,0 2,1-2,0 2,-1 0,1 0,-1 0,2 0,-2 0,2-2,-3 1,3 0,-1 1,0 0,1-1,-1 1,1-1,0 2,-1-3,0 2,0 1,1-2,0 2,-1-1,1-2,-1 2,1-2,0 2,0-2,-1 2,1-2,-2 2,2-1,-1 0,1 0,-2 1,2 0,-2-1,1 0,-1 0,2 0,-2-1,0-3,1 1,-1-2,0 4,1-1,-1 2,1-2,-1 3,1-2,-1 2,-1 0,1-3,-1 2,1-4,0 5,-1-2,1 2,0 0,0 0,1 0,-2 0,2 0,-1-1,1 1,-1 0,0 0,1 0,0 0,-1 0,0 0,0 0,0-1,0 1,1 0,-1 0,-1 0,1-2,-1 2,1-2,-1 2,1 0,0 0,-1 1,1 2,0 3,1-2,-2-1,0-7,-1 1,0-5,0 3,1-2,-2 0,3 0,-2 1,1 1,-1 3,2 1,-2 2,2-1,-1 2,-1 1,2 0,-2-1,1 2,-1-2,1 2,1-1,0 2,0-2,0 2,0-2,1 1,-1 0,1 1,-1 0,1-1,-2 0,2 0,-2-1,1 2,1-1,-1 0,0 1,0-2,-1 1,0 1,2 0,-1 0,0 0,0 0,0-1,0 1,1-1,-1 1,2 0,-2 0,1 0,0 0,-1 0,1 0,0 0,-1 0,1-1,0 1,0-1,0 1,1 0,-2-1,1 1,0-1,-1 0,2 1,-2-1,2 0,-2 1,2-3,-2 3,2-2,-2 2,2-2,-1 2,0-1,1 1,-2 0,2-1,-1 1,0-1,0 1</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09:59.450"/>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0 884,'0'-41,"0"-1,0 22,0-10,0 9,0-4,5 1,0 3,1-3,-2 4,0 1,2 0,3 0,1 0,-5 0,3-1,-2-4,4 3,-5-9,0 10,-2 0,-2 2,8-2,-8-1,8 1,-9 2,8 8,-3-3,0 4,2 0,-2-3,4 2,-1-2,-3 3,3 0,-4 0,5 1,-4-1,2 0,-2-3,0 2,3-3,-7 5,6-1,-6-4,7 7,-7-9,3 10,-4-7,0 0,0 3,0-2,0-1,11 6,3-1</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28:01.001"/>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1866 1009,'-13'0,"3"0,3 0,1-2,-3 0,1-2,-4-2,2 0,-2-2,-3 1,-1-4,0 4,-1-4,1 2,1 1,0-3,2 2,1-1,-1 1,1 3,0-2,-1 2,3 0,1-2,-1 4,4-3,-4 3,5-2,-3 2,2-1,-1 1,2-2,-4 1,1 1,-1-1,1 1,1 0,-1 1,3 0,-2 0,1 1,-1-2,-1 2,3-1,-3 1,3-2,-3 1,1-1,-1 0,1-1,-1 1,1-2,-1 1,1 1,0-3,1 3,-1-2,1 1,-1 1,-1-2,2 1,-1 1,1-2,1 1,-2 1,1-2,0 1,-1 1,3-2,-3 3,1-1,-1-1,1 1,-1-2,1 1,-1 1,1-3,-1 3,1-2,-1 1,-1 1,1-3,-1 3,1-3,-1 2,1-2,-6-1,4 1,-4-1,4 0,1 2,-4-2,4 2,-4-1,2 1,0-1,-2 0,2 2,-2-3,2 4,-2-4,4 4,-4-4,4 4,-1-3,1 1,-1 0,1-1,-2 3,3-2,-1 1,1 1,-1-3,1 2,-1 0,1 1,-1-1,1 1,-1-2,1 3,-1-1,1 0,1 0,-1 1,1 1,-1-2,0 2,-1-1,1 0,-1 0,1 1,-1-2,1 2,-1-1,1 1,-3-2,2 0,-1 2,1-1,-1 0,1 0,-2-1,3 0,-1 0,-3-1,3 1,-3-2,4 2,-3-1,2 1,-1-2,1 2,1 0,-1-1,-1 1,1-2,-2 2,3 0,1-1,-3 1,2-3,-2 2,1 0,1-1,-3 2,2-3,-2 3,3-3,-3 2,2-2,-1 3,1-3,1 3,-1-2,3 3,-2-1,3 0,-3 1,1-1,-3 0,1 1,-1 0,2 0,1 3,-1-4,1 4,-1-3,0 2,-1-2,1 3,-1-2,1 0,-1 2,2-3,-1 2,2 0,-3-1,3 2,-2-2,-1 0,1 0,-1 0,1 0,4 1,-4 1,3-4,-3 4,3-3,-1 3,-1-4,2 4,-1-3,2 3,-1-4,-1 3,2-1,-2-1,1 2,1-2,-2 2,2-1,-2 0,1 2,-1-1,2 1,-4-2,3 0,-3 2,3-1,-1-1,2 0,-1 0,1-1,-2 1,1 0,-1-1,2 3,-1-1,0-1,0 2,-1-2,2 1,-2 0,1-2,0 3,1-3,-1 1,1-1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28:01.002"/>
    </inkml:context>
    <inkml:brush xml:id="br0">
      <inkml:brushProperty name="width" value="0.2" units="cm"/>
      <inkml:brushProperty name="height" value="0.4" units="cm"/>
      <inkml:brushProperty name="color" value="#D9AEFF"/>
      <inkml:brushProperty name="tip" value="rectangle"/>
      <inkml:brushProperty name="rasterOp" value="maskPen"/>
    </inkml:brush>
  </inkml:definitions>
  <inkml:trace contextRef="#ctx0" brushRef="#br0">830 334,'-22'0,"-8"0,17 0,-14 0,-3-7,8 6,-19-8,22 6,-10-6,4 0,-5 0,1 0,3 1,-2-1,2-2,-3 2,0-5,6 5,-5-5,8 1,-6-2,7 1,-1-2,5 7,0-3,3 5,-3-3,6 1,-3 1,3 0,0 1,2 0,-2 0,5 3,-3 0,1 1,1 0,-1 0,2 1,0-2,0 2,0 0,-2 0,2 0,-2 2,0-4,2 4,-2-4,0 4,1-4,-1 4,-1-4,3 3,-3-3,1 2,4-2,-4 2,4 0</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28:01.003"/>
    </inkml:context>
    <inkml:brush xml:id="br0">
      <inkml:brushProperty name="width" value="0.2" units="cm"/>
      <inkml:brushProperty name="height" value="0.4" units="cm"/>
      <inkml:brushProperty name="color" value="#D9AEFF"/>
      <inkml:brushProperty name="tip" value="rectangle"/>
      <inkml:brushProperty name="rasterOp" value="maskPen"/>
    </inkml:brush>
  </inkml:definitions>
  <inkml:trace contextRef="#ctx0" brushRef="#br0">0 629,'20'0,"-5"0,-6 0,-1 0,4 0,-1 0,2 0,0 0,0 0,4 0,-1 0,-2 0,1 0,-4 0,5-3,-6 2,6-3,-8 1,7 0,-6-4,6 6,-1-8,0 5,1-3,-1 1,-1 1,3-1,-5 1,4 0,-4 0,2-1,-3 4,0-3,0 2,0-2,0 2,0-3,3 2,2-5,-1 3,0-4,-1 4,-2-1,2 2,0-1,-3 1,3 0,-3 0,0 0,0 2,4-4,-2 4,2-4,-4 2,3-1,-3 1,6 0,-5 0,1 0,-2-1,0 1,-2 1,1-1,-1 0,2 0,-3 0,3 0,-5 2,4-1,-1 1,-1-2,3 0,-5 1,2-1,0 0,-2 0,2 1,-3-1,3-2,-2 2,5-5,-3 3,3-1,0-2,0 5,0-2,0-1,0 3,0-3,4 1,-5 2,5-3,-6 4,1-4,-1 3,1-2,-4 2,2 0,-2 1,-1 1,3-1,-2 4,-1-4,2 1,-3-2,4 1,-3-1,1 1,2-1,-2 0,2 1,-3-1,1 0,-1 1,0 1,1-1,-1 2,1-3,0 1,-1-1,1 0,-1 1,-2-1,3 1,-3-1,3-2,-1 2,3 0,-1 1,0 1,-1-1,-1-1,1 1,-1 1,1-1,-1 2,1-1,-1-1,3 4,-2-4,1 3,-2-3,3 2,-2-1,1 1,-1 2</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28:01.004"/>
    </inkml:context>
    <inkml:brush xml:id="br0">
      <inkml:brushProperty name="width" value="0.2" units="cm"/>
      <inkml:brushProperty name="height" value="0.4" units="cm"/>
      <inkml:brushProperty name="color" value="#A9D8FF"/>
      <inkml:brushProperty name="tip" value="rectangle"/>
      <inkml:brushProperty name="rasterOp" value="maskPen"/>
    </inkml:brush>
  </inkml:definitions>
  <inkml:trace contextRef="#ctx0" brushRef="#br0">900 175,'-17'-6,"1"2,3-4,-1 2,1-3,-5 0,3 1,0 1,-2-1,6 2,-6-1,6-1,-3 2,1-1,1 0,0 0,0-1,-1 2,1-2,0 2,-1-1,1 1,0 2,-3 0,2 0,-1-1,-1 3,0 0,-1 2,-1 0,4 0,-4 0,4 0,-1 0,2 0,1 0,0 0,1 0,0 0,-2 0,4 0,-2 0,1 0,1 0,-2 2,0-2,2 4,-3-4,1 3,0-2,-2 3,2-4,-3 2,3-2,-1 0,0 0,-6 0,3 0,-1 0,3 2,4-2,-4 2,4 0,-1-2,1 3,1-1,-1 2,1 0,-1-1,1 1,1-2,-1 1,2-1,-1 2,-1-2,3 1,-1-1,1 0,1-1,-2 1,0 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28:01.005"/>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537 2265,'0'-15,"0"3,0 2,0 3,0 0,0-3,0 2,0-4,0 4,0 0,0-1,0 5,0-7,0 6,0-6,0 6,0-6,0 3,0-2,0-5,-2 7,2-4,-2 2,2 0,0-2,0 2,0-2,-4 2,3-1,-2 2,3-1,0 2,0-3,0 3,0-4,0 2,-2-3,2 3,-2-2,0 2,1-2,-2 2,1-2,-1 4,0-4,1-1,-3 0,1-3,2 4,-2 0,2-1,0-1,-2 1,2-2,0 3,-2 0,3-1,-2 1,2 0,-2-1,2-1,-3 1,4-2,-2 3,0-1,2 1,-2 0,2-3,0 5,-2-5,2 3,-2 1,2-3,0 4,-2-2,2-3,-2 2,2-2,0 3,0-3,-2 3,2-3,-2 3,2-3,-2 2,2-1,-4 2,3-1,-2 1,2-3,-2 2,2-1,-3-1,2-6,0 2,-2-4,1 7,1-1,-2 5,4-5,-4 4,2-2,-2 3,-1 0,1-6,0 5,0-8,0 8,0-1,-1 1,3 1,-2 0,2 0,-2 0,2-1,-2 1,2 0,0 0,-2-1,2 1,-1 0,0 0,0-1,-1 1,2 0,-2 0,2 0,-2-1,0 1,0-3,0 3,-1-3,1 3,0-1,0 1,0 2,0 4,1 2,1 0,-3-2,-1-13,-1 2,0-10,0 6,2-3,-2 0,2 0,-2 2,2 2,-1 4,2 2,-2 3,2 0,-2 3,1 0,0 1,-2-1,2 2,-1-2,1 4,1-3,1 3,-1-3,0 3,1-3,1 3,-1-1,1 1,-2 1,2-2,-2-1,1 1,-2-2,3 3,-1-1,1 0,-1 1,-2-3,1 3,-1 0,2 0,-1 1,1 0,0-1,-1-1,1 1,1-1,-1 2,2-1,-2 1,2-1,-1 1,-1 0,1-1,0 1,-1-1,1 0,0 0,1-1,-1 2,2-1,-3-1,1 1,0 0,-1-2,2 2,-2-1,3 0,-3 1,2-3,-2 3,3-3,-3 3,3-3,-2 4,1-3,0 3,-2 0,3-2,-2 1,1-1,-1 2</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28:01.006"/>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1286 1096,'-19'0,"0"0,2 0,-4-3,0-3,1-2,0-1,3-2,-6 5,5-5,-5 4,8-6,-8 4,8-3,-5 1,7 3,-3-3,2 0,-3 0,4 1,-3-1,2 0,-3 0,1 0,-1 0,3 2,-1-1,1 2,-3-7,0 4,3-3,-2 3,2 0,0-2,1 1,-1-1,3 3,-2-1,3 3,-3-2,2 2,-2-2,3 0,-7-3,5 5,-5-4,4 3,2-1,-2 2,0-2,2 2,-2 0,3-2,-3 2,2-2,-2-1,0 3,-2-6,1 5,-1-6,2 4,2 1,-2 0,3-3,0 2,-4-3,3 4,-2-3,3 2,-1-2,1 3,0 0,0 0,2-3,-2 2,2-2,-2 3,2 0,-2-3,4 2,-4-2,5 3,-5 0,5 0,-3-3,1 2,1-2,-4 0,2 2,-1-5,0 6,3-3,-4 3,5-1,-5 1,5 0,-3 0,3 0,0 2,3 1,-3 0,3 2,-1-2,-1 3,3-1,-1-1,0 1,2-2,-2 2,0-1,1 1,0-1,1 2</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28:01.007"/>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0 1285,'17'0,"-1"0,0 0,3 0,1 0,5 0,-2 0,3 0,0 0,-4 0,7 0,-9 0,6 0,4 0,-5 0,6 0,-2 0,-8 0,10 0,-4 0,6 0,-3 0,3 0,-10 0,3 0,-4 0,-2 0,2 0,-3 0,3 0,-3 0,3 0,0 0,1 0,3 0,0 2,3-1,12 1,-8-2,-7 0,0 0,2 0,10 0,-12 0,14 0,-10 0,10 0,-11 0,-2 0,2 0,-3 0,0 0,-4 0,3 0,-2 0,0 0,-7 0,5 0,-1 0,4 0,4-3,-8 1,2-3,-3 2,-3-1,9 1,7-2,7-1,-4 0,-13 3,-1 0,4 0,16-2,-11 0,3-2,0-1,-3 3,-1-3,-3 0,-3 0,2 1,-6 0,7 1,-7-1,3 2,0 0,1 3,8-3,-6 3,2-1,-8-1,6-1,-5-2,3-1,-8 0,-1 1,-1 0,0-1,0 1,0-2,0 2,3-1,-2 1,1-2,1-1,1 1,-1 2,2-2,-1 2,2-1,-3 0,3 0,-3-1,1 0,-2 0,1-1,-2 2,2-2,-3 2,0 1,0-1,0 1,0-2,0 0,3 0,-2 0,4 0,-4 0,5-3,-5 2,5-2,-5 1,5 0,-5 0,2-1,-2 3,-1-2,0 2,1 0,-1 0,2 0,-1 0,2 2,-3-1,0 3,0-3,0 3,0-3,0 3,1-4,-1 4,2-3,-1 3,2-4,-3 4,0-1,0 0,-2 1,2-2,1-2,-2 3,4-6,-8 6,5-1,-5 0,5 2,-2-3,0 1,1 1,-1 0,0 0,4 1,-4-2,5 3,-3-1,0 1,1 2,-4-2,3 3,-5-2,3 0,-3 1,2-2,-3 4,2-4,-3 0,2 0,0-2,0 2,0 0,0-2,0 2,0-4,0 3,2-2,-1 2,1-3,-2 4,0-4,4 2,-3-1,0 0,-3 4,0-4,-2 4,1-2,-1 1,1-1,0 0,0 0,-1 1,-1 1,1-1,0 2,-1-1,2 1,-1-2,3-1,-3 1,4-4,-2 2,2-2,2 0,-2-1,6-2,-6 2,6-4,-3 4,3-5,-3 5,0-4,-1 4,-1-1,2 3,-4-1,-1 4,2-3,-4 0,4 1,-4 1,2-1,-1 1,0 0,0-1,-1 2,0-2,-1 1,1 1,0-4,0 4,-1-2,-1 3,2-1,-3 1,1-1,2 0,-3 1,3-1,-2 1,1-1,-2-1,0-1</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0:28:01.008"/>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0 687,'0'-32,"0"-1,0 17,0-7,0 7,0-3,4 0,0 3,0-3,0 4,-1 0,1 0,3 0,1 0,-4 0,2 0,-1-4,2 3,-2-7,-2 7,0 0,-2 2,5-1,-5-1,6 1,-6 1,5 6,-3-3,1 5,2-1,-2-3,2 3,1-3,-3 3,1 0,-1 1,3-1,-3 0,2 0,-3-3,1 3,2-3,-5 3,5 1,-6-4,6 5,-5-7,2 8,-3-5,0 0,0 2,0-2,0 0,9 4,1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1.421"/>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748 637,'-11'0,"0"0,1 0,-2-1,0-3,0-1,0 0,2-1,-3 2,2-2,-2 2,4-3,-4 1,4-1,-2 1,3 1,-1-1,1 0,-2-1,2 1,-1 0,1-1,-2 1,0-1,1 1,1 1,-1-1,1 1,-2-3,0 1,1-1,0 2,1-1,0 0,0 0,1-1,0 2,0 0,1 1,-2 0,2 0,-2-1,2 0,-4-1,4 2,-5-2,4 2,1-1,-2 1,1 0,0 0,0 0,1 0,-2 0,2-1,-2 0,1 1,-2-3,1 2,-1-2,2 2,0 0,0 0,1-2,0 2,-2-2,2 2,-2-2,2 2,0-2,0 2,0 1,0-1,1-2,0 2,0-2,-1 3,2-1,-2-2,3 2,-3-2,2 2,-1 0,2 1,-2-3,1 2,0-2,-1 1,0 0,0-2,0 3,1-2,-1 3,1-1,-1 0,1 0,0 0,1 0,0 2,2 0,-2 0,2 1,-1-2,0 3,2-1,-2-1,1 2,1-2,-1 1,0-1,0 1,0 0,1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1.422"/>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0 747,'10'0,"-1"0,0 0,3 0,-1 0,4 0,-2 0,2 0,0 0,-2 0,4 0,-5 0,3 0,2 0,-2 0,3 0,-1 0,-5 0,6 0,-2 0,3 0,-2 0,2 0,-5 0,1 0,-2 0,-2 0,2 0,-2 0,2 0,-2 0,2 0,0 0,0 0,2 0,0 1,2 0,7 0,-5-1,-4 0,0 0,2 0,5 0,-7 0,8 0,-6 0,7 0,-7 0,-2 0,2 0,-2 0,0 0,-2 0,2 0,-2 0,0 0,-3 0,2 0,0 0,2 0,2-1,-4-1,0-1,-1 2,-1-2,4 2,5-3,3 1,-1 0,-8 1,-1 0,3 1,8-2,-6-1,3 1,-1-2,-1 2,-2-1,-1-1,-1 0,0 1,-2 0,2 1,-2-1,1 1,-1 0,2 1,4 0,-4 0,2 0,-5 0,4-1,-4-1,2 0,-3-1,-3 1,1 0,-1-1,1 1,0-1,-1 1,2-1,-1 1,2-1,-1-1,0 1,1 1,1-2,-2 2,2 0,-1-1,0 1,0-2,0 1,-1 0,0-1,-1 1,1 0,-1 0,-1 1,1-1,0 1,-1-1,1 0,1-1,-1 1,3 0,-3-1,3-1,-3 2,3-2,-3 0,3 1,-3 0,2-1,-2 1,-1 0,1 1,0 0,-1 0,2-1,-1 1,2 1,-3-1,1 2,0-2,-1 3,1-3,-1 2,1-2,0 2,1-2,-1 2,1-2,-1 2,-1 0,1-1,-2 1,1 0,2-3,-2 3,2-4,-4 3,2 0,-2 0,2 1,0-2,-1 2,1-1,0 0,-1 1,3 0,-3-1,4 1,-3 1,1-1,-1 2,0-1,0 1,-2-1,1 1,-1 0,1-1,-3 1,3-1,-2 0,0-1,1 0,0 0,-1 1,1-1,-1 0,1-1,0 1,1-2,-1 3,1-3,-2 3,1-3,2 2,-2-1,0-1,-1 4,-1-3,-1 2,2-1,-2 1,1-1,-1 0,2 0,-2 1,0 0,0 0,0 0,0 0,1 1,-1-1,2-1,-1 1,1-3,0 2,0-2,2 0,-1 1,3-3,-3 2,3-3,-2 3,2-3,-1 2,-1-1,0 2,-1-1,1 2,-1-1,-2 3,2-3,-3 2,3-1,-3 1,1 0,1 0,-2 0,1 0,0 0,-1 0,0 0,0 0,0-1,0 1,1 0,-2 1,1 0,-1 0,0 0,1 0,-1 0,1 0,-1-1,1 1,-2-1,1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1.423"/>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0 399,'0'-18,"0"-1,0 10,0-5,0 5,0-2,2-1,1 3,-1-2,0 2,0 1,0-1,3 0,-1 1,-2-1,2 0,-1-2,1 2,-1-5,-1 5,-1 0,0 1,3-1,-4 0,4 0,-4 1,4 3,-2-1,0 2,2 0,-2-2,2 2,-1-2,0 2,0 1,-1-1,2 0,-2 0,2 0,-2-2,0 2,1-2,-2 2,2 0,-2-2,2 4,-2-5,0 5,-1-4,0 1,0 1,0-1,0-1,5 4,2-2</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6-04T21:21:45.367"/>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1085 587,'-7'0,"1"0,2 0,0-1,-1-1,0 0,-2-1,1-1,-1-1,-1 1,-1-2,0 2,-2-2,2 1,0 0,0-2,2 2,0-1,0 1,0 2,-1-2,1 1,1 1,1-2,-1 3,2-2,-1 1,2 0,-2 1,2-1,-1 0,1 0,-3 0,2 1,-1-1,0 1,1-1,0 1,0 1,0-1,1 1,-1-1,-1 0,2 1,-1-1,1 0,-2 0,1 0,0 0,-1-1,1 0,-1 0,1 0,0 0,-1-1,2 2,-1-1,1 0,-2 0,1 0,1 0,-1 1,0-1,1-1,-1 2,0-1,1 0,-1 0,1 0,-1 1,1 0,-1-1,0 0,0 0,1 0,-1 1,0-2,0 1,1 0,-1 0,-1 1,1-2,-1 1,1-1,0 2,-1-3,-2 1,2-1,-3 1,3-1,0 2,-2-2,3 2,-3-2,1 2,0-1,-1 0,1 1,-1-1,1 1,-1-1,3 1,-3-1,2 1,0-1,0 1,0-1,0 0,0 1,0 0,1 0,-1 1,1-2,0 1,-1 0,1 1,0-1,-1 0,1 0,0 1,-1 0,1 0,1 0,-1-1,0 2,0-1,0 1,-1-1,1 1,0-1,-1 1,1-2,0 2,-1-1,1 1,-2-1,2 0,-2 0,2 0,-2 1,2-1,-2 0,2-1,-1 1,-1-1,1 1,-1-2,2 2,-2-1,1 1,0-2,1 2,-1 0,1-1,-2 0,2 0,-2 1,2 0,0-2,-1 2,1-2,-1 1,0 0,1 0,-2 0,2-1,-2 2,2-2,-2 1,2-1,-2 1,2-1,-1 2,1-1,1 1,-2 0,3 0,-2-1,1 1,-2 0,0 0,0 1,1-1,0 1,0 0,1 0,-1-1,-1 2,1-2,-1 2,1-1,0 0,-1 1,2-2,-1 2,1-1,-2 0,2 1,-1-1,0 0,-1-1,1 1,0 0,2 0,-2 1,1-2,-1 2,2-2,-1 2,0-2,1 2,-1-2,1 2,0-2,-1 1,1 0,-1-1,1 2,0-2,-1 1,1 0,-1 1,1 0,-1-1,1 0,-2 1,2-1,-2 0,2 1,-1-1,1 0,0-1,0 1,-1 0,1-1,-1 1,1 0,0 1,-1-1,1 1,-1-1,1 0,0 1,-1-2,1 2,0-2,0 1,0-1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794DDC-468D-2C4E-8A00-5F54817F7056}" type="datetimeFigureOut">
              <a:rPr lang="en-US" smtClean="0"/>
              <a:pPr/>
              <a:t>5/21/22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4CBCB8-0DDE-5649-95C1-3C0453563BDF}" type="slidenum">
              <a:rPr lang="en-US" smtClean="0"/>
              <a:pPr/>
              <a:t>‹#›</a:t>
            </a:fld>
            <a:endParaRPr lang="en-US" dirty="0"/>
          </a:p>
        </p:txBody>
      </p:sp>
    </p:spTree>
    <p:extLst>
      <p:ext uri="{BB962C8B-B14F-4D97-AF65-F5344CB8AC3E}">
        <p14:creationId xmlns:p14="http://schemas.microsoft.com/office/powerpoint/2010/main" val="73898459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4CBCB8-0DDE-5649-95C1-3C0453563BDF}" type="slidenum">
              <a:rPr lang="en-US" smtClean="0"/>
              <a:pPr/>
              <a:t>1</a:t>
            </a:fld>
            <a:endParaRPr lang="en-US" dirty="0"/>
          </a:p>
        </p:txBody>
      </p:sp>
    </p:spTree>
    <p:extLst>
      <p:ext uri="{BB962C8B-B14F-4D97-AF65-F5344CB8AC3E}">
        <p14:creationId xmlns:p14="http://schemas.microsoft.com/office/powerpoint/2010/main" val="1121338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Find the Outcome called “More Farmers take out loans to improve farming practices” in the middle of the Financial and Business Services subsystem.</a:t>
            </a:r>
            <a:br>
              <a:rPr lang="en-US" dirty="0"/>
            </a:br>
            <a:r>
              <a:rPr lang="en-US" dirty="0"/>
              <a:t>We did not color this one. You can find several on the map. </a:t>
            </a:r>
          </a:p>
          <a:p>
            <a:r>
              <a:rPr lang="en-US" dirty="0"/>
              <a:t>In system dynamics we call this a reinforcing loop. As you keep traveling on this pathway, the elements are strengthened.</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44CBCB8-0DDE-5649-95C1-3C0453563BD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5684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we are going to have so many of these pathways, we thought it would be to differentiate between the geographic regions they operate in.</a:t>
            </a:r>
          </a:p>
        </p:txBody>
      </p:sp>
      <p:sp>
        <p:nvSpPr>
          <p:cNvPr id="4" name="Slide Number Placeholder 3"/>
          <p:cNvSpPr>
            <a:spLocks noGrp="1"/>
          </p:cNvSpPr>
          <p:nvPr>
            <p:ph type="sldNum" sz="quarter" idx="5"/>
          </p:nvPr>
        </p:nvSpPr>
        <p:spPr/>
        <p:txBody>
          <a:bodyPr/>
          <a:lstStyle/>
          <a:p>
            <a:fld id="{944CBCB8-0DDE-5649-95C1-3C0453563BDF}" type="slidenum">
              <a:rPr lang="en-US" smtClean="0"/>
              <a:pPr/>
              <a:t>59</a:t>
            </a:fld>
            <a:endParaRPr lang="en-US"/>
          </a:p>
        </p:txBody>
      </p:sp>
    </p:spTree>
    <p:extLst>
      <p:ext uri="{BB962C8B-B14F-4D97-AF65-F5344CB8AC3E}">
        <p14:creationId xmlns:p14="http://schemas.microsoft.com/office/powerpoint/2010/main" val="2003670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4CBCB8-0DDE-5649-95C1-3C0453563BDF}" type="slidenum">
              <a:rPr lang="en-US" smtClean="0"/>
              <a:pPr/>
              <a:t>69</a:t>
            </a:fld>
            <a:endParaRPr lang="en-US" dirty="0"/>
          </a:p>
        </p:txBody>
      </p:sp>
    </p:spTree>
    <p:extLst>
      <p:ext uri="{BB962C8B-B14F-4D97-AF65-F5344CB8AC3E}">
        <p14:creationId xmlns:p14="http://schemas.microsoft.com/office/powerpoint/2010/main" val="3435829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complex. Today is just a high-level intro: don’t expect to get every detail. We would be happy to talk further with anyone who wants to understand or use this.</a:t>
            </a:r>
          </a:p>
        </p:txBody>
      </p:sp>
      <p:sp>
        <p:nvSpPr>
          <p:cNvPr id="4" name="Slide Number Placeholder 3"/>
          <p:cNvSpPr>
            <a:spLocks noGrp="1"/>
          </p:cNvSpPr>
          <p:nvPr>
            <p:ph type="sldNum" sz="quarter" idx="5"/>
          </p:nvPr>
        </p:nvSpPr>
        <p:spPr/>
        <p:txBody>
          <a:bodyPr/>
          <a:lstStyle/>
          <a:p>
            <a:fld id="{944CBCB8-0DDE-5649-95C1-3C0453563BDF}" type="slidenum">
              <a:rPr lang="en-US" smtClean="0"/>
              <a:pPr/>
              <a:t>72</a:t>
            </a:fld>
            <a:endParaRPr lang="en-US"/>
          </a:p>
        </p:txBody>
      </p:sp>
    </p:spTree>
    <p:extLst>
      <p:ext uri="{BB962C8B-B14F-4D97-AF65-F5344CB8AC3E}">
        <p14:creationId xmlns:p14="http://schemas.microsoft.com/office/powerpoint/2010/main" val="1541737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Pathway: our interventions are: train farmers to keep records of transactions, get documents, etc.</a:t>
            </a:r>
          </a:p>
          <a:p>
            <a:r>
              <a:rPr lang="en-US" dirty="0"/>
              <a:t>Early diagnostic indicators:</a:t>
            </a:r>
          </a:p>
          <a:p>
            <a:r>
              <a:rPr lang="en-US" dirty="0"/>
              <a:t>- Farmers keep records</a:t>
            </a:r>
          </a:p>
          <a:p>
            <a:r>
              <a:rPr lang="en-US" dirty="0"/>
              <a:t>- Farmers meet requirements</a:t>
            </a:r>
          </a:p>
          <a:p>
            <a:endParaRPr lang="en-US" dirty="0"/>
          </a:p>
          <a:p>
            <a:r>
              <a:rPr lang="en-US" dirty="0"/>
              <a:t>Off-pathway diagnostic indicators</a:t>
            </a:r>
          </a:p>
          <a:p>
            <a:r>
              <a:rPr lang="en-US" dirty="0"/>
              <a:t>- Farmer has physical access to loan</a:t>
            </a:r>
          </a:p>
          <a:p>
            <a:r>
              <a:rPr lang="en-US" dirty="0"/>
              <a:t>- Farmer seeks loan (i.e. willing to take on risk, trusts institution, understands value)</a:t>
            </a:r>
          </a:p>
        </p:txBody>
      </p:sp>
      <p:sp>
        <p:nvSpPr>
          <p:cNvPr id="4" name="Slide Number Placeholder 3"/>
          <p:cNvSpPr>
            <a:spLocks noGrp="1"/>
          </p:cNvSpPr>
          <p:nvPr>
            <p:ph type="sldNum" sz="quarter" idx="5"/>
          </p:nvPr>
        </p:nvSpPr>
        <p:spPr/>
        <p:txBody>
          <a:bodyPr/>
          <a:lstStyle/>
          <a:p>
            <a:fld id="{944CBCB8-0DDE-5649-95C1-3C0453563BDF}" type="slidenum">
              <a:rPr lang="en-US" smtClean="0"/>
              <a:pPr/>
              <a:t>73</a:t>
            </a:fld>
            <a:endParaRPr lang="en-US"/>
          </a:p>
        </p:txBody>
      </p:sp>
    </p:spTree>
    <p:extLst>
      <p:ext uri="{BB962C8B-B14F-4D97-AF65-F5344CB8AC3E}">
        <p14:creationId xmlns:p14="http://schemas.microsoft.com/office/powerpoint/2010/main" val="23713200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that we have a defined system we’re trying to affect</a:t>
            </a:r>
          </a:p>
          <a:p>
            <a:endParaRPr lang="en-US" dirty="0"/>
          </a:p>
          <a:p>
            <a:r>
              <a:rPr lang="en-US" dirty="0"/>
              <a:t>Diagnostic across pathways: Are the input availability and access to finance actually enabling farmers to use quality inputs?</a:t>
            </a:r>
          </a:p>
          <a:p>
            <a:r>
              <a:rPr lang="en-US" dirty="0"/>
              <a:t>Early: are manufacturers actually participating in anti-counterfeit?</a:t>
            </a:r>
          </a:p>
          <a:p>
            <a:r>
              <a:rPr lang="en-US" dirty="0"/>
              <a:t>Off-pathway: Are free inputs blocking these pathways?</a:t>
            </a:r>
          </a:p>
        </p:txBody>
      </p:sp>
      <p:sp>
        <p:nvSpPr>
          <p:cNvPr id="4" name="Slide Number Placeholder 3"/>
          <p:cNvSpPr>
            <a:spLocks noGrp="1"/>
          </p:cNvSpPr>
          <p:nvPr>
            <p:ph type="sldNum" sz="quarter" idx="5"/>
          </p:nvPr>
        </p:nvSpPr>
        <p:spPr/>
        <p:txBody>
          <a:bodyPr/>
          <a:lstStyle/>
          <a:p>
            <a:fld id="{944CBCB8-0DDE-5649-95C1-3C0453563BDF}" type="slidenum">
              <a:rPr lang="en-US" smtClean="0"/>
              <a:pPr/>
              <a:t>74</a:t>
            </a:fld>
            <a:endParaRPr lang="en-US"/>
          </a:p>
        </p:txBody>
      </p:sp>
    </p:spTree>
    <p:extLst>
      <p:ext uri="{BB962C8B-B14F-4D97-AF65-F5344CB8AC3E}">
        <p14:creationId xmlns:p14="http://schemas.microsoft.com/office/powerpoint/2010/main" val="1341846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complex. Today is just a high-level intro: don’t expect to get every detail. We would be happy to talk further with anyone who wants to understand or use this.</a:t>
            </a:r>
          </a:p>
        </p:txBody>
      </p:sp>
      <p:sp>
        <p:nvSpPr>
          <p:cNvPr id="4" name="Slide Number Placeholder 3"/>
          <p:cNvSpPr>
            <a:spLocks noGrp="1"/>
          </p:cNvSpPr>
          <p:nvPr>
            <p:ph type="sldNum" sz="quarter" idx="5"/>
          </p:nvPr>
        </p:nvSpPr>
        <p:spPr/>
        <p:txBody>
          <a:bodyPr/>
          <a:lstStyle/>
          <a:p>
            <a:fld id="{944CBCB8-0DDE-5649-95C1-3C0453563BDF}" type="slidenum">
              <a:rPr lang="en-US" smtClean="0"/>
              <a:pPr/>
              <a:t>75</a:t>
            </a:fld>
            <a:endParaRPr lang="en-US"/>
          </a:p>
        </p:txBody>
      </p:sp>
    </p:spTree>
    <p:extLst>
      <p:ext uri="{BB962C8B-B14F-4D97-AF65-F5344CB8AC3E}">
        <p14:creationId xmlns:p14="http://schemas.microsoft.com/office/powerpoint/2010/main" val="1235423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PATHWAY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Loan requirements pathway: early diagnostics are green, working, but outcome is yellow</a:t>
            </a:r>
          </a:p>
          <a:p>
            <a:r>
              <a:rPr lang="en-US" dirty="0"/>
              <a:t>SUBSYSTEM</a:t>
            </a:r>
          </a:p>
          <a:p>
            <a:r>
              <a:rPr lang="en-US" dirty="0"/>
              <a:t>Access pathway: yellow, some farmers have access, might be a barrier</a:t>
            </a:r>
          </a:p>
          <a:p>
            <a:r>
              <a:rPr lang="en-US" dirty="0"/>
              <a:t>Demand pathway: red. Likely a barrier to achieving outcome of farmers accessing loans</a:t>
            </a:r>
          </a:p>
          <a:p>
            <a:r>
              <a:rPr lang="en-US" dirty="0"/>
              <a:t>SYSTEM</a:t>
            </a:r>
          </a:p>
          <a:p>
            <a:r>
              <a:rPr lang="en-US" dirty="0"/>
              <a:t>Finance: yellow, adopted a little beyond pilot participants</a:t>
            </a:r>
          </a:p>
          <a:p>
            <a:r>
              <a:rPr lang="en-US" dirty="0"/>
              <a:t>Inputs and Regulatory: orange, just adopted by some pilot participants</a:t>
            </a:r>
          </a:p>
          <a:p>
            <a:r>
              <a:rPr lang="en-US" dirty="0"/>
              <a:t>Market for outputs: green, working well.</a:t>
            </a:r>
          </a:p>
          <a:p>
            <a:endParaRPr lang="en-US" dirty="0"/>
          </a:p>
          <a:p>
            <a:r>
              <a:rPr lang="en-US" dirty="0"/>
              <a:t>In this example… our desired behaviors have been adopted only by pilot participants. </a:t>
            </a:r>
          </a:p>
          <a:p>
            <a:endParaRPr lang="en-US" dirty="0"/>
          </a:p>
          <a:p>
            <a:r>
              <a:rPr lang="en-US" dirty="0"/>
              <a:t>NOTE: Why don’t we have data on farmers taking out loans? We have: </a:t>
            </a:r>
            <a:r>
              <a:rPr lang="en-US" sz="1200" b="0" i="0" u="none" strike="noStrike" kern="1200" dirty="0">
                <a:solidFill>
                  <a:schemeClr val="tx1"/>
                </a:solidFill>
                <a:effectLst/>
                <a:latin typeface="+mn-lt"/>
                <a:ea typeface="+mn-ea"/>
                <a:cs typeface="+mn-cs"/>
              </a:rPr>
              <a:t>11.1% of households surveyed say financial institutions offered them loans</a:t>
            </a:r>
            <a:r>
              <a:rPr lang="en-US" dirty="0"/>
              <a:t> </a:t>
            </a:r>
            <a:r>
              <a:rPr lang="en-US" sz="1200" b="0" i="0" u="none" strike="noStrike" kern="1200" dirty="0">
                <a:solidFill>
                  <a:schemeClr val="tx1"/>
                </a:solidFill>
                <a:effectLst/>
                <a:latin typeface="+mn-lt"/>
                <a:ea typeface="+mn-ea"/>
                <a:cs typeface="+mn-cs"/>
              </a:rPr>
              <a:t>CGAP</a:t>
            </a:r>
            <a:r>
              <a:rPr lang="en-US" dirty="0"/>
              <a:t> </a:t>
            </a:r>
            <a:r>
              <a:rPr lang="en-US" sz="1200" b="0" i="0" u="none" strike="noStrike" kern="1200" dirty="0">
                <a:solidFill>
                  <a:schemeClr val="tx1"/>
                </a:solidFill>
                <a:effectLst/>
                <a:latin typeface="+mn-lt"/>
                <a:ea typeface="+mn-ea"/>
                <a:cs typeface="+mn-cs"/>
              </a:rPr>
              <a:t>2015</a:t>
            </a:r>
            <a:r>
              <a:rPr lang="en-US" dirty="0"/>
              <a:t> . Is this non enough for farmers taking them out? Why would CGAP have this info and not whether farmers took out loans?</a:t>
            </a:r>
          </a:p>
        </p:txBody>
      </p:sp>
      <p:sp>
        <p:nvSpPr>
          <p:cNvPr id="4" name="Slide Number Placeholder 3"/>
          <p:cNvSpPr>
            <a:spLocks noGrp="1"/>
          </p:cNvSpPr>
          <p:nvPr>
            <p:ph type="sldNum" sz="quarter" idx="5"/>
          </p:nvPr>
        </p:nvSpPr>
        <p:spPr/>
        <p:txBody>
          <a:bodyPr/>
          <a:lstStyle/>
          <a:p>
            <a:fld id="{944CBCB8-0DDE-5649-95C1-3C0453563BDF}" type="slidenum">
              <a:rPr lang="en-US" smtClean="0"/>
              <a:pPr/>
              <a:t>76</a:t>
            </a:fld>
            <a:endParaRPr lang="en-US"/>
          </a:p>
        </p:txBody>
      </p:sp>
    </p:spTree>
    <p:extLst>
      <p:ext uri="{BB962C8B-B14F-4D97-AF65-F5344CB8AC3E}">
        <p14:creationId xmlns:p14="http://schemas.microsoft.com/office/powerpoint/2010/main" val="5340017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4CBCB8-0DDE-5649-95C1-3C0453563BDF}" type="slidenum">
              <a:rPr lang="en-US" smtClean="0"/>
              <a:pPr/>
              <a:t>77</a:t>
            </a:fld>
            <a:endParaRPr lang="en-US"/>
          </a:p>
        </p:txBody>
      </p:sp>
    </p:spTree>
    <p:extLst>
      <p:ext uri="{BB962C8B-B14F-4D97-AF65-F5344CB8AC3E}">
        <p14:creationId xmlns:p14="http://schemas.microsoft.com/office/powerpoint/2010/main" val="10714753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 out that the banks have data on farmers taking out loans, might be another way to get it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44CBCB8-0DDE-5649-95C1-3C0453563BD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24265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4CBCB8-0DDE-5649-95C1-3C0453563BDF}" type="slidenum">
              <a:rPr lang="en-US" smtClean="0"/>
              <a:pPr/>
              <a:t>3</a:t>
            </a:fld>
            <a:endParaRPr lang="en-US" dirty="0"/>
          </a:p>
        </p:txBody>
      </p:sp>
    </p:spTree>
    <p:extLst>
      <p:ext uri="{BB962C8B-B14F-4D97-AF65-F5344CB8AC3E}">
        <p14:creationId xmlns:p14="http://schemas.microsoft.com/office/powerpoint/2010/main" val="11829731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Starting at the right, loans seems to be accessible via mobile money to many but not all people. This means that, despite bank branches not being near most rural farmers, many still have physical access to loans. But we don’t know whether this is translating into access to loans (though it’s certainly not translating into actual, provided loans).</a:t>
            </a:r>
          </a:p>
        </p:txBody>
      </p:sp>
      <p:sp>
        <p:nvSpPr>
          <p:cNvPr id="4" name="Slide Number Placeholder 3"/>
          <p:cNvSpPr>
            <a:spLocks noGrp="1"/>
          </p:cNvSpPr>
          <p:nvPr>
            <p:ph type="sldNum" sz="quarter" idx="5"/>
          </p:nvPr>
        </p:nvSpPr>
        <p:spPr/>
        <p:txBody>
          <a:bodyPr/>
          <a:lstStyle/>
          <a:p>
            <a:fld id="{944CBCB8-0DDE-5649-95C1-3C0453563BDF}" type="slidenum">
              <a:rPr lang="en-US" smtClean="0"/>
              <a:pPr/>
              <a:t>82</a:t>
            </a:fld>
            <a:endParaRPr lang="en-US"/>
          </a:p>
        </p:txBody>
      </p:sp>
    </p:spTree>
    <p:extLst>
      <p:ext uri="{BB962C8B-B14F-4D97-AF65-F5344CB8AC3E}">
        <p14:creationId xmlns:p14="http://schemas.microsoft.com/office/powerpoint/2010/main" val="29959243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the story is less clear. While most farmers have identification and income and keep records of transactions, few have land titles nor savings accounts. Some have other forms of collateral (we used livestock here). But there’s a lot of grey on this pathway, meaning we don’t really know what’s happening in the end: whether this green enables farmers to meet requirements, or the red and yellow are blocking that from happening.</a:t>
            </a:r>
          </a:p>
        </p:txBody>
      </p:sp>
      <p:sp>
        <p:nvSpPr>
          <p:cNvPr id="4" name="Slide Number Placeholder 3"/>
          <p:cNvSpPr>
            <a:spLocks noGrp="1"/>
          </p:cNvSpPr>
          <p:nvPr>
            <p:ph type="sldNum" sz="quarter" idx="5"/>
          </p:nvPr>
        </p:nvSpPr>
        <p:spPr/>
        <p:txBody>
          <a:bodyPr/>
          <a:lstStyle/>
          <a:p>
            <a:fld id="{944CBCB8-0DDE-5649-95C1-3C0453563BDF}" type="slidenum">
              <a:rPr lang="en-US" smtClean="0"/>
              <a:pPr/>
              <a:t>83</a:t>
            </a:fld>
            <a:endParaRPr lang="en-US"/>
          </a:p>
        </p:txBody>
      </p:sp>
    </p:spTree>
    <p:extLst>
      <p:ext uri="{BB962C8B-B14F-4D97-AF65-F5344CB8AC3E}">
        <p14:creationId xmlns:p14="http://schemas.microsoft.com/office/powerpoint/2010/main" val="36003097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for demand, the story does not look very good. Few financial institutions are tailoring products to farmers, and while some farmers understand value of investment and trust financial institutions, they don’t seem to be seeking loans. And the grey means we can’t really see why. So this is a place where we’d want to investigate.</a:t>
            </a:r>
          </a:p>
          <a:p>
            <a:r>
              <a:rPr lang="en-US" dirty="0"/>
              <a:t>IN THESE THREE PATHWAYS, this is where the problem lies. Interest rates are also a problem, but we didn’t look at that pathway yet.</a:t>
            </a:r>
          </a:p>
        </p:txBody>
      </p:sp>
      <p:sp>
        <p:nvSpPr>
          <p:cNvPr id="4" name="Slide Number Placeholder 3"/>
          <p:cNvSpPr>
            <a:spLocks noGrp="1"/>
          </p:cNvSpPr>
          <p:nvPr>
            <p:ph type="sldNum" sz="quarter" idx="5"/>
          </p:nvPr>
        </p:nvSpPr>
        <p:spPr/>
        <p:txBody>
          <a:bodyPr/>
          <a:lstStyle/>
          <a:p>
            <a:fld id="{944CBCB8-0DDE-5649-95C1-3C0453563BDF}" type="slidenum">
              <a:rPr lang="en-US" smtClean="0"/>
              <a:pPr/>
              <a:t>84</a:t>
            </a:fld>
            <a:endParaRPr lang="en-US"/>
          </a:p>
        </p:txBody>
      </p:sp>
    </p:spTree>
    <p:extLst>
      <p:ext uri="{BB962C8B-B14F-4D97-AF65-F5344CB8AC3E}">
        <p14:creationId xmlns:p14="http://schemas.microsoft.com/office/powerpoint/2010/main" val="10521444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looking at the entire subsystem, access is OK, but we don’t know if farmers can meet loan requirements, and it looks like the demand for loans just isn’t there. ALSO, there are other pathways we haven’t looked at today, like high interest rates might also be a barrier.</a:t>
            </a:r>
          </a:p>
          <a:p>
            <a:r>
              <a:rPr lang="en-US" dirty="0"/>
              <a:t>This shows how we need to solve all these three problems at once in order to make progress on farmers taking out loans. It also shows how not knowing certain things about the system makes it hard to diagnose problems. Finance is pretty well studied, but even here there are holes in our knowledge due to lack of data.</a:t>
            </a:r>
          </a:p>
        </p:txBody>
      </p:sp>
      <p:sp>
        <p:nvSpPr>
          <p:cNvPr id="4" name="Slide Number Placeholder 3"/>
          <p:cNvSpPr>
            <a:spLocks noGrp="1"/>
          </p:cNvSpPr>
          <p:nvPr>
            <p:ph type="sldNum" sz="quarter" idx="5"/>
          </p:nvPr>
        </p:nvSpPr>
        <p:spPr/>
        <p:txBody>
          <a:bodyPr/>
          <a:lstStyle/>
          <a:p>
            <a:fld id="{944CBCB8-0DDE-5649-95C1-3C0453563BDF}" type="slidenum">
              <a:rPr lang="en-US" smtClean="0"/>
              <a:pPr/>
              <a:t>85</a:t>
            </a:fld>
            <a:endParaRPr lang="en-US"/>
          </a:p>
        </p:txBody>
      </p:sp>
    </p:spTree>
    <p:extLst>
      <p:ext uri="{BB962C8B-B14F-4D97-AF65-F5344CB8AC3E}">
        <p14:creationId xmlns:p14="http://schemas.microsoft.com/office/powerpoint/2010/main" val="33532272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4CBCB8-0DDE-5649-95C1-3C0453563BDF}" type="slidenum">
              <a:rPr lang="en-US" smtClean="0"/>
              <a:pPr/>
              <a:t>89</a:t>
            </a:fld>
            <a:endParaRPr lang="en-US"/>
          </a:p>
        </p:txBody>
      </p:sp>
    </p:spTree>
    <p:extLst>
      <p:ext uri="{BB962C8B-B14F-4D97-AF65-F5344CB8AC3E}">
        <p14:creationId xmlns:p14="http://schemas.microsoft.com/office/powerpoint/2010/main" val="27031643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4CBCB8-0DDE-5649-95C1-3C0453563BDF}" type="slidenum">
              <a:rPr lang="en-US" smtClean="0"/>
              <a:pPr/>
              <a:t>93</a:t>
            </a:fld>
            <a:endParaRPr lang="en-US" dirty="0"/>
          </a:p>
        </p:txBody>
      </p:sp>
    </p:spTree>
    <p:extLst>
      <p:ext uri="{BB962C8B-B14F-4D97-AF65-F5344CB8AC3E}">
        <p14:creationId xmlns:p14="http://schemas.microsoft.com/office/powerpoint/2010/main" val="33125415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4CBCB8-0DDE-5649-95C1-3C0453563BDF}" type="slidenum">
              <a:rPr lang="en-US" smtClean="0"/>
              <a:pPr/>
              <a:t>132</a:t>
            </a:fld>
            <a:endParaRPr lang="en-US" dirty="0"/>
          </a:p>
        </p:txBody>
      </p:sp>
    </p:spTree>
    <p:extLst>
      <p:ext uri="{BB962C8B-B14F-4D97-AF65-F5344CB8AC3E}">
        <p14:creationId xmlns:p14="http://schemas.microsoft.com/office/powerpoint/2010/main" val="3812624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x-none"/>
              <a:t>In this module, we ask you to build one or more “pathways” using a system mapping approach. In future sessions, we will utilize the same concepts to locate all our organizations’ work in a system map that depicts many of these interacting pathways. The approach will facilitate identification of interactions among all our organizations’ work and its collective impact on the Uganda agricultural system.</a:t>
            </a:r>
          </a:p>
        </p:txBody>
      </p:sp>
      <p:sp>
        <p:nvSpPr>
          <p:cNvPr id="9626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EB5CE126-9C3C-9F4D-8FD0-BFBFB0CEF29D}" type="slidenum">
              <a:rPr lang="en-US" altLang="x-none">
                <a:latin typeface="Calibri" charset="0"/>
              </a:rPr>
              <a:pPr eaLnBrk="1" hangingPunct="1"/>
              <a:t>11</a:t>
            </a:fld>
            <a:endParaRPr lang="en-US" altLang="x-none">
              <a:latin typeface="Calibri" charset="0"/>
            </a:endParaRPr>
          </a:p>
        </p:txBody>
      </p:sp>
    </p:spTree>
    <p:extLst>
      <p:ext uri="{BB962C8B-B14F-4D97-AF65-F5344CB8AC3E}">
        <p14:creationId xmlns:p14="http://schemas.microsoft.com/office/powerpoint/2010/main" val="679307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70bbff143b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70bbff143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Some of our core assumptions, from complexity science, about how change happens in complex systems include:</a:t>
            </a:r>
            <a:endParaRPr dirty="0"/>
          </a:p>
        </p:txBody>
      </p:sp>
    </p:spTree>
    <p:extLst>
      <p:ext uri="{BB962C8B-B14F-4D97-AF65-F5344CB8AC3E}">
        <p14:creationId xmlns:p14="http://schemas.microsoft.com/office/powerpoint/2010/main" val="4217594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4CBCB8-0DDE-5649-95C1-3C0453563BDF}" type="slidenum">
              <a:rPr lang="en-US" smtClean="0"/>
              <a:pPr/>
              <a:t>13</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 of a pathway is to give you handle that you can use to understand the map – they are a set of elements working in concert toward the same goal</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44CBCB8-0DDE-5649-95C1-3C0453563BD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40157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that pathways can be linear, branching, and loops as a transition to the next slide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44CBCB8-0DDE-5649-95C1-3C0453563BD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3127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Find it in the Financial and Business Services subsystem. It is colored pink.</a:t>
            </a:r>
          </a:p>
          <a:p>
            <a:r>
              <a:rPr lang="en-US" dirty="0"/>
              <a:t>Ex: Miller has insurance on their machinery enables them to approach a bank for a loan</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44CBCB8-0DDE-5649-95C1-3C0453563BD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21087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Find it on the right hand side of the Financial and Business Services subsystem. It is colored orange.</a:t>
            </a:r>
          </a:p>
          <a:p>
            <a:r>
              <a:rPr lang="en-US" dirty="0"/>
              <a:t>Art: If you look on the map, there are connected elements that are not highlighted. For example: Farmer gets bank card. Have to decide if something is central to what you are trying to capture in the pathway. There can be more than one right answer.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44CBCB8-0DDE-5649-95C1-3C0453563BD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704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8781" y="2540000"/>
            <a:ext cx="9393347" cy="983532"/>
          </a:xfrm>
        </p:spPr>
        <p:txBody>
          <a:bodyPr lIns="91440" anchor="ctr" anchorCtr="0"/>
          <a:lstStyle>
            <a:lvl1pPr>
              <a:defRPr sz="4800">
                <a:ln>
                  <a:noFill/>
                </a:ln>
                <a:solidFill>
                  <a:srgbClr val="002F6C"/>
                </a:solidFill>
              </a:defRPr>
            </a:lvl1pPr>
          </a:lstStyle>
          <a:p>
            <a:r>
              <a:rPr lang="en-US" dirty="0"/>
              <a:t>Click to edit Master title style</a:t>
            </a:r>
          </a:p>
        </p:txBody>
      </p:sp>
      <p:sp>
        <p:nvSpPr>
          <p:cNvPr id="3" name="Subtitle 2"/>
          <p:cNvSpPr>
            <a:spLocks noGrp="1"/>
          </p:cNvSpPr>
          <p:nvPr>
            <p:ph type="subTitle" idx="1"/>
          </p:nvPr>
        </p:nvSpPr>
        <p:spPr>
          <a:xfrm>
            <a:off x="2398781" y="3637832"/>
            <a:ext cx="7607300" cy="1225700"/>
          </a:xfrm>
        </p:spPr>
        <p:txBody>
          <a:bodyPr anchor="t">
            <a:normAutofit/>
          </a:bodyPr>
          <a:lstStyle>
            <a:lvl1pPr marL="0" indent="0" algn="l">
              <a:buNone/>
              <a:defRPr sz="2000" b="1">
                <a:solidFill>
                  <a:schemeClr val="tx1"/>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Click to edit Master subtitle style</a:t>
            </a:r>
          </a:p>
        </p:txBody>
      </p:sp>
      <p:sp>
        <p:nvSpPr>
          <p:cNvPr id="4" name="Slide Number Placeholder 3"/>
          <p:cNvSpPr>
            <a:spLocks noGrp="1"/>
          </p:cNvSpPr>
          <p:nvPr>
            <p:ph type="sldNum" sz="quarter" idx="10"/>
          </p:nvPr>
        </p:nvSpPr>
        <p:spPr/>
        <p:txBody>
          <a:bodyPr/>
          <a:lstStyle/>
          <a:p>
            <a:fld id="{D3184408-21B2-884B-9E26-054E35533E0F}" type="slidenum">
              <a:rPr lang="en-US" smtClean="0"/>
              <a:pPr/>
              <a:t>‹#›</a:t>
            </a:fld>
            <a:endParaRPr lang="en-US" dirty="0"/>
          </a:p>
        </p:txBody>
      </p:sp>
      <p:sp>
        <p:nvSpPr>
          <p:cNvPr id="7" name="Rectangle 6"/>
          <p:cNvSpPr/>
          <p:nvPr userDrawn="1"/>
        </p:nvSpPr>
        <p:spPr>
          <a:xfrm>
            <a:off x="-1848" y="13361"/>
            <a:ext cx="12192003" cy="1165526"/>
          </a:xfrm>
          <a:prstGeom prst="rect">
            <a:avLst/>
          </a:prstGeom>
          <a:solidFill>
            <a:srgbClr val="BA0C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grpSp>
        <p:nvGrpSpPr>
          <p:cNvPr id="9" name="Group 8"/>
          <p:cNvGrpSpPr/>
          <p:nvPr userDrawn="1"/>
        </p:nvGrpSpPr>
        <p:grpSpPr>
          <a:xfrm>
            <a:off x="-1848" y="1165525"/>
            <a:ext cx="12192000" cy="228600"/>
            <a:chOff x="-1848" y="1118025"/>
            <a:chExt cx="12192000" cy="235762"/>
          </a:xfrm>
        </p:grpSpPr>
        <p:sp>
          <p:nvSpPr>
            <p:cNvPr id="6" name="Rectangle 5"/>
            <p:cNvSpPr/>
            <p:nvPr userDrawn="1"/>
          </p:nvSpPr>
          <p:spPr>
            <a:xfrm>
              <a:off x="-1" y="1118025"/>
              <a:ext cx="12190153" cy="235762"/>
            </a:xfrm>
            <a:prstGeom prst="rect">
              <a:avLst/>
            </a:prstGeom>
            <a:solidFill>
              <a:srgbClr val="002F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8" name="Rectangle 7"/>
            <p:cNvSpPr/>
            <p:nvPr userDrawn="1"/>
          </p:nvSpPr>
          <p:spPr>
            <a:xfrm>
              <a:off x="-1848" y="1118025"/>
              <a:ext cx="2148840" cy="235762"/>
            </a:xfrm>
            <a:prstGeom prst="rect">
              <a:avLst/>
            </a:prstGeom>
            <a:solidFill>
              <a:srgbClr val="8C89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grpSp>
      <p:grpSp>
        <p:nvGrpSpPr>
          <p:cNvPr id="21" name="Group 20"/>
          <p:cNvGrpSpPr/>
          <p:nvPr userDrawn="1"/>
        </p:nvGrpSpPr>
        <p:grpSpPr>
          <a:xfrm>
            <a:off x="-167575" y="88293"/>
            <a:ext cx="11870803" cy="1015663"/>
            <a:chOff x="-154875" y="88293"/>
            <a:chExt cx="11870803" cy="1015663"/>
          </a:xfrm>
        </p:grpSpPr>
        <p:sp>
          <p:nvSpPr>
            <p:cNvPr id="5" name="TextBox 4"/>
            <p:cNvSpPr txBox="1"/>
            <p:nvPr userDrawn="1"/>
          </p:nvSpPr>
          <p:spPr>
            <a:xfrm>
              <a:off x="-154875" y="88293"/>
              <a:ext cx="2056279" cy="1015663"/>
            </a:xfrm>
            <a:prstGeom prst="rect">
              <a:avLst/>
            </a:prstGeom>
            <a:noFill/>
          </p:spPr>
          <p:txBody>
            <a:bodyPr wrap="square" rtlCol="0">
              <a:spAutoFit/>
            </a:bodyPr>
            <a:lstStyle/>
            <a:p>
              <a:pPr algn="r"/>
              <a:r>
                <a:rPr lang="en-US" sz="3000" b="1" spc="50" baseline="0" dirty="0">
                  <a:ln w="635">
                    <a:noFill/>
                    <a:miter lim="800000"/>
                  </a:ln>
                  <a:solidFill>
                    <a:schemeClr val="bg1"/>
                  </a:solidFill>
                  <a:effectLst/>
                </a:rPr>
                <a:t>USAID / UGANDA</a:t>
              </a:r>
            </a:p>
          </p:txBody>
        </p:sp>
        <p:sp>
          <p:nvSpPr>
            <p:cNvPr id="10" name="Rectangle 9"/>
            <p:cNvSpPr/>
            <p:nvPr userDrawn="1"/>
          </p:nvSpPr>
          <p:spPr>
            <a:xfrm>
              <a:off x="2411481" y="88293"/>
              <a:ext cx="9304447" cy="1015663"/>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w="635">
                    <a:noFill/>
                    <a:miter lim="800000"/>
                  </a:ln>
                  <a:solidFill>
                    <a:srgbClr val="FFFFFF"/>
                  </a:solidFill>
                  <a:effectLst/>
                  <a:uLnTx/>
                  <a:uFillTx/>
                  <a:latin typeface="+mn-lt"/>
                  <a:ea typeface="+mn-ea"/>
                  <a:cs typeface="+mn-cs"/>
                </a:rPr>
                <a:t>FEED THE FUTURE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w="635">
                    <a:noFill/>
                    <a:miter lim="800000"/>
                  </a:ln>
                  <a:solidFill>
                    <a:srgbClr val="FFFFFF"/>
                  </a:solidFill>
                  <a:effectLst/>
                  <a:uLnTx/>
                  <a:uFillTx/>
                  <a:latin typeface="+mn-lt"/>
                  <a:ea typeface="+mn-ea"/>
                  <a:cs typeface="+mn-cs"/>
                </a:rPr>
                <a:t>MARKET SYSTEM MONITORING ACTIVITY</a:t>
              </a:r>
            </a:p>
          </p:txBody>
        </p:sp>
        <p:cxnSp>
          <p:nvCxnSpPr>
            <p:cNvPr id="12" name="Straight Connector 11"/>
            <p:cNvCxnSpPr/>
            <p:nvPr userDrawn="1"/>
          </p:nvCxnSpPr>
          <p:spPr>
            <a:xfrm>
              <a:off x="2156442" y="229836"/>
              <a:ext cx="0" cy="732577"/>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7" name="Text Placeholder 26"/>
          <p:cNvSpPr>
            <a:spLocks noGrp="1"/>
          </p:cNvSpPr>
          <p:nvPr>
            <p:ph type="body" sz="quarter" idx="11" hasCustomPrompt="1"/>
          </p:nvPr>
        </p:nvSpPr>
        <p:spPr>
          <a:xfrm>
            <a:off x="165100" y="2540000"/>
            <a:ext cx="1723604" cy="983532"/>
          </a:xfrm>
        </p:spPr>
        <p:txBody>
          <a:bodyPr anchor="ctr" anchorCtr="0">
            <a:normAutofit/>
          </a:bodyPr>
          <a:lstStyle>
            <a:lvl1pPr algn="r">
              <a:spcBef>
                <a:spcPts val="0"/>
              </a:spcBef>
              <a:buNone/>
              <a:defRPr sz="2000" b="1">
                <a:solidFill>
                  <a:srgbClr val="6C6463"/>
                </a:solidFill>
              </a:defRPr>
            </a:lvl1pPr>
          </a:lstStyle>
          <a:p>
            <a:pPr lvl="0"/>
            <a:r>
              <a:rPr lang="en-US" dirty="0"/>
              <a:t>DATE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p>
            <a:fld id="{D3184408-21B2-884B-9E26-054E35533E0F}" type="slidenum">
              <a:rPr lang="en-US" smtClean="0"/>
              <a:pPr/>
              <a:t>‹#›</a:t>
            </a:fld>
            <a:endParaRPr lang="en-US"/>
          </a:p>
        </p:txBody>
      </p:sp>
    </p:spTree>
    <p:extLst>
      <p:ext uri="{BB962C8B-B14F-4D97-AF65-F5344CB8AC3E}">
        <p14:creationId xmlns:p14="http://schemas.microsoft.com/office/powerpoint/2010/main" val="1137533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7" y="2963338"/>
            <a:ext cx="10212916" cy="1895591"/>
          </a:xfrm>
        </p:spPr>
        <p:txBody>
          <a:bodyPr anchor="t"/>
          <a:lstStyle>
            <a:lvl1pPr algn="ctr">
              <a:defRPr lang="en-US" dirty="0"/>
            </a:lvl1pPr>
          </a:lstStyle>
          <a:p>
            <a:r>
              <a:rPr lang="en-US"/>
              <a:t>Click to edit Master title style</a:t>
            </a:r>
            <a:endParaRPr lang="en-US" dirty="0"/>
          </a:p>
        </p:txBody>
      </p:sp>
      <p:sp>
        <p:nvSpPr>
          <p:cNvPr id="3" name="Text Placeholder 2"/>
          <p:cNvSpPr>
            <a:spLocks noGrp="1"/>
          </p:cNvSpPr>
          <p:nvPr>
            <p:ph type="body" idx="1"/>
          </p:nvPr>
        </p:nvSpPr>
        <p:spPr>
          <a:xfrm>
            <a:off x="963087" y="4858928"/>
            <a:ext cx="10212916" cy="627477"/>
          </a:xfrm>
        </p:spPr>
        <p:txBody>
          <a:bodyPr anchor="b"/>
          <a:lstStyle>
            <a:lvl1pPr marL="0" indent="0" algn="ctr">
              <a:buNone/>
              <a:defRPr sz="2000">
                <a:solidFill>
                  <a:schemeClr val="tx2">
                    <a:lumMod val="75000"/>
                    <a:lumOff val="2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Slide Number Placeholder 3"/>
          <p:cNvSpPr>
            <a:spLocks noGrp="1"/>
          </p:cNvSpPr>
          <p:nvPr>
            <p:ph type="sldNum" sz="quarter" idx="10"/>
          </p:nvPr>
        </p:nvSpPr>
        <p:spPr/>
        <p:txBody>
          <a:bodyPr/>
          <a:lstStyle/>
          <a:p>
            <a:fld id="{D3184408-21B2-884B-9E26-054E35533E0F}" type="slidenum">
              <a:rPr lang="en-US" smtClean="0"/>
              <a:pPr/>
              <a:t>‹#›</a:t>
            </a:fld>
            <a:endParaRPr lang="en-US"/>
          </a:p>
        </p:txBody>
      </p:sp>
    </p:spTree>
    <p:extLst>
      <p:ext uri="{BB962C8B-B14F-4D97-AF65-F5344CB8AC3E}">
        <p14:creationId xmlns:p14="http://schemas.microsoft.com/office/powerpoint/2010/main" val="35219792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2433" y="463390"/>
            <a:ext cx="11870513" cy="930877"/>
          </a:xfrm>
        </p:spPr>
        <p:txBody>
          <a:bodyPr/>
          <a:lstStyle/>
          <a:p>
            <a:r>
              <a:rPr lang="en-US" dirty="0"/>
              <a:t>Click to edit Master title style</a:t>
            </a:r>
          </a:p>
        </p:txBody>
      </p:sp>
      <p:sp>
        <p:nvSpPr>
          <p:cNvPr id="3" name="Content Placeholder 2"/>
          <p:cNvSpPr>
            <a:spLocks noGrp="1"/>
          </p:cNvSpPr>
          <p:nvPr>
            <p:ph sz="half" idx="1"/>
          </p:nvPr>
        </p:nvSpPr>
        <p:spPr>
          <a:xfrm>
            <a:off x="609599" y="1536192"/>
            <a:ext cx="5240252"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50168" y="1532846"/>
            <a:ext cx="5234077"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p:cNvSpPr>
            <a:spLocks noGrp="1"/>
          </p:cNvSpPr>
          <p:nvPr>
            <p:ph type="sldNum" sz="quarter" idx="10"/>
          </p:nvPr>
        </p:nvSpPr>
        <p:spPr/>
        <p:txBody>
          <a:bodyPr/>
          <a:lstStyle/>
          <a:p>
            <a:fld id="{D3184408-21B2-884B-9E26-054E35533E0F}" type="slidenum">
              <a:rPr lang="en-US" smtClean="0"/>
              <a:pPr/>
              <a:t>‹#›</a:t>
            </a:fld>
            <a:endParaRPr lang="en-US"/>
          </a:p>
        </p:txBody>
      </p:sp>
    </p:spTree>
    <p:extLst>
      <p:ext uri="{BB962C8B-B14F-4D97-AF65-F5344CB8AC3E}">
        <p14:creationId xmlns:p14="http://schemas.microsoft.com/office/powerpoint/2010/main" val="4749705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3"/>
            <a:ext cx="5240251" cy="639762"/>
          </a:xfrm>
        </p:spPr>
        <p:txBody>
          <a:bodyPr anchor="b">
            <a:noAutofit/>
          </a:bodyPr>
          <a:lstStyle>
            <a:lvl1pPr marL="0" indent="0" algn="ctr">
              <a:buNone/>
              <a:defRPr sz="2000" b="1">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1" y="2174875"/>
            <a:ext cx="524025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37339" y="1532846"/>
            <a:ext cx="5240464" cy="639762"/>
          </a:xfrm>
        </p:spPr>
        <p:txBody>
          <a:bodyPr anchor="b">
            <a:noAutofit/>
          </a:bodyPr>
          <a:lstStyle>
            <a:lvl1pPr marL="0" indent="0" algn="ctr">
              <a:buNone/>
              <a:defRPr sz="2000" b="1">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37339" y="2172608"/>
            <a:ext cx="524046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0"/>
          </p:nvPr>
        </p:nvSpPr>
        <p:spPr/>
        <p:txBody>
          <a:bodyPr/>
          <a:lstStyle/>
          <a:p>
            <a:fld id="{D3184408-21B2-884B-9E26-054E35533E0F}" type="slidenum">
              <a:rPr lang="en-US" smtClean="0"/>
              <a:pPr/>
              <a:t>‹#›</a:t>
            </a:fld>
            <a:endParaRPr lang="en-US"/>
          </a:p>
        </p:txBody>
      </p:sp>
    </p:spTree>
    <p:extLst>
      <p:ext uri="{BB962C8B-B14F-4D97-AF65-F5344CB8AC3E}">
        <p14:creationId xmlns:p14="http://schemas.microsoft.com/office/powerpoint/2010/main" val="175833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D3184408-21B2-884B-9E26-054E35533E0F}" type="slidenum">
              <a:rPr lang="en-US" smtClean="0"/>
              <a:pPr/>
              <a:t>‹#›</a:t>
            </a:fld>
            <a:endParaRPr lang="en-US"/>
          </a:p>
        </p:txBody>
      </p:sp>
    </p:spTree>
    <p:extLst>
      <p:ext uri="{BB962C8B-B14F-4D97-AF65-F5344CB8AC3E}">
        <p14:creationId xmlns:p14="http://schemas.microsoft.com/office/powerpoint/2010/main" val="4012469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D3184408-21B2-884B-9E26-054E35533E0F}" type="slidenum">
              <a:rPr lang="en-US" smtClean="0"/>
              <a:pPr/>
              <a:t>‹#›</a:t>
            </a:fld>
            <a:endParaRPr lang="en-US"/>
          </a:p>
        </p:txBody>
      </p:sp>
    </p:spTree>
    <p:extLst>
      <p:ext uri="{BB962C8B-B14F-4D97-AF65-F5344CB8AC3E}">
        <p14:creationId xmlns:p14="http://schemas.microsoft.com/office/powerpoint/2010/main" val="1436205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p>
            <a:fld id="{D3184408-21B2-884B-9E26-054E35533E0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7" y="2963338"/>
            <a:ext cx="10212916" cy="1895591"/>
          </a:xfrm>
        </p:spPr>
        <p:txBody>
          <a:bodyPr anchor="t"/>
          <a:lstStyle>
            <a:lvl1pPr algn="ctr">
              <a:defRPr lang="en-US" dirty="0"/>
            </a:lvl1pPr>
          </a:lstStyle>
          <a:p>
            <a:r>
              <a:rPr lang="en-US"/>
              <a:t>Click to edit Master title style</a:t>
            </a:r>
            <a:endParaRPr lang="en-US" dirty="0"/>
          </a:p>
        </p:txBody>
      </p:sp>
      <p:sp>
        <p:nvSpPr>
          <p:cNvPr id="3" name="Text Placeholder 2"/>
          <p:cNvSpPr>
            <a:spLocks noGrp="1"/>
          </p:cNvSpPr>
          <p:nvPr>
            <p:ph type="body" idx="1"/>
          </p:nvPr>
        </p:nvSpPr>
        <p:spPr>
          <a:xfrm>
            <a:off x="963087" y="4858928"/>
            <a:ext cx="10212916" cy="627477"/>
          </a:xfrm>
        </p:spPr>
        <p:txBody>
          <a:bodyPr anchor="b"/>
          <a:lstStyle>
            <a:lvl1pPr marL="0" indent="0" algn="ctr">
              <a:buNone/>
              <a:defRPr sz="2000">
                <a:solidFill>
                  <a:schemeClr val="tx2">
                    <a:lumMod val="75000"/>
                    <a:lumOff val="2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Slide Number Placeholder 3"/>
          <p:cNvSpPr>
            <a:spLocks noGrp="1"/>
          </p:cNvSpPr>
          <p:nvPr>
            <p:ph type="sldNum" sz="quarter" idx="10"/>
          </p:nvPr>
        </p:nvSpPr>
        <p:spPr/>
        <p:txBody>
          <a:bodyPr/>
          <a:lstStyle/>
          <a:p>
            <a:fld id="{D3184408-21B2-884B-9E26-054E35533E0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2433" y="463390"/>
            <a:ext cx="11870513" cy="930877"/>
          </a:xfrm>
        </p:spPr>
        <p:txBody>
          <a:bodyPr/>
          <a:lstStyle/>
          <a:p>
            <a:r>
              <a:rPr lang="en-US" dirty="0"/>
              <a:t>Click to edit Master title style</a:t>
            </a:r>
          </a:p>
        </p:txBody>
      </p:sp>
      <p:sp>
        <p:nvSpPr>
          <p:cNvPr id="3" name="Content Placeholder 2"/>
          <p:cNvSpPr>
            <a:spLocks noGrp="1"/>
          </p:cNvSpPr>
          <p:nvPr>
            <p:ph sz="half" idx="1"/>
          </p:nvPr>
        </p:nvSpPr>
        <p:spPr>
          <a:xfrm>
            <a:off x="609599" y="1536192"/>
            <a:ext cx="5240252"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50168" y="1532846"/>
            <a:ext cx="5234077"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p:cNvSpPr>
            <a:spLocks noGrp="1"/>
          </p:cNvSpPr>
          <p:nvPr>
            <p:ph type="sldNum" sz="quarter" idx="10"/>
          </p:nvPr>
        </p:nvSpPr>
        <p:spPr/>
        <p:txBody>
          <a:bodyPr/>
          <a:lstStyle/>
          <a:p>
            <a:fld id="{D3184408-21B2-884B-9E26-054E35533E0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3"/>
            <a:ext cx="5240251" cy="639762"/>
          </a:xfrm>
        </p:spPr>
        <p:txBody>
          <a:bodyPr anchor="b">
            <a:noAutofit/>
          </a:bodyPr>
          <a:lstStyle>
            <a:lvl1pPr marL="0" indent="0" algn="ctr">
              <a:buNone/>
              <a:defRPr sz="2000" b="1">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1" y="2174875"/>
            <a:ext cx="524025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37339" y="1532846"/>
            <a:ext cx="5240464" cy="639762"/>
          </a:xfrm>
        </p:spPr>
        <p:txBody>
          <a:bodyPr anchor="b">
            <a:noAutofit/>
          </a:bodyPr>
          <a:lstStyle>
            <a:lvl1pPr marL="0" indent="0" algn="ctr">
              <a:buNone/>
              <a:defRPr sz="2000" b="1">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37339" y="2172608"/>
            <a:ext cx="524046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0"/>
          </p:nvPr>
        </p:nvSpPr>
        <p:spPr/>
        <p:txBody>
          <a:bodyPr/>
          <a:lstStyle/>
          <a:p>
            <a:fld id="{D3184408-21B2-884B-9E26-054E35533E0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D3184408-21B2-884B-9E26-054E35533E0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D3184408-21B2-884B-9E26-054E35533E0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B39FC33-26E9-4749-9C14-A1A353828871}" type="datetimeFigureOut">
              <a:rPr lang="en-US" smtClean="0"/>
              <a:pPr/>
              <a:t>5/21/22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84A3A3-E49E-4038-9792-2EF0C6D07AE8}" type="slidenum">
              <a:rPr lang="en-US" smtClean="0"/>
              <a:pPr/>
              <a:t>‹#›</a:t>
            </a:fld>
            <a:endParaRPr lang="en-US"/>
          </a:p>
        </p:txBody>
      </p:sp>
    </p:spTree>
    <p:extLst>
      <p:ext uri="{BB962C8B-B14F-4D97-AF65-F5344CB8AC3E}">
        <p14:creationId xmlns:p14="http://schemas.microsoft.com/office/powerpoint/2010/main" val="110842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8781" y="2540000"/>
            <a:ext cx="9393347" cy="983532"/>
          </a:xfrm>
        </p:spPr>
        <p:txBody>
          <a:bodyPr lIns="91440" anchor="ctr" anchorCtr="0"/>
          <a:lstStyle>
            <a:lvl1pPr>
              <a:defRPr sz="4800">
                <a:ln>
                  <a:noFill/>
                </a:ln>
                <a:solidFill>
                  <a:srgbClr val="002F6C"/>
                </a:solidFill>
              </a:defRPr>
            </a:lvl1pPr>
          </a:lstStyle>
          <a:p>
            <a:r>
              <a:rPr lang="en-US" dirty="0"/>
              <a:t>Click to edit Master title style</a:t>
            </a:r>
          </a:p>
        </p:txBody>
      </p:sp>
      <p:sp>
        <p:nvSpPr>
          <p:cNvPr id="3" name="Subtitle 2"/>
          <p:cNvSpPr>
            <a:spLocks noGrp="1"/>
          </p:cNvSpPr>
          <p:nvPr>
            <p:ph type="subTitle" idx="1"/>
          </p:nvPr>
        </p:nvSpPr>
        <p:spPr>
          <a:xfrm>
            <a:off x="2398781" y="3637832"/>
            <a:ext cx="7607300" cy="1225700"/>
          </a:xfrm>
        </p:spPr>
        <p:txBody>
          <a:bodyPr anchor="t">
            <a:normAutofit/>
          </a:bodyPr>
          <a:lstStyle>
            <a:lvl1pPr marL="0" indent="0" algn="l">
              <a:buNone/>
              <a:defRPr sz="2000" b="1">
                <a:solidFill>
                  <a:schemeClr val="tx1"/>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Click to edit Master subtitle style</a:t>
            </a:r>
          </a:p>
        </p:txBody>
      </p:sp>
      <p:sp>
        <p:nvSpPr>
          <p:cNvPr id="4" name="Slide Number Placeholder 3"/>
          <p:cNvSpPr>
            <a:spLocks noGrp="1"/>
          </p:cNvSpPr>
          <p:nvPr>
            <p:ph type="sldNum" sz="quarter" idx="10"/>
          </p:nvPr>
        </p:nvSpPr>
        <p:spPr/>
        <p:txBody>
          <a:bodyPr/>
          <a:lstStyle/>
          <a:p>
            <a:fld id="{D3184408-21B2-884B-9E26-054E35533E0F}" type="slidenum">
              <a:rPr lang="en-US" smtClean="0"/>
              <a:pPr/>
              <a:t>‹#›</a:t>
            </a:fld>
            <a:endParaRPr lang="en-US"/>
          </a:p>
        </p:txBody>
      </p:sp>
      <p:sp>
        <p:nvSpPr>
          <p:cNvPr id="7" name="Rectangle 6"/>
          <p:cNvSpPr/>
          <p:nvPr userDrawn="1"/>
        </p:nvSpPr>
        <p:spPr>
          <a:xfrm>
            <a:off x="-1848" y="13361"/>
            <a:ext cx="12192003" cy="1165526"/>
          </a:xfrm>
          <a:prstGeom prst="rect">
            <a:avLst/>
          </a:prstGeom>
          <a:solidFill>
            <a:srgbClr val="BA0C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grpSp>
        <p:nvGrpSpPr>
          <p:cNvPr id="9" name="Group 8"/>
          <p:cNvGrpSpPr/>
          <p:nvPr userDrawn="1"/>
        </p:nvGrpSpPr>
        <p:grpSpPr>
          <a:xfrm>
            <a:off x="-1848" y="1165525"/>
            <a:ext cx="12192000" cy="228600"/>
            <a:chOff x="-1848" y="1118025"/>
            <a:chExt cx="12192000" cy="235762"/>
          </a:xfrm>
        </p:grpSpPr>
        <p:sp>
          <p:nvSpPr>
            <p:cNvPr id="6" name="Rectangle 5"/>
            <p:cNvSpPr/>
            <p:nvPr userDrawn="1"/>
          </p:nvSpPr>
          <p:spPr>
            <a:xfrm>
              <a:off x="-1" y="1118025"/>
              <a:ext cx="12190153" cy="235762"/>
            </a:xfrm>
            <a:prstGeom prst="rect">
              <a:avLst/>
            </a:prstGeom>
            <a:solidFill>
              <a:srgbClr val="002F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8" name="Rectangle 7"/>
            <p:cNvSpPr/>
            <p:nvPr userDrawn="1"/>
          </p:nvSpPr>
          <p:spPr>
            <a:xfrm>
              <a:off x="-1848" y="1118025"/>
              <a:ext cx="2148840" cy="235762"/>
            </a:xfrm>
            <a:prstGeom prst="rect">
              <a:avLst/>
            </a:prstGeom>
            <a:solidFill>
              <a:srgbClr val="8C89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grpSp>
      <p:grpSp>
        <p:nvGrpSpPr>
          <p:cNvPr id="21" name="Group 20"/>
          <p:cNvGrpSpPr/>
          <p:nvPr userDrawn="1"/>
        </p:nvGrpSpPr>
        <p:grpSpPr>
          <a:xfrm>
            <a:off x="-167575" y="88293"/>
            <a:ext cx="11870803" cy="1015663"/>
            <a:chOff x="-154875" y="88293"/>
            <a:chExt cx="11870803" cy="1015663"/>
          </a:xfrm>
        </p:grpSpPr>
        <p:sp>
          <p:nvSpPr>
            <p:cNvPr id="5" name="TextBox 4"/>
            <p:cNvSpPr txBox="1"/>
            <p:nvPr userDrawn="1"/>
          </p:nvSpPr>
          <p:spPr>
            <a:xfrm>
              <a:off x="-154875" y="88293"/>
              <a:ext cx="2056279" cy="1015663"/>
            </a:xfrm>
            <a:prstGeom prst="rect">
              <a:avLst/>
            </a:prstGeom>
            <a:noFill/>
          </p:spPr>
          <p:txBody>
            <a:bodyPr wrap="square" rtlCol="0">
              <a:spAutoFit/>
            </a:bodyPr>
            <a:lstStyle/>
            <a:p>
              <a:pPr algn="r"/>
              <a:r>
                <a:rPr lang="en-US" sz="3000" b="1" spc="50" baseline="0" dirty="0">
                  <a:ln w="635">
                    <a:noFill/>
                    <a:miter lim="800000"/>
                  </a:ln>
                  <a:solidFill>
                    <a:schemeClr val="bg1"/>
                  </a:solidFill>
                  <a:effectLst/>
                </a:rPr>
                <a:t>USAID / UGANDA</a:t>
              </a:r>
            </a:p>
          </p:txBody>
        </p:sp>
        <p:sp>
          <p:nvSpPr>
            <p:cNvPr id="10" name="Rectangle 9"/>
            <p:cNvSpPr/>
            <p:nvPr userDrawn="1"/>
          </p:nvSpPr>
          <p:spPr>
            <a:xfrm>
              <a:off x="2411481" y="88293"/>
              <a:ext cx="9304447" cy="1015663"/>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w="635">
                    <a:noFill/>
                    <a:miter lim="800000"/>
                  </a:ln>
                  <a:solidFill>
                    <a:srgbClr val="FFFFFF"/>
                  </a:solidFill>
                  <a:effectLst/>
                  <a:uLnTx/>
                  <a:uFillTx/>
                  <a:latin typeface="+mn-lt"/>
                  <a:ea typeface="+mn-ea"/>
                  <a:cs typeface="+mn-cs"/>
                </a:rPr>
                <a:t>FEED THE FUTURE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w="635">
                    <a:noFill/>
                    <a:miter lim="800000"/>
                  </a:ln>
                  <a:solidFill>
                    <a:srgbClr val="FFFFFF"/>
                  </a:solidFill>
                  <a:effectLst/>
                  <a:uLnTx/>
                  <a:uFillTx/>
                  <a:latin typeface="+mn-lt"/>
                  <a:ea typeface="+mn-ea"/>
                  <a:cs typeface="+mn-cs"/>
                </a:rPr>
                <a:t>MARKET SYSTEM MONITORING ACTIVITY</a:t>
              </a:r>
            </a:p>
          </p:txBody>
        </p:sp>
        <p:cxnSp>
          <p:nvCxnSpPr>
            <p:cNvPr id="12" name="Straight Connector 11"/>
            <p:cNvCxnSpPr/>
            <p:nvPr userDrawn="1"/>
          </p:nvCxnSpPr>
          <p:spPr>
            <a:xfrm>
              <a:off x="2156442" y="229836"/>
              <a:ext cx="0" cy="732577"/>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7" name="Text Placeholder 26"/>
          <p:cNvSpPr>
            <a:spLocks noGrp="1"/>
          </p:cNvSpPr>
          <p:nvPr>
            <p:ph type="body" sz="quarter" idx="11" hasCustomPrompt="1"/>
          </p:nvPr>
        </p:nvSpPr>
        <p:spPr>
          <a:xfrm>
            <a:off x="165100" y="2540000"/>
            <a:ext cx="1723604" cy="983532"/>
          </a:xfrm>
        </p:spPr>
        <p:txBody>
          <a:bodyPr anchor="ctr" anchorCtr="0">
            <a:normAutofit/>
          </a:bodyPr>
          <a:lstStyle>
            <a:lvl1pPr algn="r">
              <a:spcBef>
                <a:spcPts val="0"/>
              </a:spcBef>
              <a:buNone/>
              <a:defRPr sz="2000" b="1">
                <a:solidFill>
                  <a:srgbClr val="6C6463"/>
                </a:solidFill>
              </a:defRPr>
            </a:lvl1pPr>
          </a:lstStyle>
          <a:p>
            <a:pPr lvl="0"/>
            <a:r>
              <a:rPr lang="en-US" dirty="0"/>
              <a:t>DATE</a:t>
            </a:r>
          </a:p>
        </p:txBody>
      </p:sp>
    </p:spTree>
    <p:extLst>
      <p:ext uri="{BB962C8B-B14F-4D97-AF65-F5344CB8AC3E}">
        <p14:creationId xmlns:p14="http://schemas.microsoft.com/office/powerpoint/2010/main" val="276684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 Id="rId14"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13" Type="http://schemas.openxmlformats.org/officeDocument/2006/relationships/image" Target="../media/image8.pn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image" Target="../media/image7.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6.emf"/><Relationship Id="rId5" Type="http://schemas.openxmlformats.org/officeDocument/2006/relationships/slideLayout" Target="../slideLayouts/slideLayout13.xml"/><Relationship Id="rId10" Type="http://schemas.openxmlformats.org/officeDocument/2006/relationships/oleObject" Target="../embeddings/oleObject2.bin"/><Relationship Id="rId4" Type="http://schemas.openxmlformats.org/officeDocument/2006/relationships/slideLayout" Target="../slideLayouts/slideLayout12.xml"/><Relationship Id="rId9" Type="http://schemas.openxmlformats.org/officeDocument/2006/relationships/tags" Target="../tags/tag3.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459DD8CF-9FC8-3744-AA95-5D329AE25DC2}"/>
              </a:ext>
            </a:extLst>
          </p:cNvPr>
          <p:cNvGraphicFramePr>
            <a:graphicFrameLocks noChangeAspect="1"/>
          </p:cNvGraphicFramePr>
          <p:nvPr userDrawn="1">
            <p:custDataLst>
              <p:tags r:id="rId10"/>
            </p:custDataLst>
            <p:extLst>
              <p:ext uri="{D42A27DB-BD31-4B8C-83A1-F6EECF244321}">
                <p14:modId xmlns:p14="http://schemas.microsoft.com/office/powerpoint/2010/main" val="359185882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11" imgW="7772400" imgH="10058400" progId="TCLayout.ActiveDocument.1">
                  <p:embed/>
                </p:oleObj>
              </mc:Choice>
              <mc:Fallback>
                <p:oleObj name="think-cell Slide" r:id="rId11" imgW="7772400" imgH="10058400" progId="TCLayout.ActiveDocument.1">
                  <p:embed/>
                  <p:pic>
                    <p:nvPicPr>
                      <p:cNvPr id="0" name=""/>
                      <p:cNvPicPr/>
                      <p:nvPr/>
                    </p:nvPicPr>
                    <p:blipFill>
                      <a:blip r:embed="rId12"/>
                      <a:stretch>
                        <a:fillRect/>
                      </a:stretch>
                    </p:blipFill>
                    <p:spPr>
                      <a:xfrm>
                        <a:off x="1588" y="1588"/>
                        <a:ext cx="1227" cy="1588"/>
                      </a:xfrm>
                      <a:prstGeom prst="rect">
                        <a:avLst/>
                      </a:prstGeom>
                    </p:spPr>
                  </p:pic>
                </p:oleObj>
              </mc:Fallback>
            </mc:AlternateContent>
          </a:graphicData>
        </a:graphic>
      </p:graphicFrame>
      <p:sp>
        <p:nvSpPr>
          <p:cNvPr id="2" name="Title Placeholder 1"/>
          <p:cNvSpPr>
            <a:spLocks noGrp="1"/>
          </p:cNvSpPr>
          <p:nvPr>
            <p:ph type="title"/>
          </p:nvPr>
        </p:nvSpPr>
        <p:spPr>
          <a:xfrm>
            <a:off x="132433" y="437990"/>
            <a:ext cx="11870513" cy="930877"/>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132434" y="1377386"/>
            <a:ext cx="11870512" cy="4731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p:cNvSpPr>
            <a:spLocks noGrp="1"/>
          </p:cNvSpPr>
          <p:nvPr>
            <p:ph type="sldNum" sz="quarter" idx="4"/>
          </p:nvPr>
        </p:nvSpPr>
        <p:spPr>
          <a:xfrm>
            <a:off x="4673600" y="6400805"/>
            <a:ext cx="2844800" cy="365125"/>
          </a:xfrm>
          <a:prstGeom prst="rect">
            <a:avLst/>
          </a:prstGeom>
        </p:spPr>
        <p:txBody>
          <a:bodyPr vert="horz" lIns="91440" tIns="45720" rIns="91440" bIns="45720" rtlCol="0" anchor="ctr"/>
          <a:lstStyle>
            <a:lvl1pPr algn="ctr">
              <a:defRPr sz="1200">
                <a:solidFill>
                  <a:schemeClr val="tx1"/>
                </a:solidFill>
              </a:defRPr>
            </a:lvl1pPr>
          </a:lstStyle>
          <a:p>
            <a:fld id="{D3184408-21B2-884B-9E26-054E35533E0F}" type="slidenum">
              <a:rPr lang="en-US" smtClean="0"/>
              <a:pPr/>
              <a:t>‹#›</a:t>
            </a:fld>
            <a:endParaRPr lang="en-US" dirty="0"/>
          </a:p>
        </p:txBody>
      </p:sp>
      <p:pic>
        <p:nvPicPr>
          <p:cNvPr id="9" name="Picture 8"/>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406645" y="6288796"/>
            <a:ext cx="591304" cy="441507"/>
          </a:xfrm>
          <a:prstGeom prst="rect">
            <a:avLst/>
          </a:prstGeom>
        </p:spPr>
      </p:pic>
      <p:pic>
        <p:nvPicPr>
          <p:cNvPr id="10" name="Picture 9"/>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274455" y="6288795"/>
            <a:ext cx="836540" cy="441507"/>
          </a:xfrm>
          <a:prstGeom prst="rect">
            <a:avLst/>
          </a:prstGeom>
        </p:spPr>
      </p:pic>
      <p:pic>
        <p:nvPicPr>
          <p:cNvPr id="11" name="Picture 10"/>
          <p:cNvPicPr>
            <a:picLocks noChangeAspect="1"/>
          </p:cNvPicPr>
          <p:nvPr/>
        </p:nvPicPr>
        <p:blipFill>
          <a:blip r:embed="rId15" cstate="screen">
            <a:extLst>
              <a:ext uri="{28A0092B-C50C-407E-A947-70E740481C1C}">
                <a14:useLocalDpi xmlns:a14="http://schemas.microsoft.com/office/drawing/2010/main"/>
              </a:ext>
            </a:extLst>
          </a:blip>
          <a:srcRect b="17667"/>
          <a:stretch>
            <a:fillRect/>
          </a:stretch>
        </p:blipFill>
        <p:spPr>
          <a:xfrm>
            <a:off x="9859320" y="6057464"/>
            <a:ext cx="2322488" cy="743837"/>
          </a:xfrm>
          <a:prstGeom prst="rect">
            <a:avLst/>
          </a:prstGeom>
        </p:spPr>
      </p:pic>
      <p:sp>
        <p:nvSpPr>
          <p:cNvPr id="12" name="Rectangle 11"/>
          <p:cNvSpPr/>
          <p:nvPr/>
        </p:nvSpPr>
        <p:spPr>
          <a:xfrm>
            <a:off x="-1" y="-1583"/>
            <a:ext cx="12192003" cy="228600"/>
          </a:xfrm>
          <a:prstGeom prst="rect">
            <a:avLst/>
          </a:prstGeom>
          <a:solidFill>
            <a:srgbClr val="BA0C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grpSp>
        <p:nvGrpSpPr>
          <p:cNvPr id="17" name="Group 16"/>
          <p:cNvGrpSpPr/>
          <p:nvPr/>
        </p:nvGrpSpPr>
        <p:grpSpPr>
          <a:xfrm>
            <a:off x="2" y="230023"/>
            <a:ext cx="12192000" cy="228600"/>
            <a:chOff x="-1848" y="1118025"/>
            <a:chExt cx="12192000" cy="235762"/>
          </a:xfrm>
        </p:grpSpPr>
        <p:sp>
          <p:nvSpPr>
            <p:cNvPr id="18" name="Rectangle 17"/>
            <p:cNvSpPr/>
            <p:nvPr userDrawn="1"/>
          </p:nvSpPr>
          <p:spPr>
            <a:xfrm>
              <a:off x="-1" y="1118025"/>
              <a:ext cx="12190153" cy="235762"/>
            </a:xfrm>
            <a:prstGeom prst="rect">
              <a:avLst/>
            </a:prstGeom>
            <a:solidFill>
              <a:srgbClr val="002F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9" name="Rectangle 18"/>
            <p:cNvSpPr/>
            <p:nvPr userDrawn="1"/>
          </p:nvSpPr>
          <p:spPr>
            <a:xfrm>
              <a:off x="-1848" y="1118025"/>
              <a:ext cx="2148840" cy="235762"/>
            </a:xfrm>
            <a:prstGeom prst="rect">
              <a:avLst/>
            </a:prstGeom>
            <a:solidFill>
              <a:srgbClr val="8C89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gr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9" r:id="rId8"/>
  </p:sldLayoutIdLst>
  <p:hf hdr="0" ftr="0" dt="0"/>
  <p:txStyles>
    <p:titleStyle>
      <a:lvl1pPr algn="l" defTabSz="914377" rtl="0" eaLnBrk="1" latinLnBrk="0" hangingPunct="1">
        <a:spcBef>
          <a:spcPct val="0"/>
        </a:spcBef>
        <a:buNone/>
        <a:defRPr sz="3200" b="1" kern="1200" cap="none" spc="-100" baseline="0">
          <a:ln>
            <a:noFill/>
          </a:ln>
          <a:solidFill>
            <a:srgbClr val="002F6C"/>
          </a:solidFill>
          <a:effectLst/>
          <a:latin typeface="+mj-lt"/>
          <a:ea typeface="+mj-ea"/>
          <a:cs typeface="+mj-cs"/>
        </a:defRPr>
      </a:lvl1pPr>
    </p:titleStyle>
    <p:bodyStyle>
      <a:lvl1pPr marL="342891" indent="-228594" algn="l" defTabSz="914377" rtl="0" eaLnBrk="1" latinLnBrk="0" hangingPunct="1">
        <a:spcBef>
          <a:spcPts val="1872"/>
        </a:spcBef>
        <a:buClr>
          <a:srgbClr val="002F6C"/>
        </a:buClr>
        <a:buFont typeface="Arial" pitchFamily="34" charset="0"/>
        <a:buChar char="•"/>
        <a:defRPr sz="2400" kern="1200">
          <a:solidFill>
            <a:schemeClr val="tx1"/>
          </a:solidFill>
          <a:latin typeface="+mn-lt"/>
          <a:ea typeface="+mn-ea"/>
          <a:cs typeface="+mn-cs"/>
        </a:defRPr>
      </a:lvl1pPr>
      <a:lvl2pPr marL="640064" indent="-228594" algn="l" defTabSz="914377" rtl="0" eaLnBrk="1" latinLnBrk="0" hangingPunct="1">
        <a:spcBef>
          <a:spcPct val="20000"/>
        </a:spcBef>
        <a:buClr>
          <a:srgbClr val="8C8985"/>
        </a:buClr>
        <a:buFont typeface="Arial" pitchFamily="34" charset="0"/>
        <a:buChar char="•"/>
        <a:defRPr sz="2000" kern="1200">
          <a:solidFill>
            <a:schemeClr val="tx1"/>
          </a:solidFill>
          <a:latin typeface="+mn-lt"/>
          <a:ea typeface="+mn-ea"/>
          <a:cs typeface="+mn-cs"/>
        </a:defRPr>
      </a:lvl2pPr>
      <a:lvl3pPr marL="1005815" indent="-228594" algn="l" defTabSz="914377" rtl="0" eaLnBrk="1" latinLnBrk="0" hangingPunct="1">
        <a:spcBef>
          <a:spcPct val="20000"/>
        </a:spcBef>
        <a:buClr>
          <a:srgbClr val="BA0C2F"/>
        </a:buClr>
        <a:buFont typeface="Arial" pitchFamily="34" charset="0"/>
        <a:buChar char="•"/>
        <a:defRPr sz="1800" kern="1200">
          <a:solidFill>
            <a:schemeClr val="tx1"/>
          </a:solidFill>
          <a:latin typeface="+mn-lt"/>
          <a:ea typeface="+mn-ea"/>
          <a:cs typeface="+mn-cs"/>
        </a:defRPr>
      </a:lvl3pPr>
      <a:lvl4pPr marL="1280128" indent="-228594" algn="l" defTabSz="914377" rtl="0" eaLnBrk="1" latinLnBrk="0" hangingPunct="1">
        <a:spcBef>
          <a:spcPct val="20000"/>
        </a:spcBef>
        <a:buClr>
          <a:srgbClr val="002F6C"/>
        </a:buClr>
        <a:buFont typeface="Arial" pitchFamily="34" charset="0"/>
        <a:buChar char="•"/>
        <a:defRPr sz="1600" kern="1200">
          <a:solidFill>
            <a:schemeClr val="tx1"/>
          </a:solidFill>
          <a:latin typeface="+mn-lt"/>
          <a:ea typeface="+mn-ea"/>
          <a:cs typeface="+mn-cs"/>
        </a:defRPr>
      </a:lvl4pPr>
      <a:lvl5pPr marL="1554441" indent="-228594" algn="l" defTabSz="914377" rtl="0" eaLnBrk="1" latinLnBrk="0" hangingPunct="1">
        <a:spcBef>
          <a:spcPct val="20000"/>
        </a:spcBef>
        <a:buClr>
          <a:schemeClr val="tx2"/>
        </a:buClr>
        <a:buFont typeface="Arial" pitchFamily="34" charset="0"/>
        <a:buChar char="•"/>
        <a:defRPr sz="1400" kern="1200" baseline="0">
          <a:solidFill>
            <a:schemeClr val="tx1"/>
          </a:solidFill>
          <a:latin typeface="+mn-lt"/>
          <a:ea typeface="+mn-ea"/>
          <a:cs typeface="+mn-cs"/>
        </a:defRPr>
      </a:lvl5pPr>
      <a:lvl6pPr marL="1737317" indent="-182875" algn="l" defTabSz="914377"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192" indent="-182875" algn="l" defTabSz="914377"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067" indent="-182875" algn="l" defTabSz="914377"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5943" indent="-182875" algn="l" defTabSz="914377"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3A6274C0-020A-AF44-857B-E7E33BA8C0CE}"/>
              </a:ext>
            </a:extLst>
          </p:cNvPr>
          <p:cNvGraphicFramePr>
            <a:graphicFrameLocks noChangeAspect="1"/>
          </p:cNvGraphicFramePr>
          <p:nvPr userDrawn="1">
            <p:custDataLst>
              <p:tags r:id="rId9"/>
            </p:custDataLst>
            <p:extLst>
              <p:ext uri="{D42A27DB-BD31-4B8C-83A1-F6EECF244321}">
                <p14:modId xmlns:p14="http://schemas.microsoft.com/office/powerpoint/2010/main" val="105621086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10" imgW="7772400" imgH="10058400" progId="TCLayout.ActiveDocument.1">
                  <p:embed/>
                </p:oleObj>
              </mc:Choice>
              <mc:Fallback>
                <p:oleObj name="think-cell Slide" r:id="rId10" imgW="7772400" imgH="10058400" progId="TCLayout.ActiveDocument.1">
                  <p:embed/>
                  <p:pic>
                    <p:nvPicPr>
                      <p:cNvPr id="0" name=""/>
                      <p:cNvPicPr/>
                      <p:nvPr/>
                    </p:nvPicPr>
                    <p:blipFill>
                      <a:blip r:embed="rId11"/>
                      <a:stretch>
                        <a:fillRect/>
                      </a:stretch>
                    </p:blipFill>
                    <p:spPr>
                      <a:xfrm>
                        <a:off x="1588" y="1588"/>
                        <a:ext cx="1227" cy="1588"/>
                      </a:xfrm>
                      <a:prstGeom prst="rect">
                        <a:avLst/>
                      </a:prstGeom>
                    </p:spPr>
                  </p:pic>
                </p:oleObj>
              </mc:Fallback>
            </mc:AlternateContent>
          </a:graphicData>
        </a:graphic>
      </p:graphicFrame>
      <p:sp>
        <p:nvSpPr>
          <p:cNvPr id="2" name="Title Placeholder 1"/>
          <p:cNvSpPr>
            <a:spLocks noGrp="1"/>
          </p:cNvSpPr>
          <p:nvPr>
            <p:ph type="title"/>
          </p:nvPr>
        </p:nvSpPr>
        <p:spPr>
          <a:xfrm>
            <a:off x="132433" y="437990"/>
            <a:ext cx="11870513" cy="930877"/>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132434" y="1377386"/>
            <a:ext cx="11870512" cy="4731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p:cNvSpPr>
            <a:spLocks noGrp="1"/>
          </p:cNvSpPr>
          <p:nvPr>
            <p:ph type="sldNum" sz="quarter" idx="4"/>
          </p:nvPr>
        </p:nvSpPr>
        <p:spPr>
          <a:xfrm>
            <a:off x="4673600" y="6400805"/>
            <a:ext cx="2844800" cy="365125"/>
          </a:xfrm>
          <a:prstGeom prst="rect">
            <a:avLst/>
          </a:prstGeom>
        </p:spPr>
        <p:txBody>
          <a:bodyPr vert="horz" lIns="91440" tIns="45720" rIns="91440" bIns="45720" rtlCol="0" anchor="ctr"/>
          <a:lstStyle>
            <a:lvl1pPr algn="ctr">
              <a:defRPr sz="1200">
                <a:solidFill>
                  <a:schemeClr val="tx1"/>
                </a:solidFill>
              </a:defRPr>
            </a:lvl1pPr>
          </a:lstStyle>
          <a:p>
            <a:fld id="{D3184408-21B2-884B-9E26-054E35533E0F}" type="slidenum">
              <a:rPr lang="en-US" smtClean="0"/>
              <a:pPr/>
              <a:t>‹#›</a:t>
            </a:fld>
            <a:endParaRPr lang="en-US" dirty="0"/>
          </a:p>
        </p:txBody>
      </p:sp>
      <p:pic>
        <p:nvPicPr>
          <p:cNvPr id="9" name="Picture 8"/>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406645" y="6288796"/>
            <a:ext cx="591304" cy="441507"/>
          </a:xfrm>
          <a:prstGeom prst="rect">
            <a:avLst/>
          </a:prstGeom>
        </p:spPr>
      </p:pic>
      <p:pic>
        <p:nvPicPr>
          <p:cNvPr id="10" name="Picture 9"/>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274455" y="6288795"/>
            <a:ext cx="836540" cy="441507"/>
          </a:xfrm>
          <a:prstGeom prst="rect">
            <a:avLst/>
          </a:prstGeom>
        </p:spPr>
      </p:pic>
      <p:pic>
        <p:nvPicPr>
          <p:cNvPr id="11" name="Picture 10"/>
          <p:cNvPicPr>
            <a:picLocks noChangeAspect="1"/>
          </p:cNvPicPr>
          <p:nvPr/>
        </p:nvPicPr>
        <p:blipFill>
          <a:blip r:embed="rId14" cstate="print">
            <a:extLst>
              <a:ext uri="{28A0092B-C50C-407E-A947-70E740481C1C}">
                <a14:useLocalDpi xmlns:a14="http://schemas.microsoft.com/office/drawing/2010/main"/>
              </a:ext>
            </a:extLst>
          </a:blip>
          <a:srcRect b="17667"/>
          <a:stretch>
            <a:fillRect/>
          </a:stretch>
        </p:blipFill>
        <p:spPr>
          <a:xfrm>
            <a:off x="9859320" y="6057464"/>
            <a:ext cx="2322488" cy="743837"/>
          </a:xfrm>
          <a:prstGeom prst="rect">
            <a:avLst/>
          </a:prstGeom>
        </p:spPr>
      </p:pic>
      <p:sp>
        <p:nvSpPr>
          <p:cNvPr id="12" name="Rectangle 11"/>
          <p:cNvSpPr/>
          <p:nvPr/>
        </p:nvSpPr>
        <p:spPr>
          <a:xfrm>
            <a:off x="-1" y="-1583"/>
            <a:ext cx="12192003" cy="228600"/>
          </a:xfrm>
          <a:prstGeom prst="rect">
            <a:avLst/>
          </a:prstGeom>
          <a:solidFill>
            <a:srgbClr val="BA0C2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grpSp>
        <p:nvGrpSpPr>
          <p:cNvPr id="17" name="Group 16"/>
          <p:cNvGrpSpPr/>
          <p:nvPr/>
        </p:nvGrpSpPr>
        <p:grpSpPr>
          <a:xfrm>
            <a:off x="2" y="225261"/>
            <a:ext cx="12192000" cy="228600"/>
            <a:chOff x="-1848" y="1118025"/>
            <a:chExt cx="12192000" cy="235762"/>
          </a:xfrm>
        </p:grpSpPr>
        <p:sp>
          <p:nvSpPr>
            <p:cNvPr id="18" name="Rectangle 17"/>
            <p:cNvSpPr/>
            <p:nvPr userDrawn="1"/>
          </p:nvSpPr>
          <p:spPr>
            <a:xfrm>
              <a:off x="-1" y="1118025"/>
              <a:ext cx="12190153" cy="235762"/>
            </a:xfrm>
            <a:prstGeom prst="rect">
              <a:avLst/>
            </a:prstGeom>
            <a:solidFill>
              <a:srgbClr val="002F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9" name="Rectangle 18"/>
            <p:cNvSpPr/>
            <p:nvPr userDrawn="1"/>
          </p:nvSpPr>
          <p:spPr>
            <a:xfrm>
              <a:off x="-1848" y="1118025"/>
              <a:ext cx="2148840" cy="235762"/>
            </a:xfrm>
            <a:prstGeom prst="rect">
              <a:avLst/>
            </a:prstGeom>
            <a:solidFill>
              <a:srgbClr val="8C89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grpSp>
    </p:spTree>
    <p:extLst>
      <p:ext uri="{BB962C8B-B14F-4D97-AF65-F5344CB8AC3E}">
        <p14:creationId xmlns:p14="http://schemas.microsoft.com/office/powerpoint/2010/main" val="382698659"/>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Lst>
  <p:hf hdr="0" ftr="0" dt="0"/>
  <p:txStyles>
    <p:titleStyle>
      <a:lvl1pPr algn="l" defTabSz="914377" rtl="0" eaLnBrk="1" latinLnBrk="0" hangingPunct="1">
        <a:spcBef>
          <a:spcPct val="0"/>
        </a:spcBef>
        <a:buNone/>
        <a:defRPr sz="3200" b="1" kern="1200" cap="none" spc="-100" baseline="0">
          <a:ln>
            <a:noFill/>
          </a:ln>
          <a:solidFill>
            <a:srgbClr val="002F6C"/>
          </a:solidFill>
          <a:effectLst/>
          <a:latin typeface="+mj-lt"/>
          <a:ea typeface="+mj-ea"/>
          <a:cs typeface="+mj-cs"/>
        </a:defRPr>
      </a:lvl1pPr>
    </p:titleStyle>
    <p:bodyStyle>
      <a:lvl1pPr marL="342891" indent="-228594" algn="l" defTabSz="914377" rtl="0" eaLnBrk="1" latinLnBrk="0" hangingPunct="1">
        <a:spcBef>
          <a:spcPts val="1872"/>
        </a:spcBef>
        <a:buClr>
          <a:srgbClr val="002F6C"/>
        </a:buClr>
        <a:buFont typeface="Arial" pitchFamily="34" charset="0"/>
        <a:buChar char="•"/>
        <a:defRPr sz="2400" kern="1200">
          <a:solidFill>
            <a:schemeClr val="tx1"/>
          </a:solidFill>
          <a:latin typeface="+mn-lt"/>
          <a:ea typeface="+mn-ea"/>
          <a:cs typeface="+mn-cs"/>
        </a:defRPr>
      </a:lvl1pPr>
      <a:lvl2pPr marL="640064" indent="-228594" algn="l" defTabSz="914377" rtl="0" eaLnBrk="1" latinLnBrk="0" hangingPunct="1">
        <a:spcBef>
          <a:spcPct val="20000"/>
        </a:spcBef>
        <a:buClr>
          <a:srgbClr val="8C8985"/>
        </a:buClr>
        <a:buFont typeface="Arial" pitchFamily="34" charset="0"/>
        <a:buChar char="•"/>
        <a:defRPr sz="2000" kern="1200">
          <a:solidFill>
            <a:schemeClr val="tx1"/>
          </a:solidFill>
          <a:latin typeface="+mn-lt"/>
          <a:ea typeface="+mn-ea"/>
          <a:cs typeface="+mn-cs"/>
        </a:defRPr>
      </a:lvl2pPr>
      <a:lvl3pPr marL="1005815" indent="-228594" algn="l" defTabSz="914377" rtl="0" eaLnBrk="1" latinLnBrk="0" hangingPunct="1">
        <a:spcBef>
          <a:spcPct val="20000"/>
        </a:spcBef>
        <a:buClr>
          <a:srgbClr val="BA0C2F"/>
        </a:buClr>
        <a:buFont typeface="Arial" pitchFamily="34" charset="0"/>
        <a:buChar char="•"/>
        <a:defRPr sz="1800" kern="1200">
          <a:solidFill>
            <a:schemeClr val="tx1"/>
          </a:solidFill>
          <a:latin typeface="+mn-lt"/>
          <a:ea typeface="+mn-ea"/>
          <a:cs typeface="+mn-cs"/>
        </a:defRPr>
      </a:lvl3pPr>
      <a:lvl4pPr marL="1280128" indent="-228594" algn="l" defTabSz="914377" rtl="0" eaLnBrk="1" latinLnBrk="0" hangingPunct="1">
        <a:spcBef>
          <a:spcPct val="20000"/>
        </a:spcBef>
        <a:buClr>
          <a:srgbClr val="002F6C"/>
        </a:buClr>
        <a:buFont typeface="Arial" pitchFamily="34" charset="0"/>
        <a:buChar char="•"/>
        <a:defRPr sz="1600" kern="1200">
          <a:solidFill>
            <a:schemeClr val="tx1"/>
          </a:solidFill>
          <a:latin typeface="+mn-lt"/>
          <a:ea typeface="+mn-ea"/>
          <a:cs typeface="+mn-cs"/>
        </a:defRPr>
      </a:lvl4pPr>
      <a:lvl5pPr marL="1554441" indent="-228594" algn="l" defTabSz="914377" rtl="0" eaLnBrk="1" latinLnBrk="0" hangingPunct="1">
        <a:spcBef>
          <a:spcPct val="20000"/>
        </a:spcBef>
        <a:buClr>
          <a:schemeClr val="tx2"/>
        </a:buClr>
        <a:buFont typeface="Arial" pitchFamily="34" charset="0"/>
        <a:buChar char="•"/>
        <a:defRPr sz="1400" kern="1200" baseline="0">
          <a:solidFill>
            <a:schemeClr val="tx1"/>
          </a:solidFill>
          <a:latin typeface="+mn-lt"/>
          <a:ea typeface="+mn-ea"/>
          <a:cs typeface="+mn-cs"/>
        </a:defRPr>
      </a:lvl5pPr>
      <a:lvl6pPr marL="1737317" indent="-182875" algn="l" defTabSz="914377"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192" indent="-182875" algn="l" defTabSz="914377"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067" indent="-182875" algn="l" defTabSz="914377"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5943" indent="-182875" algn="l" defTabSz="914377"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9.emf"/><Relationship Id="rId4" Type="http://schemas.openxmlformats.org/officeDocument/2006/relationships/oleObject" Target="../embeddings/oleObject3.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90.png"/><Relationship Id="rId4" Type="http://schemas.openxmlformats.org/officeDocument/2006/relationships/image" Target="../media/image89.emf"/></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91.emf"/></Relationships>
</file>

<file path=ppt/slides/_rels/slide10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92.png"/><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10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95.png"/><Relationship Id="rId4" Type="http://schemas.openxmlformats.org/officeDocument/2006/relationships/image" Target="../media/image94.emf"/></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96.emf"/></Relationships>
</file>

<file path=ppt/slides/_rels/slide1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98.png"/><Relationship Id="rId4" Type="http://schemas.openxmlformats.org/officeDocument/2006/relationships/image" Target="../media/image97.emf"/></Relationships>
</file>

<file path=ppt/slides/_rels/slide112.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oleObject" Target="../embeddings/oleObject12.bin"/><Relationship Id="rId7" Type="http://schemas.openxmlformats.org/officeDocument/2006/relationships/diagramQuickStyle" Target="../diagrams/quickStyle2.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99.emf"/><Relationship Id="rId9" Type="http://schemas.microsoft.com/office/2007/relationships/diagramDrawing" Target="../diagrams/drawing2.xml"/></Relationships>
</file>

<file path=ppt/slides/_rels/slide113.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oleObject" Target="../embeddings/oleObject13.bin"/><Relationship Id="rId7" Type="http://schemas.openxmlformats.org/officeDocument/2006/relationships/diagramQuickStyle" Target="../diagrams/quickStyle3.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00.emf"/><Relationship Id="rId9" Type="http://schemas.microsoft.com/office/2007/relationships/diagramDrawing" Target="../diagrams/drawing3.xml"/></Relationships>
</file>

<file path=ppt/slides/_rels/slide1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0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01.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01.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1.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diagramLayout" Target="../diagrams/layout11.xml"/><Relationship Id="rId7" Type="http://schemas.openxmlformats.org/officeDocument/2006/relationships/image" Target="../media/image50.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23.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101.png"/><Relationship Id="rId7" Type="http://schemas.openxmlformats.org/officeDocument/2006/relationships/diagramColors" Target="../diagrams/colors13.xml"/><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02.emf"/></Relationships>
</file>

<file path=ppt/slides/_rels/slide127.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03.emf"/></Relationships>
</file>

<file path=ppt/slides/_rels/slide12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104.emf"/></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1.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107.png"/><Relationship Id="rId5" Type="http://schemas.openxmlformats.org/officeDocument/2006/relationships/image" Target="../media/image106.tiff"/><Relationship Id="rId4" Type="http://schemas.openxmlformats.org/officeDocument/2006/relationships/image" Target="../media/image105.emf"/></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106.tiff"/><Relationship Id="rId5" Type="http://schemas.openxmlformats.org/officeDocument/2006/relationships/image" Target="../media/image108.emf"/><Relationship Id="rId4" Type="http://schemas.openxmlformats.org/officeDocument/2006/relationships/oleObject" Target="../embeddings/oleObject18.bin"/></Relationships>
</file>

<file path=ppt/slides/_rels/slide133.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tags" Target="../tags/tag20.xml"/><Relationship Id="rId5" Type="http://schemas.openxmlformats.org/officeDocument/2006/relationships/image" Target="../media/image106.tiff"/><Relationship Id="rId4" Type="http://schemas.openxmlformats.org/officeDocument/2006/relationships/image" Target="../media/image109.emf"/></Relationships>
</file>

<file path=ppt/slides/_rels/slide134.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emf"/></Relationships>
</file>

<file path=ppt/slides/_rels/slide135.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111.png"/><Relationship Id="rId4" Type="http://schemas.openxmlformats.org/officeDocument/2006/relationships/image" Target="../media/image113.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tiff"/><Relationship Id="rId1" Type="http://schemas.openxmlformats.org/officeDocument/2006/relationships/slideLayout" Target="../slideLayouts/slideLayout2.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5.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40.png"/><Relationship Id="rId18" Type="http://schemas.openxmlformats.org/officeDocument/2006/relationships/customXml" Target="../ink/ink8.xml"/><Relationship Id="rId26" Type="http://schemas.openxmlformats.org/officeDocument/2006/relationships/customXml" Target="../ink/ink15.xml"/><Relationship Id="rId3" Type="http://schemas.openxmlformats.org/officeDocument/2006/relationships/image" Target="../media/image17.tiff"/><Relationship Id="rId21" Type="http://schemas.openxmlformats.org/officeDocument/2006/relationships/customXml" Target="../ink/ink10.xml"/><Relationship Id="rId7" Type="http://schemas.openxmlformats.org/officeDocument/2006/relationships/image" Target="../media/image37.png"/><Relationship Id="rId12" Type="http://schemas.openxmlformats.org/officeDocument/2006/relationships/customXml" Target="../ink/ink5.xml"/><Relationship Id="rId17" Type="http://schemas.openxmlformats.org/officeDocument/2006/relationships/image" Target="../media/image42.png"/><Relationship Id="rId25" Type="http://schemas.openxmlformats.org/officeDocument/2006/relationships/customXml" Target="../ink/ink14.xml"/><Relationship Id="rId2" Type="http://schemas.openxmlformats.org/officeDocument/2006/relationships/image" Target="../media/image16.tiff"/><Relationship Id="rId16" Type="http://schemas.openxmlformats.org/officeDocument/2006/relationships/customXml" Target="../ink/ink7.xml"/><Relationship Id="rId20" Type="http://schemas.openxmlformats.org/officeDocument/2006/relationships/customXml" Target="../ink/ink9.xml"/><Relationship Id="rId1" Type="http://schemas.openxmlformats.org/officeDocument/2006/relationships/slideLayout" Target="../slideLayouts/slideLayout2.xml"/><Relationship Id="rId6" Type="http://schemas.openxmlformats.org/officeDocument/2006/relationships/customXml" Target="../ink/ink2.xml"/><Relationship Id="rId11" Type="http://schemas.openxmlformats.org/officeDocument/2006/relationships/image" Target="../media/image39.png"/><Relationship Id="rId24" Type="http://schemas.openxmlformats.org/officeDocument/2006/relationships/customXml" Target="../ink/ink13.xml"/><Relationship Id="rId5" Type="http://schemas.openxmlformats.org/officeDocument/2006/relationships/image" Target="../media/image36.png"/><Relationship Id="rId15" Type="http://schemas.openxmlformats.org/officeDocument/2006/relationships/image" Target="../media/image41.png"/><Relationship Id="rId23" Type="http://schemas.openxmlformats.org/officeDocument/2006/relationships/customXml" Target="../ink/ink12.xml"/><Relationship Id="rId28" Type="http://schemas.openxmlformats.org/officeDocument/2006/relationships/image" Target="../media/image18.tiff"/><Relationship Id="rId10" Type="http://schemas.openxmlformats.org/officeDocument/2006/relationships/customXml" Target="../ink/ink4.xml"/><Relationship Id="rId19" Type="http://schemas.openxmlformats.org/officeDocument/2006/relationships/image" Target="../media/image43.png"/><Relationship Id="rId4" Type="http://schemas.openxmlformats.org/officeDocument/2006/relationships/customXml" Target="../ink/ink1.xml"/><Relationship Id="rId9" Type="http://schemas.openxmlformats.org/officeDocument/2006/relationships/image" Target="../media/image38.png"/><Relationship Id="rId14" Type="http://schemas.openxmlformats.org/officeDocument/2006/relationships/customXml" Target="../ink/ink6.xml"/><Relationship Id="rId22" Type="http://schemas.openxmlformats.org/officeDocument/2006/relationships/customXml" Target="../ink/ink11.xml"/><Relationship Id="rId27" Type="http://schemas.openxmlformats.org/officeDocument/2006/relationships/customXml" Target="../ink/ink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45.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35.png"/><Relationship Id="rId4" Type="http://schemas.openxmlformats.org/officeDocument/2006/relationships/image" Target="../media/image34.png"/></Relationships>
</file>

<file path=ppt/slides/_rels/slide3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53.tiff"/><Relationship Id="rId2" Type="http://schemas.openxmlformats.org/officeDocument/2006/relationships/image" Target="../media/image52.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61.tif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2.tiff"/></Relationships>
</file>

<file path=ppt/slides/_rels/slide73.xml.rels><?xml version="1.0" encoding="UTF-8" standalone="yes"?>
<Relationships xmlns="http://schemas.openxmlformats.org/package/2006/relationships"><Relationship Id="rId13" Type="http://schemas.openxmlformats.org/officeDocument/2006/relationships/customXml" Target="../ink/ink21.xml"/><Relationship Id="rId18" Type="http://schemas.openxmlformats.org/officeDocument/2006/relationships/image" Target="../media/image140.png"/><Relationship Id="rId26" Type="http://schemas.openxmlformats.org/officeDocument/2006/relationships/image" Target="../media/image180.png"/><Relationship Id="rId39" Type="http://schemas.openxmlformats.org/officeDocument/2006/relationships/customXml" Target="../ink/ink34.xml"/><Relationship Id="rId21" Type="http://schemas.openxmlformats.org/officeDocument/2006/relationships/customXml" Target="../ink/ink25.xml"/><Relationship Id="rId34" Type="http://schemas.openxmlformats.org/officeDocument/2006/relationships/image" Target="../media/image220.png"/><Relationship Id="rId42" Type="http://schemas.openxmlformats.org/officeDocument/2006/relationships/image" Target="../media/image260.png"/><Relationship Id="rId47" Type="http://schemas.openxmlformats.org/officeDocument/2006/relationships/customXml" Target="../ink/ink38.xml"/><Relationship Id="rId50" Type="http://schemas.openxmlformats.org/officeDocument/2006/relationships/image" Target="../media/image300.png"/><Relationship Id="rId55" Type="http://schemas.openxmlformats.org/officeDocument/2006/relationships/customXml" Target="../ink/ink42.xml"/><Relationship Id="rId7" Type="http://schemas.openxmlformats.org/officeDocument/2006/relationships/customXml" Target="../ink/ink18.xml"/><Relationship Id="rId2" Type="http://schemas.openxmlformats.org/officeDocument/2006/relationships/notesSlide" Target="../notesSlides/notesSlide14.xml"/><Relationship Id="rId16" Type="http://schemas.openxmlformats.org/officeDocument/2006/relationships/image" Target="../media/image130.png"/><Relationship Id="rId29" Type="http://schemas.openxmlformats.org/officeDocument/2006/relationships/customXml" Target="../ink/ink29.xml"/><Relationship Id="rId11" Type="http://schemas.openxmlformats.org/officeDocument/2006/relationships/customXml" Target="../ink/ink20.xml"/><Relationship Id="rId24" Type="http://schemas.openxmlformats.org/officeDocument/2006/relationships/image" Target="../media/image170.png"/><Relationship Id="rId32" Type="http://schemas.openxmlformats.org/officeDocument/2006/relationships/image" Target="../media/image210.png"/><Relationship Id="rId37" Type="http://schemas.openxmlformats.org/officeDocument/2006/relationships/customXml" Target="../ink/ink33.xml"/><Relationship Id="rId40" Type="http://schemas.openxmlformats.org/officeDocument/2006/relationships/image" Target="../media/image250.png"/><Relationship Id="rId45" Type="http://schemas.openxmlformats.org/officeDocument/2006/relationships/customXml" Target="../ink/ink37.xml"/><Relationship Id="rId53" Type="http://schemas.openxmlformats.org/officeDocument/2006/relationships/customXml" Target="../ink/ink41.xml"/><Relationship Id="rId5" Type="http://schemas.openxmlformats.org/officeDocument/2006/relationships/customXml" Target="../ink/ink17.xml"/><Relationship Id="rId10" Type="http://schemas.openxmlformats.org/officeDocument/2006/relationships/image" Target="../media/image100.png"/><Relationship Id="rId19" Type="http://schemas.openxmlformats.org/officeDocument/2006/relationships/customXml" Target="../ink/ink24.xml"/><Relationship Id="rId31" Type="http://schemas.openxmlformats.org/officeDocument/2006/relationships/customXml" Target="../ink/ink30.xml"/><Relationship Id="rId44" Type="http://schemas.openxmlformats.org/officeDocument/2006/relationships/image" Target="../media/image270.png"/><Relationship Id="rId52" Type="http://schemas.openxmlformats.org/officeDocument/2006/relationships/image" Target="../media/image310.png"/><Relationship Id="rId4" Type="http://schemas.openxmlformats.org/officeDocument/2006/relationships/image" Target="../media/image64.tiff"/><Relationship Id="rId9" Type="http://schemas.openxmlformats.org/officeDocument/2006/relationships/customXml" Target="../ink/ink19.xml"/><Relationship Id="rId14" Type="http://schemas.openxmlformats.org/officeDocument/2006/relationships/image" Target="../media/image120.png"/><Relationship Id="rId22" Type="http://schemas.openxmlformats.org/officeDocument/2006/relationships/image" Target="../media/image160.png"/><Relationship Id="rId27" Type="http://schemas.openxmlformats.org/officeDocument/2006/relationships/customXml" Target="../ink/ink28.xml"/><Relationship Id="rId30" Type="http://schemas.openxmlformats.org/officeDocument/2006/relationships/image" Target="../media/image200.png"/><Relationship Id="rId35" Type="http://schemas.openxmlformats.org/officeDocument/2006/relationships/customXml" Target="../ink/ink32.xml"/><Relationship Id="rId43" Type="http://schemas.openxmlformats.org/officeDocument/2006/relationships/customXml" Target="../ink/ink36.xml"/><Relationship Id="rId48" Type="http://schemas.openxmlformats.org/officeDocument/2006/relationships/image" Target="../media/image290.png"/><Relationship Id="rId56" Type="http://schemas.openxmlformats.org/officeDocument/2006/relationships/image" Target="../media/image330.png"/><Relationship Id="rId8" Type="http://schemas.openxmlformats.org/officeDocument/2006/relationships/image" Target="../media/image9.png"/><Relationship Id="rId51" Type="http://schemas.openxmlformats.org/officeDocument/2006/relationships/customXml" Target="../ink/ink40.xml"/><Relationship Id="rId3" Type="http://schemas.openxmlformats.org/officeDocument/2006/relationships/image" Target="../media/image63.tiff"/><Relationship Id="rId12" Type="http://schemas.openxmlformats.org/officeDocument/2006/relationships/image" Target="../media/image110.png"/><Relationship Id="rId17" Type="http://schemas.openxmlformats.org/officeDocument/2006/relationships/customXml" Target="../ink/ink23.xml"/><Relationship Id="rId25" Type="http://schemas.openxmlformats.org/officeDocument/2006/relationships/customXml" Target="../ink/ink27.xml"/><Relationship Id="rId33" Type="http://schemas.openxmlformats.org/officeDocument/2006/relationships/customXml" Target="../ink/ink31.xml"/><Relationship Id="rId38" Type="http://schemas.openxmlformats.org/officeDocument/2006/relationships/image" Target="../media/image240.png"/><Relationship Id="rId46" Type="http://schemas.openxmlformats.org/officeDocument/2006/relationships/image" Target="../media/image280.png"/><Relationship Id="rId20" Type="http://schemas.openxmlformats.org/officeDocument/2006/relationships/image" Target="../media/image150.png"/><Relationship Id="rId41" Type="http://schemas.openxmlformats.org/officeDocument/2006/relationships/customXml" Target="../ink/ink35.xml"/><Relationship Id="rId54" Type="http://schemas.openxmlformats.org/officeDocument/2006/relationships/image" Target="../media/image320.png"/><Relationship Id="rId1" Type="http://schemas.openxmlformats.org/officeDocument/2006/relationships/slideLayout" Target="../slideLayouts/slideLayout2.xml"/><Relationship Id="rId6" Type="http://schemas.openxmlformats.org/officeDocument/2006/relationships/image" Target="../media/image80.png"/><Relationship Id="rId15" Type="http://schemas.openxmlformats.org/officeDocument/2006/relationships/customXml" Target="../ink/ink22.xml"/><Relationship Id="rId23" Type="http://schemas.openxmlformats.org/officeDocument/2006/relationships/customXml" Target="../ink/ink26.xml"/><Relationship Id="rId28" Type="http://schemas.openxmlformats.org/officeDocument/2006/relationships/image" Target="../media/image190.png"/><Relationship Id="rId36" Type="http://schemas.openxmlformats.org/officeDocument/2006/relationships/image" Target="../media/image230.png"/><Relationship Id="rId49" Type="http://schemas.openxmlformats.org/officeDocument/2006/relationships/customXml" Target="../ink/ink39.xml"/></Relationships>
</file>

<file path=ppt/slides/_rels/slide74.xml.rels><?xml version="1.0" encoding="UTF-8" standalone="yes"?>
<Relationships xmlns="http://schemas.openxmlformats.org/package/2006/relationships"><Relationship Id="rId8" Type="http://schemas.openxmlformats.org/officeDocument/2006/relationships/image" Target="../media/image370.png"/><Relationship Id="rId13" Type="http://schemas.openxmlformats.org/officeDocument/2006/relationships/customXml" Target="../ink/ink47.xml"/><Relationship Id="rId18" Type="http://schemas.openxmlformats.org/officeDocument/2006/relationships/image" Target="../media/image420.png"/><Relationship Id="rId3" Type="http://schemas.openxmlformats.org/officeDocument/2006/relationships/image" Target="../media/image65.tiff"/><Relationship Id="rId7" Type="http://schemas.openxmlformats.org/officeDocument/2006/relationships/customXml" Target="../ink/ink44.xml"/><Relationship Id="rId12" Type="http://schemas.openxmlformats.org/officeDocument/2006/relationships/image" Target="../media/image390.png"/><Relationship Id="rId17" Type="http://schemas.openxmlformats.org/officeDocument/2006/relationships/customXml" Target="../ink/ink49.xml"/><Relationship Id="rId2" Type="http://schemas.openxmlformats.org/officeDocument/2006/relationships/notesSlide" Target="../notesSlides/notesSlide15.xml"/><Relationship Id="rId16" Type="http://schemas.openxmlformats.org/officeDocument/2006/relationships/image" Target="../media/image410.png"/><Relationship Id="rId20" Type="http://schemas.openxmlformats.org/officeDocument/2006/relationships/image" Target="../media/image430.png"/><Relationship Id="rId1" Type="http://schemas.openxmlformats.org/officeDocument/2006/relationships/slideLayout" Target="../slideLayouts/slideLayout2.xml"/><Relationship Id="rId6" Type="http://schemas.openxmlformats.org/officeDocument/2006/relationships/image" Target="../media/image360.png"/><Relationship Id="rId11" Type="http://schemas.openxmlformats.org/officeDocument/2006/relationships/customXml" Target="../ink/ink46.xml"/><Relationship Id="rId5" Type="http://schemas.openxmlformats.org/officeDocument/2006/relationships/customXml" Target="../ink/ink43.xml"/><Relationship Id="rId15" Type="http://schemas.openxmlformats.org/officeDocument/2006/relationships/customXml" Target="../ink/ink48.xml"/><Relationship Id="rId10" Type="http://schemas.openxmlformats.org/officeDocument/2006/relationships/image" Target="../media/image380.png"/><Relationship Id="rId19" Type="http://schemas.openxmlformats.org/officeDocument/2006/relationships/customXml" Target="../ink/ink50.xml"/><Relationship Id="rId4" Type="http://schemas.openxmlformats.org/officeDocument/2006/relationships/image" Target="../media/image66.emf"/><Relationship Id="rId9" Type="http://schemas.openxmlformats.org/officeDocument/2006/relationships/customXml" Target="../ink/ink45.xml"/><Relationship Id="rId14" Type="http://schemas.openxmlformats.org/officeDocument/2006/relationships/image" Target="../media/image400.png"/></Relationships>
</file>

<file path=ppt/slides/_rels/slide75.xml.rels><?xml version="1.0" encoding="UTF-8" standalone="yes"?>
<Relationships xmlns="http://schemas.openxmlformats.org/package/2006/relationships"><Relationship Id="rId3" Type="http://schemas.openxmlformats.org/officeDocument/2006/relationships/image" Target="../media/image61.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8" Type="http://schemas.openxmlformats.org/officeDocument/2006/relationships/customXml" Target="../ink/ink53.xml"/><Relationship Id="rId13" Type="http://schemas.openxmlformats.org/officeDocument/2006/relationships/image" Target="../media/image400.png"/><Relationship Id="rId18" Type="http://schemas.openxmlformats.org/officeDocument/2006/relationships/customXml" Target="../ink/ink58.xml"/><Relationship Id="rId3" Type="http://schemas.openxmlformats.org/officeDocument/2006/relationships/image" Target="../media/image67.tiff"/><Relationship Id="rId21" Type="http://schemas.openxmlformats.org/officeDocument/2006/relationships/image" Target="../media/image66.emf"/><Relationship Id="rId7" Type="http://schemas.openxmlformats.org/officeDocument/2006/relationships/image" Target="../media/image370.png"/><Relationship Id="rId12" Type="http://schemas.openxmlformats.org/officeDocument/2006/relationships/customXml" Target="../ink/ink55.xml"/><Relationship Id="rId17" Type="http://schemas.openxmlformats.org/officeDocument/2006/relationships/image" Target="../media/image420.png"/><Relationship Id="rId2" Type="http://schemas.openxmlformats.org/officeDocument/2006/relationships/notesSlide" Target="../notesSlides/notesSlide17.xml"/><Relationship Id="rId16" Type="http://schemas.openxmlformats.org/officeDocument/2006/relationships/customXml" Target="../ink/ink57.xml"/><Relationship Id="rId20" Type="http://schemas.openxmlformats.org/officeDocument/2006/relationships/image" Target="../media/image68.tiff"/><Relationship Id="rId1" Type="http://schemas.openxmlformats.org/officeDocument/2006/relationships/slideLayout" Target="../slideLayouts/slideLayout2.xml"/><Relationship Id="rId6" Type="http://schemas.openxmlformats.org/officeDocument/2006/relationships/customXml" Target="../ink/ink52.xml"/><Relationship Id="rId11" Type="http://schemas.openxmlformats.org/officeDocument/2006/relationships/image" Target="../media/image390.png"/><Relationship Id="rId5" Type="http://schemas.openxmlformats.org/officeDocument/2006/relationships/image" Target="../media/image360.png"/><Relationship Id="rId15" Type="http://schemas.openxmlformats.org/officeDocument/2006/relationships/image" Target="../media/image410.png"/><Relationship Id="rId10" Type="http://schemas.openxmlformats.org/officeDocument/2006/relationships/customXml" Target="../ink/ink54.xml"/><Relationship Id="rId19" Type="http://schemas.openxmlformats.org/officeDocument/2006/relationships/image" Target="../media/image430.png"/><Relationship Id="rId4" Type="http://schemas.openxmlformats.org/officeDocument/2006/relationships/customXml" Target="../ink/ink51.xml"/><Relationship Id="rId9" Type="http://schemas.openxmlformats.org/officeDocument/2006/relationships/image" Target="../media/image380.png"/><Relationship Id="rId14" Type="http://schemas.openxmlformats.org/officeDocument/2006/relationships/customXml" Target="../ink/ink56.xml"/></Relationships>
</file>

<file path=ppt/slides/_rels/slide77.xml.rels><?xml version="1.0" encoding="UTF-8" standalone="yes"?>
<Relationships xmlns="http://schemas.openxmlformats.org/package/2006/relationships"><Relationship Id="rId3" Type="http://schemas.openxmlformats.org/officeDocument/2006/relationships/image" Target="../media/image69.tif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72.png"/><Relationship Id="rId4" Type="http://schemas.openxmlformats.org/officeDocument/2006/relationships/image" Target="../media/image71.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image" Target="../media/image73.tif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78.tiff"/></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79.tif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82.tiff"/><Relationship Id="rId5" Type="http://schemas.openxmlformats.org/officeDocument/2006/relationships/image" Target="../media/image81.tiff"/><Relationship Id="rId4" Type="http://schemas.openxmlformats.org/officeDocument/2006/relationships/image" Target="../media/image80.emf"/></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84.png"/><Relationship Id="rId5" Type="http://schemas.openxmlformats.org/officeDocument/2006/relationships/image" Target="../media/image83.emf"/><Relationship Id="rId4" Type="http://schemas.openxmlformats.org/officeDocument/2006/relationships/oleObject" Target="../embeddings/oleObject5.bin"/></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85.emf"/></Relationships>
</file>

<file path=ppt/slides/_rels/slide9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 Id="rId4" Type="http://schemas.openxmlformats.org/officeDocument/2006/relationships/image" Target="../media/image8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4213246F-9E8F-62BA-BB35-7C351BF79E44}"/>
              </a:ext>
            </a:extLst>
          </p:cNvPr>
          <p:cNvGraphicFramePr>
            <a:graphicFrameLocks noChangeAspect="1"/>
          </p:cNvGraphicFramePr>
          <p:nvPr>
            <p:custDataLst>
              <p:tags r:id="rId1"/>
            </p:custDataLst>
            <p:extLst>
              <p:ext uri="{D42A27DB-BD31-4B8C-83A1-F6EECF244321}">
                <p14:modId xmlns:p14="http://schemas.microsoft.com/office/powerpoint/2010/main" val="12654228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0" name=""/>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2" name="Title 1"/>
          <p:cNvSpPr>
            <a:spLocks noGrp="1"/>
          </p:cNvSpPr>
          <p:nvPr>
            <p:ph type="ctrTitle"/>
          </p:nvPr>
        </p:nvSpPr>
        <p:spPr/>
        <p:txBody>
          <a:bodyPr vert="horz"/>
          <a:lstStyle/>
          <a:p>
            <a:r>
              <a:rPr lang="en-US" dirty="0"/>
              <a:t>System Pathways Workshop Template</a:t>
            </a:r>
          </a:p>
        </p:txBody>
      </p:sp>
      <p:sp>
        <p:nvSpPr>
          <p:cNvPr id="4" name="Slide Number Placeholder 3"/>
          <p:cNvSpPr>
            <a:spLocks noGrp="1"/>
          </p:cNvSpPr>
          <p:nvPr>
            <p:ph type="sldNum" sz="quarter" idx="10"/>
          </p:nvPr>
        </p:nvSpPr>
        <p:spPr/>
        <p:txBody>
          <a:bodyPr/>
          <a:lstStyle/>
          <a:p>
            <a:fld id="{D3184408-21B2-884B-9E26-054E35533E0F}" type="slidenum">
              <a:rPr lang="en-US" smtClean="0"/>
              <a:pPr/>
              <a:t>1</a:t>
            </a:fld>
            <a:endParaRPr lang="en-US" dirty="0"/>
          </a:p>
        </p:txBody>
      </p:sp>
      <p:sp>
        <p:nvSpPr>
          <p:cNvPr id="5" name="Text Placeholder 4"/>
          <p:cNvSpPr>
            <a:spLocks noGrp="1"/>
          </p:cNvSpPr>
          <p:nvPr>
            <p:ph type="body" sz="quarter" idx="11"/>
          </p:nvPr>
        </p:nvSpPr>
        <p:spPr>
          <a:xfrm>
            <a:off x="238539" y="2540000"/>
            <a:ext cx="1895061" cy="983532"/>
          </a:xfrm>
        </p:spPr>
        <p:txBody>
          <a:bodyPr>
            <a:normAutofit/>
          </a:bodyPr>
          <a:lstStyle/>
          <a:p>
            <a:r>
              <a:rPr lang="en-US" dirty="0"/>
              <a:t>[date]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Familiarize everyone in the workshop with systems thinking, systems mapping, and the specific systems mapping methodology.</a:t>
            </a:r>
          </a:p>
          <a:p>
            <a:pPr marL="114297" indent="0">
              <a:buNone/>
            </a:pPr>
            <a:r>
              <a:rPr lang="en-GB" sz="1600" b="1" dirty="0"/>
              <a:t>Guidelines:</a:t>
            </a:r>
          </a:p>
          <a:p>
            <a:pPr marL="114297" indent="0">
              <a:buNone/>
            </a:pPr>
            <a:r>
              <a:rPr lang="en-GB" sz="1600" dirty="0"/>
              <a:t>More time should be spent on this module if the participants are not familiar with the concepts, particularly the first two slides.</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Systems thinking overview</a:t>
            </a:r>
          </a:p>
          <a:p>
            <a:r>
              <a:rPr lang="en-GB" sz="1600" dirty="0"/>
              <a:t>System Mapping Guide</a:t>
            </a:r>
          </a:p>
          <a:p>
            <a:r>
              <a:rPr lang="en-GB" sz="1600" dirty="0"/>
              <a:t>Example</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fld id="{D3184408-21B2-884B-9E26-054E35533E0F}" type="slidenum">
              <a:rPr lang="en-US" smtClean="0"/>
              <a:pPr/>
              <a:t>10</a:t>
            </a:fld>
            <a:endParaRPr lang="en-US" dirty="0"/>
          </a:p>
        </p:txBody>
      </p:sp>
    </p:spTree>
    <p:extLst>
      <p:ext uri="{BB962C8B-B14F-4D97-AF65-F5344CB8AC3E}">
        <p14:creationId xmlns:p14="http://schemas.microsoft.com/office/powerpoint/2010/main" val="82484871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85786AAE-0FFD-C74B-8D29-FA479142C002}"/>
              </a:ext>
            </a:extLst>
          </p:cNvPr>
          <p:cNvGraphicFramePr>
            <a:graphicFrameLocks noChangeAspect="1"/>
          </p:cNvGraphicFramePr>
          <p:nvPr>
            <p:custDataLst>
              <p:tags r:id="rId1"/>
            </p:custDataLst>
            <p:extLst>
              <p:ext uri="{D42A27DB-BD31-4B8C-83A1-F6EECF244321}">
                <p14:modId xmlns:p14="http://schemas.microsoft.com/office/powerpoint/2010/main" val="422299017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1E48D64-D00F-8A4E-AABA-1A446E21D87C}"/>
              </a:ext>
            </a:extLst>
          </p:cNvPr>
          <p:cNvSpPr>
            <a:spLocks noGrp="1"/>
          </p:cNvSpPr>
          <p:nvPr>
            <p:ph type="title"/>
          </p:nvPr>
        </p:nvSpPr>
        <p:spPr/>
        <p:txBody>
          <a:bodyPr vert="horz"/>
          <a:lstStyle/>
          <a:p>
            <a:r>
              <a:rPr lang="en-GB" dirty="0"/>
              <a:t>Table Exercise: Identifying barriers</a:t>
            </a:r>
          </a:p>
        </p:txBody>
      </p:sp>
      <p:sp>
        <p:nvSpPr>
          <p:cNvPr id="4" name="TextBox 3">
            <a:extLst>
              <a:ext uri="{FF2B5EF4-FFF2-40B4-BE49-F238E27FC236}">
                <a16:creationId xmlns:a16="http://schemas.microsoft.com/office/drawing/2014/main" id="{72F4866E-FDDB-D94B-9558-0852B2407EF2}"/>
              </a:ext>
            </a:extLst>
          </p:cNvPr>
          <p:cNvSpPr txBox="1"/>
          <p:nvPr/>
        </p:nvSpPr>
        <p:spPr>
          <a:xfrm>
            <a:off x="452796" y="3220597"/>
            <a:ext cx="2782529" cy="954107"/>
          </a:xfrm>
          <a:prstGeom prst="rect">
            <a:avLst/>
          </a:prstGeom>
          <a:noFill/>
        </p:spPr>
        <p:txBody>
          <a:bodyPr wrap="square" rtlCol="0">
            <a:spAutoFit/>
          </a:bodyPr>
          <a:lstStyle/>
          <a:p>
            <a:r>
              <a:rPr lang="en-GB" sz="2800" b="1" dirty="0"/>
              <a:t>1. </a:t>
            </a:r>
            <a:r>
              <a:rPr lang="en-GB" sz="2800" dirty="0"/>
              <a:t>Circle the element in </a:t>
            </a:r>
            <a:r>
              <a:rPr lang="en-GB" sz="2800" dirty="0">
                <a:solidFill>
                  <a:srgbClr val="FF0000"/>
                </a:solidFill>
              </a:rPr>
              <a:t>red</a:t>
            </a:r>
          </a:p>
        </p:txBody>
      </p:sp>
      <p:pic>
        <p:nvPicPr>
          <p:cNvPr id="5" name="Picture 4">
            <a:extLst>
              <a:ext uri="{FF2B5EF4-FFF2-40B4-BE49-F238E27FC236}">
                <a16:creationId xmlns:a16="http://schemas.microsoft.com/office/drawing/2014/main" id="{D1F7628C-0E21-7A48-A03D-E1A871C3DA17}"/>
              </a:ext>
            </a:extLst>
          </p:cNvPr>
          <p:cNvPicPr>
            <a:picLocks noChangeAspect="1"/>
          </p:cNvPicPr>
          <p:nvPr/>
        </p:nvPicPr>
        <p:blipFill>
          <a:blip r:embed="rId5" cstate="print"/>
          <a:stretch>
            <a:fillRect/>
          </a:stretch>
        </p:blipFill>
        <p:spPr>
          <a:xfrm>
            <a:off x="3341954" y="2430063"/>
            <a:ext cx="3683000" cy="3556000"/>
          </a:xfrm>
          <a:prstGeom prst="rect">
            <a:avLst/>
          </a:prstGeom>
        </p:spPr>
      </p:pic>
      <p:sp>
        <p:nvSpPr>
          <p:cNvPr id="6" name="Oval 5">
            <a:extLst>
              <a:ext uri="{FF2B5EF4-FFF2-40B4-BE49-F238E27FC236}">
                <a16:creationId xmlns:a16="http://schemas.microsoft.com/office/drawing/2014/main" id="{F75B5E6C-5DC0-5041-B7A9-29A292864150}"/>
              </a:ext>
            </a:extLst>
          </p:cNvPr>
          <p:cNvSpPr/>
          <p:nvPr/>
        </p:nvSpPr>
        <p:spPr>
          <a:xfrm>
            <a:off x="4379559" y="3610754"/>
            <a:ext cx="1188720" cy="1189703"/>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3BC09CCA-3D7A-A741-9AAE-DA9285CF3253}"/>
              </a:ext>
            </a:extLst>
          </p:cNvPr>
          <p:cNvSpPr txBox="1"/>
          <p:nvPr/>
        </p:nvSpPr>
        <p:spPr>
          <a:xfrm>
            <a:off x="7632700" y="3220597"/>
            <a:ext cx="4370245" cy="954107"/>
          </a:xfrm>
          <a:prstGeom prst="rect">
            <a:avLst/>
          </a:prstGeom>
          <a:noFill/>
        </p:spPr>
        <p:txBody>
          <a:bodyPr wrap="square" rtlCol="0">
            <a:spAutoFit/>
          </a:bodyPr>
          <a:lstStyle/>
          <a:p>
            <a:r>
              <a:rPr lang="en-GB" sz="2800" b="1" dirty="0"/>
              <a:t>2. </a:t>
            </a:r>
            <a:r>
              <a:rPr lang="en-GB" sz="2800" dirty="0"/>
              <a:t>Write on the worksheet: </a:t>
            </a:r>
          </a:p>
          <a:p>
            <a:r>
              <a:rPr lang="en-GB" sz="2800" i="1" dirty="0"/>
              <a:t>   Why is this a barrier?</a:t>
            </a:r>
            <a:endParaRPr lang="en-GB" sz="2800" i="1" dirty="0">
              <a:solidFill>
                <a:srgbClr val="FF0000"/>
              </a:solidFill>
            </a:endParaRPr>
          </a:p>
        </p:txBody>
      </p:sp>
      <p:sp>
        <p:nvSpPr>
          <p:cNvPr id="8" name="TextBox 7">
            <a:extLst>
              <a:ext uri="{FF2B5EF4-FFF2-40B4-BE49-F238E27FC236}">
                <a16:creationId xmlns:a16="http://schemas.microsoft.com/office/drawing/2014/main" id="{6ECFEF24-B204-E346-8F34-3AB4CEB74388}"/>
              </a:ext>
            </a:extLst>
          </p:cNvPr>
          <p:cNvSpPr txBox="1"/>
          <p:nvPr/>
        </p:nvSpPr>
        <p:spPr>
          <a:xfrm>
            <a:off x="3274398" y="1437799"/>
            <a:ext cx="5643204" cy="461665"/>
          </a:xfrm>
          <a:prstGeom prst="rect">
            <a:avLst/>
          </a:prstGeom>
          <a:noFill/>
        </p:spPr>
        <p:txBody>
          <a:bodyPr wrap="square" rtlCol="0">
            <a:spAutoFit/>
          </a:bodyPr>
          <a:lstStyle/>
          <a:p>
            <a:pPr algn="ctr"/>
            <a:r>
              <a:rPr lang="en-GB" sz="2400" i="1" u="sng" dirty="0"/>
              <a:t>Aim: Identify and document 10 barriers</a:t>
            </a:r>
          </a:p>
        </p:txBody>
      </p:sp>
    </p:spTree>
    <p:extLst>
      <p:ext uri="{BB962C8B-B14F-4D97-AF65-F5344CB8AC3E}">
        <p14:creationId xmlns:p14="http://schemas.microsoft.com/office/powerpoint/2010/main" val="147436711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101</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Barriers and gaps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F6C"/>
                </a:solidFill>
                <a:effectLst/>
                <a:uLnTx/>
                <a:uFillTx/>
                <a:latin typeface="Calibri"/>
                <a:ea typeface="+mn-ea"/>
                <a:cs typeface="+mn-cs"/>
              </a:rPr>
              <a:t>Sub-module: Identifying gaps</a:t>
            </a:r>
          </a:p>
        </p:txBody>
      </p:sp>
    </p:spTree>
    <p:extLst>
      <p:ext uri="{BB962C8B-B14F-4D97-AF65-F5344CB8AC3E}">
        <p14:creationId xmlns:p14="http://schemas.microsoft.com/office/powerpoint/2010/main" val="175719942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Introduce how to identify gaps and assign </a:t>
            </a:r>
          </a:p>
          <a:p>
            <a:pPr marL="114297" indent="0">
              <a:buNone/>
            </a:pPr>
            <a:r>
              <a:rPr lang="en-GB" sz="1600" b="1" dirty="0"/>
              <a:t>Guidelines:</a:t>
            </a:r>
          </a:p>
          <a:p>
            <a:pPr marL="114297" indent="0">
              <a:buNone/>
            </a:pPr>
            <a:r>
              <a:rPr lang="en-GB" sz="1600" dirty="0"/>
              <a:t>Start with an existing map. This module introduces the concept of </a:t>
            </a:r>
            <a:r>
              <a:rPr lang="en-GB" sz="1600" dirty="0" err="1"/>
              <a:t>coloring</a:t>
            </a:r>
            <a:r>
              <a:rPr lang="en-GB" sz="1600" dirty="0"/>
              <a:t> a gap based on who can change it.</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Guidance on identifying gaps</a:t>
            </a:r>
          </a:p>
          <a:p>
            <a:r>
              <a:rPr lang="en-GB" sz="1600" dirty="0"/>
              <a:t>Example</a:t>
            </a:r>
          </a:p>
          <a:p>
            <a:r>
              <a:rPr lang="en-GB" sz="1600" dirty="0"/>
              <a:t>Exercise</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102</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87914863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D73E5158-FA89-094F-AE46-4261B956AC07}"/>
              </a:ext>
            </a:extLst>
          </p:cNvPr>
          <p:cNvGraphicFramePr>
            <a:graphicFrameLocks noChangeAspect="1"/>
          </p:cNvGraphicFramePr>
          <p:nvPr>
            <p:custDataLst>
              <p:tags r:id="rId1"/>
            </p:custDataLst>
            <p:extLst>
              <p:ext uri="{D42A27DB-BD31-4B8C-83A1-F6EECF244321}">
                <p14:modId xmlns:p14="http://schemas.microsoft.com/office/powerpoint/2010/main" val="305020606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42AE58B-A60F-5842-B6D2-7C8FEDB6A16D}"/>
              </a:ext>
            </a:extLst>
          </p:cNvPr>
          <p:cNvSpPr>
            <a:spLocks noGrp="1"/>
          </p:cNvSpPr>
          <p:nvPr>
            <p:ph type="title"/>
          </p:nvPr>
        </p:nvSpPr>
        <p:spPr/>
        <p:txBody>
          <a:bodyPr vert="horz"/>
          <a:lstStyle/>
          <a:p>
            <a:r>
              <a:rPr lang="en-GB" dirty="0"/>
              <a:t>Guidance on identifying gaps</a:t>
            </a:r>
          </a:p>
        </p:txBody>
      </p:sp>
      <p:sp>
        <p:nvSpPr>
          <p:cNvPr id="3" name="Content Placeholder 2">
            <a:extLst>
              <a:ext uri="{FF2B5EF4-FFF2-40B4-BE49-F238E27FC236}">
                <a16:creationId xmlns:a16="http://schemas.microsoft.com/office/drawing/2014/main" id="{9E5D2C06-2932-CE48-972E-11A3F41509DD}"/>
              </a:ext>
            </a:extLst>
          </p:cNvPr>
          <p:cNvSpPr>
            <a:spLocks noGrp="1"/>
          </p:cNvSpPr>
          <p:nvPr>
            <p:ph idx="1"/>
          </p:nvPr>
        </p:nvSpPr>
        <p:spPr/>
        <p:txBody>
          <a:bodyPr/>
          <a:lstStyle/>
          <a:p>
            <a:pPr marL="406400" indent="-293688"/>
            <a:r>
              <a:rPr lang="en-GB" dirty="0"/>
              <a:t>What are we looking for? </a:t>
            </a:r>
          </a:p>
          <a:p>
            <a:pPr marL="703573" lvl="1" indent="-293688"/>
            <a:r>
              <a:rPr lang="en-GB" dirty="0"/>
              <a:t>Specific elements that not being fully addressed by the current portfolio of interventions</a:t>
            </a:r>
          </a:p>
          <a:p>
            <a:pPr marL="703573" lvl="1" indent="-293688"/>
            <a:r>
              <a:rPr lang="en-GB" dirty="0"/>
              <a:t>Insufficient coverage, or no coverage at all</a:t>
            </a:r>
          </a:p>
          <a:p>
            <a:pPr marL="406400" indent="-293688"/>
            <a:r>
              <a:rPr lang="en-GB" dirty="0"/>
              <a:t>Keep in mind:</a:t>
            </a:r>
          </a:p>
          <a:p>
            <a:pPr lvl="1"/>
            <a:r>
              <a:rPr lang="en-GB" dirty="0"/>
              <a:t>The gaps may be something USAID/donors can address, or may be the responsibility of government</a:t>
            </a:r>
          </a:p>
          <a:p>
            <a:pPr lvl="1"/>
            <a:r>
              <a:rPr lang="en-GB" dirty="0"/>
              <a:t>Some gaps are more important than others – focus on the priority gaps for enabling resilience</a:t>
            </a:r>
          </a:p>
          <a:p>
            <a:pPr lvl="1"/>
            <a:endParaRPr lang="en-GB" dirty="0"/>
          </a:p>
        </p:txBody>
      </p:sp>
    </p:spTree>
    <p:extLst>
      <p:ext uri="{BB962C8B-B14F-4D97-AF65-F5344CB8AC3E}">
        <p14:creationId xmlns:p14="http://schemas.microsoft.com/office/powerpoint/2010/main" val="230601068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ACE282-98BE-C344-B0BB-971E5DA67F48}"/>
              </a:ext>
            </a:extLst>
          </p:cNvPr>
          <p:cNvPicPr>
            <a:picLocks noChangeAspect="1"/>
          </p:cNvPicPr>
          <p:nvPr/>
        </p:nvPicPr>
        <p:blipFill>
          <a:blip r:embed="rId2" cstate="print"/>
          <a:stretch>
            <a:fillRect/>
          </a:stretch>
        </p:blipFill>
        <p:spPr>
          <a:xfrm>
            <a:off x="3058409" y="1130710"/>
            <a:ext cx="5876018" cy="5530370"/>
          </a:xfrm>
          <a:prstGeom prst="rect">
            <a:avLst/>
          </a:prstGeom>
        </p:spPr>
      </p:pic>
      <p:sp>
        <p:nvSpPr>
          <p:cNvPr id="2" name="Title 1">
            <a:extLst>
              <a:ext uri="{FF2B5EF4-FFF2-40B4-BE49-F238E27FC236}">
                <a16:creationId xmlns:a16="http://schemas.microsoft.com/office/drawing/2014/main" id="{0DBE2C9B-DC29-D245-B18C-D66D93E86B8D}"/>
              </a:ext>
            </a:extLst>
          </p:cNvPr>
          <p:cNvSpPr>
            <a:spLocks noGrp="1"/>
          </p:cNvSpPr>
          <p:nvPr>
            <p:ph type="title"/>
          </p:nvPr>
        </p:nvSpPr>
        <p:spPr/>
        <p:txBody>
          <a:bodyPr/>
          <a:lstStyle/>
          <a:p>
            <a:r>
              <a:rPr lang="en-GB" dirty="0"/>
              <a:t>Identifying Gaps: Example</a:t>
            </a:r>
          </a:p>
        </p:txBody>
      </p:sp>
      <p:pic>
        <p:nvPicPr>
          <p:cNvPr id="18" name="Picture 17">
            <a:extLst>
              <a:ext uri="{FF2B5EF4-FFF2-40B4-BE49-F238E27FC236}">
                <a16:creationId xmlns:a16="http://schemas.microsoft.com/office/drawing/2014/main" id="{D09678AD-9FE9-1340-9B7E-E7A88F4713D1}"/>
              </a:ext>
            </a:extLst>
          </p:cNvPr>
          <p:cNvPicPr>
            <a:picLocks noChangeAspect="1"/>
          </p:cNvPicPr>
          <p:nvPr/>
        </p:nvPicPr>
        <p:blipFill>
          <a:blip r:embed="rId3" cstate="print"/>
          <a:stretch>
            <a:fillRect/>
          </a:stretch>
        </p:blipFill>
        <p:spPr>
          <a:xfrm>
            <a:off x="6736402" y="3675040"/>
            <a:ext cx="1259159" cy="1310206"/>
          </a:xfrm>
          <a:prstGeom prst="rect">
            <a:avLst/>
          </a:prstGeom>
        </p:spPr>
      </p:pic>
      <p:sp>
        <p:nvSpPr>
          <p:cNvPr id="6" name="Oval 5">
            <a:extLst>
              <a:ext uri="{FF2B5EF4-FFF2-40B4-BE49-F238E27FC236}">
                <a16:creationId xmlns:a16="http://schemas.microsoft.com/office/drawing/2014/main" id="{CF3A6273-15A9-AA40-82BA-2D56B447BD2C}"/>
              </a:ext>
            </a:extLst>
          </p:cNvPr>
          <p:cNvSpPr/>
          <p:nvPr/>
        </p:nvSpPr>
        <p:spPr>
          <a:xfrm>
            <a:off x="6721888" y="3733304"/>
            <a:ext cx="1259159" cy="1237428"/>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DE65C6D2-FF80-AE4C-8080-2D6DFE6BB88E}"/>
              </a:ext>
            </a:extLst>
          </p:cNvPr>
          <p:cNvPicPr>
            <a:picLocks noChangeAspect="1"/>
          </p:cNvPicPr>
          <p:nvPr/>
        </p:nvPicPr>
        <p:blipFill>
          <a:blip r:embed="rId4" cstate="print"/>
          <a:stretch>
            <a:fillRect/>
          </a:stretch>
        </p:blipFill>
        <p:spPr>
          <a:xfrm>
            <a:off x="5014792" y="3429000"/>
            <a:ext cx="1358732" cy="1310206"/>
          </a:xfrm>
          <a:prstGeom prst="rect">
            <a:avLst/>
          </a:prstGeom>
        </p:spPr>
      </p:pic>
      <p:sp>
        <p:nvSpPr>
          <p:cNvPr id="13" name="TextBox 12">
            <a:extLst>
              <a:ext uri="{FF2B5EF4-FFF2-40B4-BE49-F238E27FC236}">
                <a16:creationId xmlns:a16="http://schemas.microsoft.com/office/drawing/2014/main" id="{BC055995-4E21-3C49-A324-334D997A5707}"/>
              </a:ext>
            </a:extLst>
          </p:cNvPr>
          <p:cNvSpPr txBox="1"/>
          <p:nvPr/>
        </p:nvSpPr>
        <p:spPr>
          <a:xfrm>
            <a:off x="9300096" y="1569107"/>
            <a:ext cx="2554146" cy="4093428"/>
          </a:xfrm>
          <a:prstGeom prst="rect">
            <a:avLst/>
          </a:prstGeom>
          <a:noFill/>
        </p:spPr>
        <p:txBody>
          <a:bodyPr wrap="square" rtlCol="0">
            <a:spAutoFit/>
          </a:bodyPr>
          <a:lstStyle/>
          <a:p>
            <a:r>
              <a:rPr lang="en-GB" sz="2000" dirty="0"/>
              <a:t>Already identified as a barrier – is it a gap too?</a:t>
            </a:r>
          </a:p>
          <a:p>
            <a:endParaRPr lang="en-GB" sz="2000" dirty="0"/>
          </a:p>
          <a:p>
            <a:r>
              <a:rPr lang="en-GB" sz="2000" dirty="0"/>
              <a:t>There are no interventions currently acting on the element, so </a:t>
            </a:r>
            <a:r>
              <a:rPr lang="en-GB" sz="2000" b="1" dirty="0"/>
              <a:t>yes</a:t>
            </a:r>
            <a:r>
              <a:rPr lang="en-GB" sz="2000" dirty="0"/>
              <a:t>.</a:t>
            </a:r>
          </a:p>
          <a:p>
            <a:endParaRPr lang="en-GB" sz="2000" dirty="0"/>
          </a:p>
          <a:p>
            <a:r>
              <a:rPr lang="en-GB" sz="2000" dirty="0"/>
              <a:t>If IPs and </a:t>
            </a:r>
            <a:r>
              <a:rPr lang="en-GB" sz="2000" dirty="0" err="1"/>
              <a:t>GoU</a:t>
            </a:r>
            <a:r>
              <a:rPr lang="en-GB" sz="2000" dirty="0"/>
              <a:t> can </a:t>
            </a:r>
            <a:r>
              <a:rPr lang="en-GB" sz="2000" b="1" dirty="0"/>
              <a:t>both</a:t>
            </a:r>
            <a:r>
              <a:rPr lang="en-GB" sz="2000" dirty="0"/>
              <a:t> change this, use both colours – </a:t>
            </a:r>
            <a:r>
              <a:rPr lang="en-GB" sz="2000" b="1" dirty="0">
                <a:solidFill>
                  <a:srgbClr val="00B050"/>
                </a:solidFill>
              </a:rPr>
              <a:t>green </a:t>
            </a:r>
            <a:r>
              <a:rPr lang="en-GB" sz="2000" dirty="0"/>
              <a:t>and </a:t>
            </a:r>
            <a:r>
              <a:rPr lang="en-GB" sz="2000" b="1" dirty="0">
                <a:solidFill>
                  <a:srgbClr val="F700D1"/>
                </a:solidFill>
              </a:rPr>
              <a:t>pink</a:t>
            </a:r>
            <a:r>
              <a:rPr lang="en-GB" sz="2000" dirty="0"/>
              <a:t>.</a:t>
            </a:r>
          </a:p>
        </p:txBody>
      </p:sp>
      <p:cxnSp>
        <p:nvCxnSpPr>
          <p:cNvPr id="14" name="Straight Connector 13">
            <a:extLst>
              <a:ext uri="{FF2B5EF4-FFF2-40B4-BE49-F238E27FC236}">
                <a16:creationId xmlns:a16="http://schemas.microsoft.com/office/drawing/2014/main" id="{21561D31-1736-5D47-8656-92881486DA07}"/>
              </a:ext>
            </a:extLst>
          </p:cNvPr>
          <p:cNvCxnSpPr>
            <a:cxnSpLocks/>
            <a:stCxn id="6" idx="7"/>
          </p:cNvCxnSpPr>
          <p:nvPr/>
        </p:nvCxnSpPr>
        <p:spPr>
          <a:xfrm flipV="1">
            <a:off x="7796647" y="2172875"/>
            <a:ext cx="1386627" cy="174164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e 15">
            <a:extLst>
              <a:ext uri="{FF2B5EF4-FFF2-40B4-BE49-F238E27FC236}">
                <a16:creationId xmlns:a16="http://schemas.microsoft.com/office/drawing/2014/main" id="{D1B47ED1-5F61-5347-854C-6AE637A50E98}"/>
              </a:ext>
            </a:extLst>
          </p:cNvPr>
          <p:cNvSpPr/>
          <p:nvPr/>
        </p:nvSpPr>
        <p:spPr>
          <a:xfrm>
            <a:off x="6763282" y="3774713"/>
            <a:ext cx="1189703" cy="1180353"/>
          </a:xfrm>
          <a:prstGeom prst="pie">
            <a:avLst>
              <a:gd name="adj1" fmla="val 5370363"/>
              <a:gd name="adj2" fmla="val 16200000"/>
            </a:avLst>
          </a:prstGeom>
          <a:solidFill>
            <a:srgbClr val="F700D1">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Pie 16">
            <a:extLst>
              <a:ext uri="{FF2B5EF4-FFF2-40B4-BE49-F238E27FC236}">
                <a16:creationId xmlns:a16="http://schemas.microsoft.com/office/drawing/2014/main" id="{AAACF442-B377-154A-8400-817D4B0C5DE8}"/>
              </a:ext>
            </a:extLst>
          </p:cNvPr>
          <p:cNvSpPr/>
          <p:nvPr/>
        </p:nvSpPr>
        <p:spPr>
          <a:xfrm flipH="1">
            <a:off x="6763282" y="3774713"/>
            <a:ext cx="1189703" cy="1180353"/>
          </a:xfrm>
          <a:prstGeom prst="pie">
            <a:avLst>
              <a:gd name="adj1" fmla="val 5370363"/>
              <a:gd name="adj2" fmla="val 16200000"/>
            </a:avLst>
          </a:prstGeom>
          <a:solidFill>
            <a:srgbClr val="00E7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A4EB20DD-72A6-FC44-B602-BAB2674EEA65}"/>
              </a:ext>
            </a:extLst>
          </p:cNvPr>
          <p:cNvSpPr txBox="1"/>
          <p:nvPr/>
        </p:nvSpPr>
        <p:spPr>
          <a:xfrm>
            <a:off x="274591" y="2497440"/>
            <a:ext cx="2554146" cy="2554545"/>
          </a:xfrm>
          <a:prstGeom prst="rect">
            <a:avLst/>
          </a:prstGeom>
          <a:noFill/>
        </p:spPr>
        <p:txBody>
          <a:bodyPr wrap="square" rtlCol="0">
            <a:spAutoFit/>
          </a:bodyPr>
          <a:lstStyle/>
          <a:p>
            <a:r>
              <a:rPr lang="en-GB" sz="2000" dirty="0"/>
              <a:t>There are no interventions currently acting on the element, so this is a </a:t>
            </a:r>
            <a:r>
              <a:rPr lang="en-GB" sz="2000" b="1" dirty="0"/>
              <a:t>gap</a:t>
            </a:r>
            <a:r>
              <a:rPr lang="en-GB" sz="2000" dirty="0"/>
              <a:t>.</a:t>
            </a:r>
          </a:p>
          <a:p>
            <a:endParaRPr lang="en-GB" sz="2000" dirty="0"/>
          </a:p>
          <a:p>
            <a:r>
              <a:rPr lang="en-GB" sz="2000" dirty="0"/>
              <a:t>If we think only </a:t>
            </a:r>
            <a:r>
              <a:rPr lang="en-GB" sz="2000" dirty="0" err="1"/>
              <a:t>GoU</a:t>
            </a:r>
            <a:r>
              <a:rPr lang="en-GB" sz="2000" dirty="0"/>
              <a:t> can change this, highlight only in </a:t>
            </a:r>
            <a:r>
              <a:rPr lang="en-GB" sz="2000" b="1" dirty="0">
                <a:solidFill>
                  <a:srgbClr val="00B050"/>
                </a:solidFill>
              </a:rPr>
              <a:t>green</a:t>
            </a:r>
            <a:r>
              <a:rPr lang="en-GB" sz="2000" dirty="0"/>
              <a:t>.</a:t>
            </a:r>
          </a:p>
        </p:txBody>
      </p:sp>
      <p:sp>
        <p:nvSpPr>
          <p:cNvPr id="20" name="Oval 19">
            <a:extLst>
              <a:ext uri="{FF2B5EF4-FFF2-40B4-BE49-F238E27FC236}">
                <a16:creationId xmlns:a16="http://schemas.microsoft.com/office/drawing/2014/main" id="{FEEF0522-544D-5A47-BEA5-6A20F30E98EE}"/>
              </a:ext>
            </a:extLst>
          </p:cNvPr>
          <p:cNvSpPr/>
          <p:nvPr/>
        </p:nvSpPr>
        <p:spPr>
          <a:xfrm flipH="1">
            <a:off x="5045515" y="3449100"/>
            <a:ext cx="1280160" cy="1280160"/>
          </a:xfrm>
          <a:prstGeom prst="ellipse">
            <a:avLst/>
          </a:prstGeom>
          <a:solidFill>
            <a:srgbClr val="00E7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a:extLst>
              <a:ext uri="{FF2B5EF4-FFF2-40B4-BE49-F238E27FC236}">
                <a16:creationId xmlns:a16="http://schemas.microsoft.com/office/drawing/2014/main" id="{D12BF8E5-A328-334C-93CC-D3BB18491AE8}"/>
              </a:ext>
            </a:extLst>
          </p:cNvPr>
          <p:cNvCxnSpPr>
            <a:cxnSpLocks/>
            <a:endCxn id="3" idx="1"/>
          </p:cNvCxnSpPr>
          <p:nvPr/>
        </p:nvCxnSpPr>
        <p:spPr>
          <a:xfrm>
            <a:off x="2695530" y="3182961"/>
            <a:ext cx="2319262" cy="90114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26766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D2440DC2-4309-794A-BB5E-91F192CC2945}"/>
              </a:ext>
            </a:extLst>
          </p:cNvPr>
          <p:cNvGraphicFramePr>
            <a:graphicFrameLocks noChangeAspect="1"/>
          </p:cNvGraphicFramePr>
          <p:nvPr>
            <p:custDataLst>
              <p:tags r:id="rId1"/>
            </p:custDataLst>
            <p:extLst>
              <p:ext uri="{D42A27DB-BD31-4B8C-83A1-F6EECF244321}">
                <p14:modId xmlns:p14="http://schemas.microsoft.com/office/powerpoint/2010/main" val="964674811"/>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5BD833F-66C1-FF42-B4BC-EC2A4E18B5E6}"/>
              </a:ext>
            </a:extLst>
          </p:cNvPr>
          <p:cNvSpPr>
            <a:spLocks noGrp="1"/>
          </p:cNvSpPr>
          <p:nvPr>
            <p:ph type="title"/>
          </p:nvPr>
        </p:nvSpPr>
        <p:spPr/>
        <p:txBody>
          <a:bodyPr vert="horz"/>
          <a:lstStyle/>
          <a:p>
            <a:r>
              <a:rPr lang="en-GB" dirty="0"/>
              <a:t>Table Exercise: Identifying gaps</a:t>
            </a:r>
          </a:p>
        </p:txBody>
      </p:sp>
      <p:sp>
        <p:nvSpPr>
          <p:cNvPr id="4" name="TextBox 3">
            <a:extLst>
              <a:ext uri="{FF2B5EF4-FFF2-40B4-BE49-F238E27FC236}">
                <a16:creationId xmlns:a16="http://schemas.microsoft.com/office/drawing/2014/main" id="{F3045753-B752-7649-A7D5-D43C5354CE90}"/>
              </a:ext>
            </a:extLst>
          </p:cNvPr>
          <p:cNvSpPr txBox="1"/>
          <p:nvPr/>
        </p:nvSpPr>
        <p:spPr>
          <a:xfrm>
            <a:off x="202299" y="2781945"/>
            <a:ext cx="4181267" cy="2677656"/>
          </a:xfrm>
          <a:prstGeom prst="rect">
            <a:avLst/>
          </a:prstGeom>
          <a:noFill/>
        </p:spPr>
        <p:txBody>
          <a:bodyPr wrap="square" rtlCol="0">
            <a:spAutoFit/>
          </a:bodyPr>
          <a:lstStyle/>
          <a:p>
            <a:r>
              <a:rPr lang="en-GB" sz="2800" b="1" dirty="0"/>
              <a:t>1. </a:t>
            </a:r>
            <a:r>
              <a:rPr lang="en-GB" sz="2800" dirty="0"/>
              <a:t>Highlight the element in:</a:t>
            </a:r>
          </a:p>
          <a:p>
            <a:pPr marL="1028700" lvl="1" indent="-571500">
              <a:buFont typeface="Arial" panose="020B0604020202020204" pitchFamily="34" charset="0"/>
              <a:buChar char="•"/>
            </a:pPr>
            <a:r>
              <a:rPr lang="en-GB" sz="2800" dirty="0">
                <a:solidFill>
                  <a:srgbClr val="F700D1"/>
                </a:solidFill>
              </a:rPr>
              <a:t>Pink</a:t>
            </a:r>
            <a:r>
              <a:rPr lang="en-GB" sz="2800" dirty="0"/>
              <a:t> for IP work</a:t>
            </a:r>
          </a:p>
          <a:p>
            <a:pPr marL="1028700" lvl="1" indent="-571500">
              <a:buFont typeface="Arial" panose="020B0604020202020204" pitchFamily="34" charset="0"/>
              <a:buChar char="•"/>
            </a:pPr>
            <a:r>
              <a:rPr lang="en-GB" sz="2800" dirty="0">
                <a:solidFill>
                  <a:srgbClr val="F700D1"/>
                </a:solidFill>
              </a:rPr>
              <a:t>Pink</a:t>
            </a:r>
            <a:r>
              <a:rPr lang="en-GB" sz="2800" dirty="0"/>
              <a:t> and </a:t>
            </a:r>
            <a:r>
              <a:rPr lang="en-GB" sz="2800" dirty="0">
                <a:solidFill>
                  <a:srgbClr val="00B050"/>
                </a:solidFill>
              </a:rPr>
              <a:t>green</a:t>
            </a:r>
            <a:r>
              <a:rPr lang="en-GB" sz="2800" dirty="0"/>
              <a:t> for IP and </a:t>
            </a:r>
            <a:r>
              <a:rPr lang="en-GB" sz="2800" dirty="0" err="1"/>
              <a:t>GoU</a:t>
            </a:r>
            <a:r>
              <a:rPr lang="en-GB" sz="2800" dirty="0"/>
              <a:t> work</a:t>
            </a:r>
          </a:p>
          <a:p>
            <a:pPr marL="1028700" lvl="1" indent="-571500">
              <a:buFont typeface="Arial" panose="020B0604020202020204" pitchFamily="34" charset="0"/>
              <a:buChar char="•"/>
            </a:pPr>
            <a:r>
              <a:rPr lang="en-GB" sz="2800" dirty="0">
                <a:solidFill>
                  <a:srgbClr val="00B050"/>
                </a:solidFill>
              </a:rPr>
              <a:t>Green</a:t>
            </a:r>
            <a:r>
              <a:rPr lang="en-GB" sz="2800" dirty="0"/>
              <a:t> for </a:t>
            </a:r>
            <a:r>
              <a:rPr lang="en-GB" sz="2800" dirty="0" err="1"/>
              <a:t>GoU</a:t>
            </a:r>
            <a:r>
              <a:rPr lang="en-GB" sz="2800" dirty="0"/>
              <a:t> work</a:t>
            </a:r>
          </a:p>
          <a:p>
            <a:endParaRPr lang="en-GB" sz="2800" dirty="0">
              <a:solidFill>
                <a:srgbClr val="FF0000"/>
              </a:solidFill>
            </a:endParaRPr>
          </a:p>
        </p:txBody>
      </p:sp>
      <p:pic>
        <p:nvPicPr>
          <p:cNvPr id="5" name="Picture 4">
            <a:extLst>
              <a:ext uri="{FF2B5EF4-FFF2-40B4-BE49-F238E27FC236}">
                <a16:creationId xmlns:a16="http://schemas.microsoft.com/office/drawing/2014/main" id="{05485FCC-F8FE-D546-911C-1AA2284E02E8}"/>
              </a:ext>
            </a:extLst>
          </p:cNvPr>
          <p:cNvPicPr>
            <a:picLocks noChangeAspect="1"/>
          </p:cNvPicPr>
          <p:nvPr/>
        </p:nvPicPr>
        <p:blipFill>
          <a:blip r:embed="rId5" cstate="print"/>
          <a:stretch>
            <a:fillRect/>
          </a:stretch>
        </p:blipFill>
        <p:spPr>
          <a:xfrm>
            <a:off x="4431741" y="2633022"/>
            <a:ext cx="3289300" cy="3200400"/>
          </a:xfrm>
          <a:prstGeom prst="rect">
            <a:avLst/>
          </a:prstGeom>
        </p:spPr>
      </p:pic>
      <p:sp>
        <p:nvSpPr>
          <p:cNvPr id="6" name="TextBox 5">
            <a:extLst>
              <a:ext uri="{FF2B5EF4-FFF2-40B4-BE49-F238E27FC236}">
                <a16:creationId xmlns:a16="http://schemas.microsoft.com/office/drawing/2014/main" id="{61D5D063-09E2-7C4D-9D44-DD16A21FF611}"/>
              </a:ext>
            </a:extLst>
          </p:cNvPr>
          <p:cNvSpPr txBox="1"/>
          <p:nvPr/>
        </p:nvSpPr>
        <p:spPr>
          <a:xfrm>
            <a:off x="7950884" y="2781945"/>
            <a:ext cx="4038817" cy="3108543"/>
          </a:xfrm>
          <a:prstGeom prst="rect">
            <a:avLst/>
          </a:prstGeom>
          <a:noFill/>
        </p:spPr>
        <p:txBody>
          <a:bodyPr wrap="square" rtlCol="0">
            <a:spAutoFit/>
          </a:bodyPr>
          <a:lstStyle/>
          <a:p>
            <a:r>
              <a:rPr lang="en-GB" sz="2800" b="1" dirty="0"/>
              <a:t>2. </a:t>
            </a:r>
            <a:r>
              <a:rPr lang="en-GB" sz="2800" dirty="0"/>
              <a:t>Write in the worksheet:</a:t>
            </a:r>
          </a:p>
          <a:p>
            <a:pPr marL="1028700" lvl="1" indent="-571500">
              <a:buFont typeface="Arial" panose="020B0604020202020204" pitchFamily="34" charset="0"/>
              <a:buChar char="•"/>
            </a:pPr>
            <a:r>
              <a:rPr lang="en-GB" sz="2800" i="1" dirty="0"/>
              <a:t>Why is this a gap?</a:t>
            </a:r>
          </a:p>
          <a:p>
            <a:pPr marL="1028700" lvl="1" indent="-571500">
              <a:buFont typeface="Arial" panose="020B0604020202020204" pitchFamily="34" charset="0"/>
              <a:buChar char="•"/>
            </a:pPr>
            <a:r>
              <a:rPr lang="en-GB" sz="2800" i="1" dirty="0"/>
              <a:t>How can it be addressed?</a:t>
            </a:r>
          </a:p>
          <a:p>
            <a:pPr marL="1028700" lvl="1" indent="-571500">
              <a:buFont typeface="Arial" panose="020B0604020202020204" pitchFamily="34" charset="0"/>
              <a:buChar char="•"/>
            </a:pPr>
            <a:r>
              <a:rPr lang="en-GB" sz="2800" dirty="0"/>
              <a:t>(For IP work) </a:t>
            </a:r>
            <a:r>
              <a:rPr lang="en-GB" sz="2800" i="1" dirty="0"/>
              <a:t>Who could work on this?</a:t>
            </a:r>
            <a:endParaRPr lang="en-GB" sz="2800" dirty="0"/>
          </a:p>
          <a:p>
            <a:endParaRPr lang="en-GB" sz="2800" dirty="0">
              <a:solidFill>
                <a:srgbClr val="FF0000"/>
              </a:solidFill>
            </a:endParaRPr>
          </a:p>
        </p:txBody>
      </p:sp>
      <p:sp>
        <p:nvSpPr>
          <p:cNvPr id="7" name="Pie 6">
            <a:extLst>
              <a:ext uri="{FF2B5EF4-FFF2-40B4-BE49-F238E27FC236}">
                <a16:creationId xmlns:a16="http://schemas.microsoft.com/office/drawing/2014/main" id="{372BF4A2-2D08-D147-8B21-B3476EC211CC}"/>
              </a:ext>
            </a:extLst>
          </p:cNvPr>
          <p:cNvSpPr/>
          <p:nvPr/>
        </p:nvSpPr>
        <p:spPr>
          <a:xfrm>
            <a:off x="5424800" y="3586751"/>
            <a:ext cx="1189703" cy="1180353"/>
          </a:xfrm>
          <a:prstGeom prst="pie">
            <a:avLst>
              <a:gd name="adj1" fmla="val 5370363"/>
              <a:gd name="adj2" fmla="val 16200000"/>
            </a:avLst>
          </a:prstGeom>
          <a:solidFill>
            <a:srgbClr val="F700D1">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ie 7">
            <a:extLst>
              <a:ext uri="{FF2B5EF4-FFF2-40B4-BE49-F238E27FC236}">
                <a16:creationId xmlns:a16="http://schemas.microsoft.com/office/drawing/2014/main" id="{4F394A8F-FDB9-8242-B246-0B953F12D9C5}"/>
              </a:ext>
            </a:extLst>
          </p:cNvPr>
          <p:cNvSpPr/>
          <p:nvPr/>
        </p:nvSpPr>
        <p:spPr>
          <a:xfrm flipH="1">
            <a:off x="5424800" y="3586751"/>
            <a:ext cx="1189703" cy="1180353"/>
          </a:xfrm>
          <a:prstGeom prst="pie">
            <a:avLst>
              <a:gd name="adj1" fmla="val 5370363"/>
              <a:gd name="adj2" fmla="val 16200000"/>
            </a:avLst>
          </a:prstGeom>
          <a:solidFill>
            <a:srgbClr val="00E7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F1EC48D1-73D5-174A-AE02-603C51F781B0}"/>
              </a:ext>
            </a:extLst>
          </p:cNvPr>
          <p:cNvSpPr txBox="1"/>
          <p:nvPr/>
        </p:nvSpPr>
        <p:spPr>
          <a:xfrm>
            <a:off x="3464937" y="1437799"/>
            <a:ext cx="5643204" cy="461665"/>
          </a:xfrm>
          <a:prstGeom prst="rect">
            <a:avLst/>
          </a:prstGeom>
          <a:noFill/>
        </p:spPr>
        <p:txBody>
          <a:bodyPr wrap="square" rtlCol="0">
            <a:spAutoFit/>
          </a:bodyPr>
          <a:lstStyle/>
          <a:p>
            <a:r>
              <a:rPr lang="en-GB" sz="2400" i="1" u="sng" dirty="0"/>
              <a:t>Aim: Identify and document 10 gaps</a:t>
            </a:r>
          </a:p>
        </p:txBody>
      </p:sp>
    </p:spTree>
    <p:extLst>
      <p:ext uri="{BB962C8B-B14F-4D97-AF65-F5344CB8AC3E}">
        <p14:creationId xmlns:p14="http://schemas.microsoft.com/office/powerpoint/2010/main" val="212265087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D3184408-21B2-884B-9E26-054E35533E0F}" type="slidenum">
              <a:rPr lang="en-US" smtClean="0"/>
              <a:pPr/>
              <a:t>106</a:t>
            </a:fld>
            <a:endParaRPr lang="en-US" dirty="0"/>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indent="-457200"/>
            <a:r>
              <a:rPr lang="en-US" sz="3600" dirty="0">
                <a:solidFill>
                  <a:schemeClr val="bg2"/>
                </a:solidFill>
              </a:rPr>
              <a:t>Activities</a:t>
            </a:r>
          </a:p>
          <a:p>
            <a:pPr marL="571497" indent="-457200"/>
            <a:r>
              <a:rPr lang="en-US" sz="3600" b="1" dirty="0">
                <a:solidFill>
                  <a:srgbClr val="002F6C"/>
                </a:solidFill>
              </a:rPr>
              <a:t>Module: Leverage points</a:t>
            </a:r>
          </a:p>
        </p:txBody>
      </p:sp>
    </p:spTree>
    <p:extLst>
      <p:ext uri="{BB962C8B-B14F-4D97-AF65-F5344CB8AC3E}">
        <p14:creationId xmlns:p14="http://schemas.microsoft.com/office/powerpoint/2010/main" val="306638841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This modules provides an overview of leverage points and provides activities to find and prioritize them.</a:t>
            </a:r>
          </a:p>
          <a:p>
            <a:pPr marL="114297" indent="0">
              <a:buNone/>
            </a:pPr>
            <a:r>
              <a:rPr lang="en-GB" sz="1600" b="1" dirty="0"/>
              <a:t>Guidelines:</a:t>
            </a:r>
          </a:p>
          <a:p>
            <a:pPr marL="114297" indent="0">
              <a:buNone/>
            </a:pPr>
            <a:r>
              <a:rPr lang="en-GB" sz="1600" dirty="0"/>
              <a:t>None</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Submodules in this module:</a:t>
            </a:r>
          </a:p>
          <a:p>
            <a:r>
              <a:rPr lang="en-GB" sz="1600" dirty="0"/>
              <a:t>Introduction</a:t>
            </a:r>
          </a:p>
          <a:p>
            <a:r>
              <a:rPr lang="en-GB" sz="1600" dirty="0"/>
              <a:t>Identifying and prioritizing</a:t>
            </a:r>
          </a:p>
          <a:p>
            <a:endParaRPr lang="en-GB" sz="1600" dirty="0"/>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fld id="{D3184408-21B2-884B-9E26-054E35533E0F}" type="slidenum">
              <a:rPr lang="en-US" smtClean="0"/>
              <a:pPr/>
              <a:t>107</a:t>
            </a:fld>
            <a:endParaRPr lang="en-US" dirty="0"/>
          </a:p>
        </p:txBody>
      </p:sp>
    </p:spTree>
    <p:extLst>
      <p:ext uri="{BB962C8B-B14F-4D97-AF65-F5344CB8AC3E}">
        <p14:creationId xmlns:p14="http://schemas.microsoft.com/office/powerpoint/2010/main" val="257660572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108</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Leverage Points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F6C"/>
                </a:solidFill>
                <a:effectLst/>
                <a:uLnTx/>
                <a:uFillTx/>
                <a:latin typeface="Calibri"/>
                <a:ea typeface="+mn-ea"/>
                <a:cs typeface="+mn-cs"/>
              </a:rPr>
              <a:t>Sub-module: Introduction to leverage </a:t>
            </a:r>
            <a:r>
              <a:rPr lang="en-US" sz="3600" b="1" dirty="0">
                <a:solidFill>
                  <a:srgbClr val="002F6C"/>
                </a:solidFill>
                <a:latin typeface="Calibri"/>
              </a:rPr>
              <a:t>p</a:t>
            </a:r>
            <a:r>
              <a:rPr kumimoji="0" lang="en-US" sz="3600" b="1" i="0" u="none" strike="noStrike" kern="1200" cap="none" spc="0" normalizeH="0" baseline="0" noProof="0" dirty="0" err="1">
                <a:ln>
                  <a:noFill/>
                </a:ln>
                <a:solidFill>
                  <a:srgbClr val="002F6C"/>
                </a:solidFill>
                <a:effectLst/>
                <a:uLnTx/>
                <a:uFillTx/>
                <a:latin typeface="Calibri"/>
                <a:ea typeface="+mn-ea"/>
                <a:cs typeface="+mn-cs"/>
              </a:rPr>
              <a:t>oints</a:t>
            </a:r>
            <a:endParaRPr kumimoji="0" lang="en-US" sz="3600" b="1" i="0" u="none" strike="noStrike" kern="1200" cap="none" spc="0" normalizeH="0" baseline="0" noProof="0" dirty="0">
              <a:ln>
                <a:noFill/>
              </a:ln>
              <a:solidFill>
                <a:srgbClr val="002F6C"/>
              </a:solidFill>
              <a:effectLst/>
              <a:uLnTx/>
              <a:uFillTx/>
              <a:latin typeface="Calibri"/>
              <a:ea typeface="+mn-ea"/>
              <a:cs typeface="+mn-cs"/>
            </a:endParaRPr>
          </a:p>
        </p:txBody>
      </p:sp>
    </p:spTree>
    <p:extLst>
      <p:ext uri="{BB962C8B-B14F-4D97-AF65-F5344CB8AC3E}">
        <p14:creationId xmlns:p14="http://schemas.microsoft.com/office/powerpoint/2010/main" val="280824149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This module introduces a leverage point and walks through the five step process to identify leverage points</a:t>
            </a:r>
          </a:p>
          <a:p>
            <a:pPr marL="114297" indent="0">
              <a:buNone/>
            </a:pPr>
            <a:r>
              <a:rPr lang="en-GB" sz="1600" b="1" dirty="0"/>
              <a:t>Guidelines:</a:t>
            </a:r>
          </a:p>
          <a:p>
            <a:pPr marL="114297" indent="0">
              <a:buNone/>
            </a:pPr>
            <a:r>
              <a:rPr lang="en-GB" sz="1600" dirty="0"/>
              <a:t>Need an existing map</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What is a leverage point</a:t>
            </a:r>
          </a:p>
          <a:p>
            <a:r>
              <a:rPr lang="en-GB" sz="1600" dirty="0"/>
              <a:t>Identifying leverage points (5 step process)</a:t>
            </a:r>
          </a:p>
          <a:p>
            <a:pPr lvl="1"/>
            <a:r>
              <a:rPr lang="en-GB" sz="1200" dirty="0"/>
              <a:t>Map the system</a:t>
            </a:r>
          </a:p>
          <a:p>
            <a:pPr lvl="1"/>
            <a:r>
              <a:rPr lang="en-GB" sz="1200" dirty="0"/>
              <a:t>Select an outcome</a:t>
            </a:r>
          </a:p>
          <a:p>
            <a:pPr lvl="1"/>
            <a:r>
              <a:rPr lang="en-GB" sz="1200" dirty="0"/>
              <a:t>Find important pathways</a:t>
            </a:r>
          </a:p>
          <a:p>
            <a:pPr lvl="1"/>
            <a:r>
              <a:rPr lang="en-GB" sz="1200" dirty="0"/>
              <a:t>Select leverage points</a:t>
            </a:r>
          </a:p>
          <a:p>
            <a:pPr lvl="1"/>
            <a:r>
              <a:rPr lang="en-GB" sz="1200" dirty="0"/>
              <a:t>Prioritize leverage points</a:t>
            </a:r>
          </a:p>
          <a:p>
            <a:endParaRPr lang="en-GB" sz="1600" dirty="0"/>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109</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4245379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2"/>
          <p:cNvSpPr>
            <a:spLocks noGrp="1"/>
          </p:cNvSpPr>
          <p:nvPr>
            <p:ph idx="1"/>
          </p:nvPr>
        </p:nvSpPr>
        <p:spPr>
          <a:xfrm>
            <a:off x="359526" y="1396430"/>
            <a:ext cx="5782947" cy="5505739"/>
          </a:xfrm>
        </p:spPr>
        <p:txBody>
          <a:bodyPr>
            <a:normAutofit/>
          </a:bodyPr>
          <a:lstStyle/>
          <a:p>
            <a:pPr eaLnBrk="1" hangingPunct="1"/>
            <a:r>
              <a:rPr lang="en-US" altLang="x-none" sz="2000" dirty="0"/>
              <a:t>System thinking can help us to conceptualize </a:t>
            </a:r>
          </a:p>
          <a:p>
            <a:pPr lvl="1" eaLnBrk="1" hangingPunct="1"/>
            <a:r>
              <a:rPr lang="en-US" altLang="x-none" sz="1800" dirty="0"/>
              <a:t>pathways from intervention to result</a:t>
            </a:r>
          </a:p>
          <a:p>
            <a:pPr lvl="1" eaLnBrk="1" hangingPunct="1"/>
            <a:r>
              <a:rPr lang="en-US" altLang="x-none" sz="1800" dirty="0"/>
              <a:t>how different pathways interact</a:t>
            </a:r>
          </a:p>
          <a:p>
            <a:pPr lvl="1" eaLnBrk="1" hangingPunct="1"/>
            <a:r>
              <a:rPr lang="en-US" altLang="x-none" sz="1800" dirty="0"/>
              <a:t>where our organizations’ work interacts with that of other organizations</a:t>
            </a:r>
          </a:p>
          <a:p>
            <a:pPr eaLnBrk="1" hangingPunct="1"/>
            <a:r>
              <a:rPr lang="en-US" altLang="x-none" sz="2000" dirty="0"/>
              <a:t>System maps help us to visualize these pathways and can help us to</a:t>
            </a:r>
          </a:p>
          <a:p>
            <a:pPr lvl="1" eaLnBrk="1" hangingPunct="1"/>
            <a:r>
              <a:rPr lang="en-US" altLang="x-none" sz="1800" dirty="0"/>
              <a:t>identify interactions among our work</a:t>
            </a:r>
          </a:p>
          <a:p>
            <a:pPr lvl="1" eaLnBrk="1" hangingPunct="1"/>
            <a:r>
              <a:rPr lang="en-US" altLang="x-none" sz="1800" dirty="0"/>
              <a:t>identify barriers, gaps &amp; opportunities for facilitating positive change</a:t>
            </a:r>
          </a:p>
          <a:p>
            <a:pPr lvl="1" eaLnBrk="1" hangingPunct="1"/>
            <a:r>
              <a:rPr lang="en-US" altLang="x-none" sz="1800" dirty="0"/>
              <a:t>identify key indicators of change to measure early progress</a:t>
            </a:r>
          </a:p>
          <a:p>
            <a:pPr eaLnBrk="1" hangingPunct="1"/>
            <a:endParaRPr lang="en-US" altLang="x-none" sz="2000" dirty="0"/>
          </a:p>
        </p:txBody>
      </p:sp>
      <p:grpSp>
        <p:nvGrpSpPr>
          <p:cNvPr id="3" name="Group 2"/>
          <p:cNvGrpSpPr/>
          <p:nvPr/>
        </p:nvGrpSpPr>
        <p:grpSpPr>
          <a:xfrm>
            <a:off x="7575855" y="1645352"/>
            <a:ext cx="2453279" cy="3567295"/>
            <a:chOff x="4957763" y="974725"/>
            <a:chExt cx="3821112" cy="5556250"/>
          </a:xfrm>
        </p:grpSpPr>
        <p:sp>
          <p:nvSpPr>
            <p:cNvPr id="4" name="Rectangle 3"/>
            <p:cNvSpPr/>
            <p:nvPr/>
          </p:nvSpPr>
          <p:spPr>
            <a:xfrm>
              <a:off x="5078413" y="3268663"/>
              <a:ext cx="1206500" cy="636587"/>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800" dirty="0">
                  <a:solidFill>
                    <a:srgbClr val="0070C0"/>
                  </a:solidFill>
                </a:rPr>
                <a:t>Actor changes behavior</a:t>
              </a:r>
            </a:p>
          </p:txBody>
        </p:sp>
        <p:sp>
          <p:nvSpPr>
            <p:cNvPr id="5" name="Oval 4"/>
            <p:cNvSpPr/>
            <p:nvPr/>
          </p:nvSpPr>
          <p:spPr>
            <a:xfrm>
              <a:off x="5959475" y="2074863"/>
              <a:ext cx="1831975" cy="765175"/>
            </a:xfrm>
            <a:prstGeom prst="ellipse">
              <a:avLst/>
            </a:prstGeom>
            <a:ln>
              <a:solidFill>
                <a:srgbClr val="7030A0"/>
              </a:solidFill>
            </a:ln>
          </p:spPr>
          <p:style>
            <a:lnRef idx="2">
              <a:schemeClr val="dk1"/>
            </a:lnRef>
            <a:fillRef idx="1">
              <a:schemeClr val="lt1"/>
            </a:fillRef>
            <a:effectRef idx="0">
              <a:schemeClr val="dk1"/>
            </a:effectRef>
            <a:fontRef idx="minor">
              <a:schemeClr val="dk1"/>
            </a:fontRef>
          </p:style>
          <p:txBody>
            <a:bodyPr anchor="ctr"/>
            <a:lstStyle/>
            <a:p>
              <a:pPr algn="ctr">
                <a:defRPr/>
              </a:pPr>
              <a:r>
                <a:rPr lang="en-US" sz="800" dirty="0">
                  <a:solidFill>
                    <a:srgbClr val="7030A0"/>
                  </a:solidFill>
                </a:rPr>
                <a:t>Relationship between actors</a:t>
              </a:r>
            </a:p>
          </p:txBody>
        </p:sp>
        <p:sp>
          <p:nvSpPr>
            <p:cNvPr id="6" name="Terminator 5"/>
            <p:cNvSpPr/>
            <p:nvPr/>
          </p:nvSpPr>
          <p:spPr>
            <a:xfrm>
              <a:off x="4957763" y="5945188"/>
              <a:ext cx="1504950" cy="585787"/>
            </a:xfrm>
            <a:prstGeom prst="flowChartTerminator">
              <a:avLst/>
            </a:prstGeom>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800" dirty="0">
                  <a:solidFill>
                    <a:srgbClr val="00B050"/>
                  </a:solidFill>
                </a:rPr>
                <a:t>Organization X’s intervention</a:t>
              </a:r>
            </a:p>
          </p:txBody>
        </p:sp>
        <p:sp>
          <p:nvSpPr>
            <p:cNvPr id="7" name="TextBox 10"/>
            <p:cNvSpPr txBox="1">
              <a:spLocks noChangeArrowheads="1"/>
            </p:cNvSpPr>
            <p:nvPr/>
          </p:nvSpPr>
          <p:spPr bwMode="auto">
            <a:xfrm>
              <a:off x="5191125" y="4687889"/>
              <a:ext cx="981075" cy="52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altLang="x-none" sz="800">
                  <a:latin typeface="Calibri" charset="0"/>
                </a:rPr>
                <a:t>Enabling condition</a:t>
              </a:r>
            </a:p>
          </p:txBody>
        </p:sp>
        <p:sp>
          <p:nvSpPr>
            <p:cNvPr id="8" name="TextBox 11"/>
            <p:cNvSpPr txBox="1">
              <a:spLocks noChangeArrowheads="1"/>
            </p:cNvSpPr>
            <p:nvPr/>
          </p:nvSpPr>
          <p:spPr bwMode="auto">
            <a:xfrm>
              <a:off x="7653337" y="4687889"/>
              <a:ext cx="982662" cy="52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altLang="x-none" sz="800">
                  <a:latin typeface="Calibri" charset="0"/>
                </a:rPr>
                <a:t>Enabling condition</a:t>
              </a:r>
            </a:p>
          </p:txBody>
        </p:sp>
        <p:cxnSp>
          <p:nvCxnSpPr>
            <p:cNvPr id="9" name="Straight Arrow Connector 8"/>
            <p:cNvCxnSpPr/>
            <p:nvPr/>
          </p:nvCxnSpPr>
          <p:spPr>
            <a:xfrm flipV="1">
              <a:off x="5691188" y="3959225"/>
              <a:ext cx="0" cy="584200"/>
            </a:xfrm>
            <a:prstGeom prst="straightConnector1">
              <a:avLst/>
            </a:prstGeom>
            <a:ln w="15875">
              <a:solidFill>
                <a:schemeClr val="tx1"/>
              </a:solidFill>
              <a:headEnd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5681662" y="5313014"/>
              <a:ext cx="0" cy="601662"/>
            </a:xfrm>
            <a:prstGeom prst="straightConnector1">
              <a:avLst/>
            </a:prstGeom>
            <a:ln w="15875">
              <a:solidFill>
                <a:srgbClr val="00B050"/>
              </a:solidFill>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11" idx="4"/>
            </p:cNvCxnSpPr>
            <p:nvPr/>
          </p:nvCxnSpPr>
          <p:spPr>
            <a:xfrm>
              <a:off x="6875463" y="2840038"/>
              <a:ext cx="1587" cy="749300"/>
            </a:xfrm>
            <a:prstGeom prst="straightConnector1">
              <a:avLst/>
            </a:prstGeom>
            <a:ln w="15875">
              <a:solidFill>
                <a:srgbClr val="7030A0"/>
              </a:solidFill>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7570788" y="3286125"/>
              <a:ext cx="1208087" cy="636588"/>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800" dirty="0">
                  <a:solidFill>
                    <a:srgbClr val="0070C0"/>
                  </a:solidFill>
                </a:rPr>
                <a:t>Actor changes behavior</a:t>
              </a:r>
            </a:p>
          </p:txBody>
        </p:sp>
        <p:sp>
          <p:nvSpPr>
            <p:cNvPr id="13" name="Terminator 12"/>
            <p:cNvSpPr/>
            <p:nvPr/>
          </p:nvSpPr>
          <p:spPr>
            <a:xfrm>
              <a:off x="6122988" y="974725"/>
              <a:ext cx="1504950" cy="585788"/>
            </a:xfrm>
            <a:prstGeom prst="flowChartTerminator">
              <a:avLst/>
            </a:prstGeom>
            <a:ln>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800" dirty="0">
                  <a:solidFill>
                    <a:srgbClr val="00B050"/>
                  </a:solidFill>
                </a:rPr>
                <a:t>Organization Y’s intervention</a:t>
              </a:r>
            </a:p>
          </p:txBody>
        </p:sp>
        <p:cxnSp>
          <p:nvCxnSpPr>
            <p:cNvPr id="14" name="Straight Arrow Connector 13"/>
            <p:cNvCxnSpPr/>
            <p:nvPr/>
          </p:nvCxnSpPr>
          <p:spPr>
            <a:xfrm flipV="1">
              <a:off x="6284913" y="3587750"/>
              <a:ext cx="1249362" cy="0"/>
            </a:xfrm>
            <a:prstGeom prst="straightConnector1">
              <a:avLst/>
            </a:prstGeom>
            <a:ln w="15875">
              <a:solidFill>
                <a:schemeClr val="tx1"/>
              </a:solidFill>
              <a:headEnd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11" idx="0"/>
            </p:cNvCxnSpPr>
            <p:nvPr/>
          </p:nvCxnSpPr>
          <p:spPr>
            <a:xfrm>
              <a:off x="6875463" y="1560513"/>
              <a:ext cx="0" cy="514350"/>
            </a:xfrm>
            <a:prstGeom prst="straightConnector1">
              <a:avLst/>
            </a:prstGeom>
            <a:ln w="15875">
              <a:solidFill>
                <a:srgbClr val="00B050"/>
              </a:solidFill>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8201025" y="3959225"/>
              <a:ext cx="0" cy="584200"/>
            </a:xfrm>
            <a:prstGeom prst="straightConnector1">
              <a:avLst/>
            </a:prstGeom>
            <a:ln w="15875">
              <a:solidFill>
                <a:schemeClr val="tx1"/>
              </a:solidFill>
              <a:headEnd w="med" len="med"/>
              <a:tailEnd type="triangle" w="lg" len="lg"/>
            </a:ln>
          </p:spPr>
          <p:style>
            <a:lnRef idx="1">
              <a:schemeClr val="accent1"/>
            </a:lnRef>
            <a:fillRef idx="0">
              <a:schemeClr val="accent1"/>
            </a:fillRef>
            <a:effectRef idx="0">
              <a:schemeClr val="accent1"/>
            </a:effectRef>
            <a:fontRef idx="minor">
              <a:schemeClr val="tx1"/>
            </a:fontRef>
          </p:style>
        </p:cxnSp>
      </p:grpSp>
      <p:sp>
        <p:nvSpPr>
          <p:cNvPr id="18" name="Explosion 2 17"/>
          <p:cNvSpPr/>
          <p:nvPr/>
        </p:nvSpPr>
        <p:spPr>
          <a:xfrm>
            <a:off x="8489074" y="4264611"/>
            <a:ext cx="1852177" cy="1605412"/>
          </a:xfrm>
          <a:prstGeom prst="irregularSeal2">
            <a:avLst/>
          </a:prstGeom>
        </p:spPr>
        <p:style>
          <a:lnRef idx="1">
            <a:schemeClr val="accent4"/>
          </a:lnRef>
          <a:fillRef idx="2">
            <a:schemeClr val="accent4"/>
          </a:fillRef>
          <a:effectRef idx="1">
            <a:schemeClr val="accent4"/>
          </a:effectRef>
          <a:fontRef idx="minor">
            <a:schemeClr val="dk1"/>
          </a:fontRef>
        </p:style>
        <p:txBody>
          <a:bodyPr wrap="none" rtlCol="0" anchor="ctr"/>
          <a:lstStyle/>
          <a:p>
            <a:pPr algn="ctr"/>
            <a:r>
              <a:rPr lang="en-US" dirty="0">
                <a:solidFill>
                  <a:schemeClr val="tx1"/>
                </a:solidFill>
              </a:rPr>
              <a:t>Gap/</a:t>
            </a:r>
            <a:br>
              <a:rPr lang="en-US" dirty="0">
                <a:solidFill>
                  <a:schemeClr val="tx1"/>
                </a:solidFill>
              </a:rPr>
            </a:br>
            <a:r>
              <a:rPr lang="en-US" dirty="0">
                <a:solidFill>
                  <a:schemeClr val="tx1"/>
                </a:solidFill>
              </a:rPr>
              <a:t>Opportunity</a:t>
            </a:r>
          </a:p>
        </p:txBody>
      </p:sp>
      <p:sp>
        <p:nvSpPr>
          <p:cNvPr id="19" name="8-Point Star 18"/>
          <p:cNvSpPr/>
          <p:nvPr/>
        </p:nvSpPr>
        <p:spPr>
          <a:xfrm>
            <a:off x="7347542" y="2559029"/>
            <a:ext cx="1386159" cy="657765"/>
          </a:xfrm>
          <a:prstGeom prst="star8">
            <a:avLst/>
          </a:prstGeom>
        </p:spPr>
        <p:style>
          <a:lnRef idx="1">
            <a:schemeClr val="accent4"/>
          </a:lnRef>
          <a:fillRef idx="2">
            <a:schemeClr val="accent4"/>
          </a:fillRef>
          <a:effectRef idx="1">
            <a:schemeClr val="accent4"/>
          </a:effectRef>
          <a:fontRef idx="minor">
            <a:schemeClr val="dk1"/>
          </a:fontRef>
        </p:style>
        <p:txBody>
          <a:bodyPr wrap="none" rtlCol="0" anchor="ctr"/>
          <a:lstStyle/>
          <a:p>
            <a:pPr algn="ctr"/>
            <a:r>
              <a:rPr lang="en-US"/>
              <a:t>Indicator</a:t>
            </a:r>
          </a:p>
        </p:txBody>
      </p:sp>
      <p:sp>
        <p:nvSpPr>
          <p:cNvPr id="2" name="Plaque 1"/>
          <p:cNvSpPr/>
          <p:nvPr/>
        </p:nvSpPr>
        <p:spPr>
          <a:xfrm>
            <a:off x="8258877" y="3198074"/>
            <a:ext cx="1149734" cy="521199"/>
          </a:xfrm>
          <a:prstGeom prst="plaque">
            <a:avLst/>
          </a:prstGeom>
        </p:spPr>
        <p:style>
          <a:lnRef idx="1">
            <a:schemeClr val="accent4"/>
          </a:lnRef>
          <a:fillRef idx="2">
            <a:schemeClr val="accent4"/>
          </a:fillRef>
          <a:effectRef idx="1">
            <a:schemeClr val="accent4"/>
          </a:effectRef>
          <a:fontRef idx="minor">
            <a:schemeClr val="dk1"/>
          </a:fontRef>
        </p:style>
        <p:txBody>
          <a:bodyPr wrap="none" rtlCol="0" anchor="ctr"/>
          <a:lstStyle/>
          <a:p>
            <a:pPr algn="ctr"/>
            <a:r>
              <a:rPr lang="en-US" dirty="0">
                <a:solidFill>
                  <a:schemeClr val="tx1"/>
                </a:solidFill>
              </a:rPr>
              <a:t>Interaction</a:t>
            </a:r>
          </a:p>
        </p:txBody>
      </p:sp>
      <p:sp>
        <p:nvSpPr>
          <p:cNvPr id="21" name="Title 1">
            <a:extLst>
              <a:ext uri="{FF2B5EF4-FFF2-40B4-BE49-F238E27FC236}">
                <a16:creationId xmlns:a16="http://schemas.microsoft.com/office/drawing/2014/main" id="{5FBEAB18-1B87-E94D-8DED-442AF79DCBCF}"/>
              </a:ext>
            </a:extLst>
          </p:cNvPr>
          <p:cNvSpPr txBox="1">
            <a:spLocks/>
          </p:cNvSpPr>
          <p:nvPr/>
        </p:nvSpPr>
        <p:spPr>
          <a:xfrm>
            <a:off x="132433" y="463390"/>
            <a:ext cx="11870513" cy="930877"/>
          </a:xfrm>
          <a:prstGeom prst="rect">
            <a:avLst/>
          </a:prstGeom>
        </p:spPr>
        <p:txBody>
          <a:bodyPr vert="horz" lIns="91440" tIns="45720" rIns="91440" bIns="45720" rtlCol="0" anchor="ctr">
            <a:noAutofit/>
          </a:bodyPr>
          <a:lstStyle>
            <a:lvl1pPr algn="l" defTabSz="914377" rtl="0" eaLnBrk="1" latinLnBrk="0" hangingPunct="1">
              <a:spcBef>
                <a:spcPct val="0"/>
              </a:spcBef>
              <a:buNone/>
              <a:defRPr sz="3200" b="1" kern="1200" cap="none" spc="-100" baseline="0">
                <a:ln>
                  <a:noFill/>
                </a:ln>
                <a:solidFill>
                  <a:srgbClr val="002F6C"/>
                </a:solidFill>
                <a:effectLst/>
                <a:latin typeface="+mj-lt"/>
                <a:ea typeface="+mj-ea"/>
                <a:cs typeface="+mj-cs"/>
              </a:defRPr>
            </a:lvl1pPr>
          </a:lstStyle>
          <a:p>
            <a:pPr marL="571497" indent="-457200"/>
            <a:r>
              <a:rPr lang="en-US" dirty="0"/>
              <a:t>Systems Thinking: Pathways from intervention to result</a:t>
            </a:r>
          </a:p>
        </p:txBody>
      </p:sp>
    </p:spTree>
    <p:extLst>
      <p:ext uri="{BB962C8B-B14F-4D97-AF65-F5344CB8AC3E}">
        <p14:creationId xmlns:p14="http://schemas.microsoft.com/office/powerpoint/2010/main" val="157497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60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60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066D3E6F-66B0-F543-B7B9-31EF83D44F96}"/>
              </a:ext>
            </a:extLst>
          </p:cNvPr>
          <p:cNvGraphicFramePr>
            <a:graphicFrameLocks noChangeAspect="1"/>
          </p:cNvGraphicFramePr>
          <p:nvPr>
            <p:custDataLst>
              <p:tags r:id="rId1"/>
            </p:custDataLst>
            <p:extLst>
              <p:ext uri="{D42A27DB-BD31-4B8C-83A1-F6EECF244321}">
                <p14:modId xmlns:p14="http://schemas.microsoft.com/office/powerpoint/2010/main" val="239113444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p:cNvSpPr>
            <a:spLocks noGrp="1"/>
          </p:cNvSpPr>
          <p:nvPr>
            <p:ph type="title"/>
          </p:nvPr>
        </p:nvSpPr>
        <p:spPr/>
        <p:txBody>
          <a:bodyPr vert="horz"/>
          <a:lstStyle/>
          <a:p>
            <a:r>
              <a:rPr lang="en-US" dirty="0"/>
              <a:t>What is a leverage point?</a:t>
            </a:r>
          </a:p>
        </p:txBody>
      </p:sp>
      <p:sp>
        <p:nvSpPr>
          <p:cNvPr id="3" name="Content Placeholder 2"/>
          <p:cNvSpPr>
            <a:spLocks noGrp="1"/>
          </p:cNvSpPr>
          <p:nvPr>
            <p:ph idx="1"/>
          </p:nvPr>
        </p:nvSpPr>
        <p:spPr>
          <a:xfrm>
            <a:off x="132434" y="1377386"/>
            <a:ext cx="11539613" cy="4654924"/>
          </a:xfrm>
        </p:spPr>
        <p:txBody>
          <a:bodyPr>
            <a:normAutofit/>
          </a:bodyPr>
          <a:lstStyle/>
          <a:p>
            <a:r>
              <a:rPr lang="en-US" sz="2000" dirty="0"/>
              <a:t>An opportunity to intervene in a system in order to change behaviors, relationships, or conditions that will drive changes to a key outcome.</a:t>
            </a:r>
          </a:p>
          <a:p>
            <a:r>
              <a:rPr lang="en-US" sz="2000" dirty="0"/>
              <a:t>Your current interventions are based around a leverage point that was previously identified, and are working to drive change to an outcome through a particular pathway.</a:t>
            </a:r>
          </a:p>
          <a:p>
            <a:r>
              <a:rPr lang="en-US" sz="2000" dirty="0"/>
              <a:t>An intervention is the work being done to change a map element at a leverage point.</a:t>
            </a:r>
          </a:p>
        </p:txBody>
      </p:sp>
      <p:sp>
        <p:nvSpPr>
          <p:cNvPr id="4" name="Slide Number Placeholder 3"/>
          <p:cNvSpPr>
            <a:spLocks noGrp="1"/>
          </p:cNvSpPr>
          <p:nvPr>
            <p:ph type="sldNum" sz="quarter" idx="10"/>
          </p:nvPr>
        </p:nvSpPr>
        <p:spPr/>
        <p:txBody>
          <a:bodyPr/>
          <a:lstStyle/>
          <a:p>
            <a:fld id="{D3184408-21B2-884B-9E26-054E35533E0F}" type="slidenum">
              <a:rPr lang="en-US" smtClean="0"/>
              <a:pPr/>
              <a:t>110</a:t>
            </a:fld>
            <a:endParaRPr lang="en-US"/>
          </a:p>
        </p:txBody>
      </p:sp>
    </p:spTree>
    <p:extLst>
      <p:ext uri="{BB962C8B-B14F-4D97-AF65-F5344CB8AC3E}">
        <p14:creationId xmlns:p14="http://schemas.microsoft.com/office/powerpoint/2010/main" val="362855884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E129630E-775F-FA4D-9AD1-6463A945ED61}"/>
              </a:ext>
            </a:extLst>
          </p:cNvPr>
          <p:cNvGraphicFramePr>
            <a:graphicFrameLocks noChangeAspect="1"/>
          </p:cNvGraphicFramePr>
          <p:nvPr>
            <p:custDataLst>
              <p:tags r:id="rId1"/>
            </p:custDataLst>
            <p:extLst>
              <p:ext uri="{D42A27DB-BD31-4B8C-83A1-F6EECF244321}">
                <p14:modId xmlns:p14="http://schemas.microsoft.com/office/powerpoint/2010/main" val="22710800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12" name="Content Placeholder 2"/>
          <p:cNvSpPr>
            <a:spLocks noGrp="1"/>
          </p:cNvSpPr>
          <p:nvPr>
            <p:ph idx="1"/>
          </p:nvPr>
        </p:nvSpPr>
        <p:spPr>
          <a:xfrm>
            <a:off x="132434" y="1377386"/>
            <a:ext cx="11539613" cy="4654924"/>
          </a:xfrm>
        </p:spPr>
        <p:txBody>
          <a:bodyPr>
            <a:normAutofit/>
          </a:bodyPr>
          <a:lstStyle/>
          <a:p>
            <a:r>
              <a:rPr lang="en-US" sz="2000" dirty="0"/>
              <a:t>An intervention acts on a leverage point, which could be</a:t>
            </a:r>
            <a:br>
              <a:rPr lang="en-US" sz="2000" dirty="0"/>
            </a:br>
            <a:r>
              <a:rPr lang="en-US" sz="2000" dirty="0"/>
              <a:t>any of the system elements.</a:t>
            </a:r>
          </a:p>
        </p:txBody>
      </p:sp>
      <p:sp>
        <p:nvSpPr>
          <p:cNvPr id="2" name="Title 1"/>
          <p:cNvSpPr>
            <a:spLocks noGrp="1"/>
          </p:cNvSpPr>
          <p:nvPr>
            <p:ph type="title"/>
          </p:nvPr>
        </p:nvSpPr>
        <p:spPr/>
        <p:txBody>
          <a:bodyPr vert="horz"/>
          <a:lstStyle/>
          <a:p>
            <a:r>
              <a:rPr lang="en-US" dirty="0"/>
              <a:t>What is a leverage point?</a:t>
            </a:r>
          </a:p>
        </p:txBody>
      </p:sp>
      <p:sp>
        <p:nvSpPr>
          <p:cNvPr id="4" name="Slide Number Placeholder 3"/>
          <p:cNvSpPr>
            <a:spLocks noGrp="1"/>
          </p:cNvSpPr>
          <p:nvPr>
            <p:ph type="sldNum" sz="quarter" idx="10"/>
          </p:nvPr>
        </p:nvSpPr>
        <p:spPr/>
        <p:txBody>
          <a:bodyPr/>
          <a:lstStyle/>
          <a:p>
            <a:fld id="{D3184408-21B2-884B-9E26-054E35533E0F}" type="slidenum">
              <a:rPr lang="en-US" smtClean="0"/>
              <a:pPr/>
              <a:t>111</a:t>
            </a:fld>
            <a:endParaRPr lang="en-US"/>
          </a:p>
        </p:txBody>
      </p:sp>
      <p:grpSp>
        <p:nvGrpSpPr>
          <p:cNvPr id="22" name="Group 21"/>
          <p:cNvGrpSpPr/>
          <p:nvPr/>
        </p:nvGrpSpPr>
        <p:grpSpPr>
          <a:xfrm>
            <a:off x="619532" y="1411577"/>
            <a:ext cx="11029136" cy="4830847"/>
            <a:chOff x="132433" y="1157577"/>
            <a:chExt cx="11029136" cy="4830847"/>
          </a:xfrm>
        </p:grpSpPr>
        <p:pic>
          <p:nvPicPr>
            <p:cNvPr id="8" name="Picture 7">
              <a:extLst>
                <a:ext uri="{FF2B5EF4-FFF2-40B4-BE49-F238E27FC236}">
                  <a16:creationId xmlns:a16="http://schemas.microsoft.com/office/drawing/2014/main" id="{938190E8-44A8-7A4E-9283-BE94008CD78D}"/>
                </a:ext>
              </a:extLst>
            </p:cNvPr>
            <p:cNvPicPr>
              <a:picLocks noChangeAspect="1"/>
            </p:cNvPicPr>
            <p:nvPr/>
          </p:nvPicPr>
          <p:blipFill>
            <a:blip r:embed="rId5"/>
            <a:stretch>
              <a:fillRect/>
            </a:stretch>
          </p:blipFill>
          <p:spPr>
            <a:xfrm>
              <a:off x="132433" y="1686856"/>
              <a:ext cx="10124700" cy="4301568"/>
            </a:xfrm>
            <a:prstGeom prst="rect">
              <a:avLst/>
            </a:prstGeom>
          </p:spPr>
        </p:pic>
        <p:cxnSp>
          <p:nvCxnSpPr>
            <p:cNvPr id="11" name="Straight Arrow Connector 10"/>
            <p:cNvCxnSpPr/>
            <p:nvPr/>
          </p:nvCxnSpPr>
          <p:spPr>
            <a:xfrm>
              <a:off x="9034463" y="2519105"/>
              <a:ext cx="241004" cy="623138"/>
            </a:xfrm>
            <a:prstGeom prst="straightConnector1">
              <a:avLst/>
            </a:prstGeom>
            <a:ln w="5715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7647496" y="1526909"/>
              <a:ext cx="2195004" cy="992196"/>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Capacity building for financial institutions to create farmer profiles</a:t>
              </a:r>
            </a:p>
          </p:txBody>
        </p:sp>
        <p:sp>
          <p:nvSpPr>
            <p:cNvPr id="17" name="5-Point Star 16"/>
            <p:cNvSpPr/>
            <p:nvPr/>
          </p:nvSpPr>
          <p:spPr>
            <a:xfrm>
              <a:off x="9695101" y="2861227"/>
              <a:ext cx="562032" cy="562032"/>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059907" y="1157577"/>
              <a:ext cx="1370183" cy="369332"/>
            </a:xfrm>
            <a:prstGeom prst="rect">
              <a:avLst/>
            </a:prstGeom>
            <a:noFill/>
          </p:spPr>
          <p:txBody>
            <a:bodyPr wrap="none" rtlCol="0">
              <a:spAutoFit/>
            </a:bodyPr>
            <a:lstStyle/>
            <a:p>
              <a:r>
                <a:rPr lang="en-US" b="1" dirty="0">
                  <a:solidFill>
                    <a:srgbClr val="00B050"/>
                  </a:solidFill>
                </a:rPr>
                <a:t>Intervention</a:t>
              </a:r>
            </a:p>
          </p:txBody>
        </p:sp>
        <p:sp>
          <p:nvSpPr>
            <p:cNvPr id="21" name="TextBox 20"/>
            <p:cNvSpPr txBox="1"/>
            <p:nvPr/>
          </p:nvSpPr>
          <p:spPr>
            <a:xfrm>
              <a:off x="10130133" y="2700728"/>
              <a:ext cx="1031436" cy="646331"/>
            </a:xfrm>
            <a:prstGeom prst="rect">
              <a:avLst/>
            </a:prstGeom>
            <a:noFill/>
          </p:spPr>
          <p:txBody>
            <a:bodyPr wrap="none" rtlCol="0">
              <a:spAutoFit/>
            </a:bodyPr>
            <a:lstStyle/>
            <a:p>
              <a:pPr algn="ctr"/>
              <a:r>
                <a:rPr lang="en-US" b="1" dirty="0">
                  <a:solidFill>
                    <a:srgbClr val="FFC000"/>
                  </a:solidFill>
                </a:rPr>
                <a:t>Leverage</a:t>
              </a:r>
            </a:p>
            <a:p>
              <a:pPr algn="ctr"/>
              <a:r>
                <a:rPr lang="en-US" b="1" dirty="0">
                  <a:solidFill>
                    <a:srgbClr val="FFC000"/>
                  </a:solidFill>
                </a:rPr>
                <a:t>Point</a:t>
              </a:r>
            </a:p>
          </p:txBody>
        </p:sp>
      </p:grpSp>
    </p:spTree>
    <p:extLst>
      <p:ext uri="{BB962C8B-B14F-4D97-AF65-F5344CB8AC3E}">
        <p14:creationId xmlns:p14="http://schemas.microsoft.com/office/powerpoint/2010/main" val="110966404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9DF0184-7ED1-A54F-83DB-5F76D940D408}"/>
              </a:ext>
            </a:extLst>
          </p:cNvPr>
          <p:cNvGraphicFramePr>
            <a:graphicFrameLocks noChangeAspect="1"/>
          </p:cNvGraphicFramePr>
          <p:nvPr>
            <p:custDataLst>
              <p:tags r:id="rId1"/>
            </p:custDataLst>
            <p:extLst>
              <p:ext uri="{D42A27DB-BD31-4B8C-83A1-F6EECF244321}">
                <p14:modId xmlns:p14="http://schemas.microsoft.com/office/powerpoint/2010/main" val="1915785806"/>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p:cNvSpPr>
            <a:spLocks noGrp="1"/>
          </p:cNvSpPr>
          <p:nvPr>
            <p:ph type="title"/>
          </p:nvPr>
        </p:nvSpPr>
        <p:spPr/>
        <p:txBody>
          <a:bodyPr vert="horz"/>
          <a:lstStyle/>
          <a:p>
            <a:r>
              <a:rPr lang="en-US" dirty="0"/>
              <a:t>Identifying leverage points</a:t>
            </a:r>
          </a:p>
        </p:txBody>
      </p:sp>
      <p:sp>
        <p:nvSpPr>
          <p:cNvPr id="4" name="Slide Number Placeholder 3"/>
          <p:cNvSpPr>
            <a:spLocks noGrp="1"/>
          </p:cNvSpPr>
          <p:nvPr>
            <p:ph type="sldNum" sz="quarter" idx="10"/>
          </p:nvPr>
        </p:nvSpPr>
        <p:spPr/>
        <p:txBody>
          <a:bodyPr/>
          <a:lstStyle/>
          <a:p>
            <a:fld id="{D3184408-21B2-884B-9E26-054E35533E0F}" type="slidenum">
              <a:rPr lang="en-US" smtClean="0"/>
              <a:pPr/>
              <a:t>112</a:t>
            </a:fld>
            <a:endParaRPr lang="en-US"/>
          </a:p>
        </p:txBody>
      </p:sp>
      <p:graphicFrame>
        <p:nvGraphicFramePr>
          <p:cNvPr id="5" name="Diagram 4">
            <a:extLst>
              <a:ext uri="{FF2B5EF4-FFF2-40B4-BE49-F238E27FC236}">
                <a16:creationId xmlns:a16="http://schemas.microsoft.com/office/drawing/2014/main" id="{73141BF1-DEED-3E41-B98E-2DBE81FF4708}"/>
              </a:ext>
            </a:extLst>
          </p:cNvPr>
          <p:cNvGraphicFramePr/>
          <p:nvPr>
            <p:extLst>
              <p:ext uri="{D42A27DB-BD31-4B8C-83A1-F6EECF244321}">
                <p14:modId xmlns:p14="http://schemas.microsoft.com/office/powerpoint/2010/main" val="2974628909"/>
              </p:ext>
            </p:extLst>
          </p:nvPr>
        </p:nvGraphicFramePr>
        <p:xfrm>
          <a:off x="6236203" y="684394"/>
          <a:ext cx="6645089" cy="537826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Content Placeholder 5"/>
          <p:cNvSpPr>
            <a:spLocks noGrp="1"/>
          </p:cNvSpPr>
          <p:nvPr>
            <p:ph idx="1"/>
          </p:nvPr>
        </p:nvSpPr>
        <p:spPr/>
        <p:txBody>
          <a:bodyPr>
            <a:normAutofit/>
          </a:bodyPr>
          <a:lstStyle/>
          <a:p>
            <a:r>
              <a:rPr lang="en-US" sz="2000" dirty="0"/>
              <a:t>Five step process to identify leverage points</a:t>
            </a:r>
          </a:p>
        </p:txBody>
      </p:sp>
    </p:spTree>
    <p:extLst>
      <p:ext uri="{BB962C8B-B14F-4D97-AF65-F5344CB8AC3E}">
        <p14:creationId xmlns:p14="http://schemas.microsoft.com/office/powerpoint/2010/main" val="213053213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12125E4C-648C-944F-917F-EC5538A56857}"/>
              </a:ext>
            </a:extLst>
          </p:cNvPr>
          <p:cNvGraphicFramePr>
            <a:graphicFrameLocks noChangeAspect="1"/>
          </p:cNvGraphicFramePr>
          <p:nvPr>
            <p:custDataLst>
              <p:tags r:id="rId1"/>
            </p:custDataLst>
            <p:extLst>
              <p:ext uri="{D42A27DB-BD31-4B8C-83A1-F6EECF244321}">
                <p14:modId xmlns:p14="http://schemas.microsoft.com/office/powerpoint/2010/main" val="323679145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p:cNvSpPr>
            <a:spLocks noGrp="1"/>
          </p:cNvSpPr>
          <p:nvPr>
            <p:ph type="title"/>
          </p:nvPr>
        </p:nvSpPr>
        <p:spPr/>
        <p:txBody>
          <a:bodyPr vert="horz"/>
          <a:lstStyle/>
          <a:p>
            <a:r>
              <a:rPr lang="en-US" dirty="0"/>
              <a:t>Map the system</a:t>
            </a:r>
          </a:p>
        </p:txBody>
      </p:sp>
      <p:sp>
        <p:nvSpPr>
          <p:cNvPr id="4" name="Slide Number Placeholder 3"/>
          <p:cNvSpPr>
            <a:spLocks noGrp="1"/>
          </p:cNvSpPr>
          <p:nvPr>
            <p:ph type="sldNum" sz="quarter" idx="10"/>
          </p:nvPr>
        </p:nvSpPr>
        <p:spPr/>
        <p:txBody>
          <a:bodyPr/>
          <a:lstStyle/>
          <a:p>
            <a:fld id="{D3184408-21B2-884B-9E26-054E35533E0F}" type="slidenum">
              <a:rPr lang="en-US" smtClean="0"/>
              <a:pPr/>
              <a:t>113</a:t>
            </a:fld>
            <a:endParaRPr lang="en-US"/>
          </a:p>
        </p:txBody>
      </p:sp>
      <p:graphicFrame>
        <p:nvGraphicFramePr>
          <p:cNvPr id="5" name="Diagram 4">
            <a:extLst>
              <a:ext uri="{FF2B5EF4-FFF2-40B4-BE49-F238E27FC236}">
                <a16:creationId xmlns:a16="http://schemas.microsoft.com/office/drawing/2014/main" id="{73141BF1-DEED-3E41-B98E-2DBE81FF4708}"/>
              </a:ext>
            </a:extLst>
          </p:cNvPr>
          <p:cNvGraphicFramePr/>
          <p:nvPr/>
        </p:nvGraphicFramePr>
        <p:xfrm>
          <a:off x="8989016" y="683077"/>
          <a:ext cx="2723371" cy="537826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Content Placeholder 12"/>
          <p:cNvSpPr>
            <a:spLocks noGrp="1"/>
          </p:cNvSpPr>
          <p:nvPr>
            <p:ph idx="1"/>
          </p:nvPr>
        </p:nvSpPr>
        <p:spPr/>
        <p:txBody>
          <a:bodyPr>
            <a:normAutofit/>
          </a:bodyPr>
          <a:lstStyle/>
          <a:p>
            <a:r>
              <a:rPr lang="en-US" sz="2000" dirty="0"/>
              <a:t>Identify key outcomes and the pathways that enable them</a:t>
            </a:r>
          </a:p>
          <a:p>
            <a:endParaRPr lang="en-US" sz="2000" dirty="0"/>
          </a:p>
        </p:txBody>
      </p:sp>
    </p:spTree>
    <p:extLst>
      <p:ext uri="{BB962C8B-B14F-4D97-AF65-F5344CB8AC3E}">
        <p14:creationId xmlns:p14="http://schemas.microsoft.com/office/powerpoint/2010/main" val="332108438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3184408-21B2-884B-9E26-054E35533E0F}" type="slidenum">
              <a:rPr lang="en-US" smtClean="0"/>
              <a:pPr/>
              <a:t>114</a:t>
            </a:fld>
            <a:endParaRPr lang="en-US"/>
          </a:p>
        </p:txBody>
      </p:sp>
      <p:pic>
        <p:nvPicPr>
          <p:cNvPr id="1027" name="Picture 3" descr="C:\Users\court\Dropbox\Uganda USAID Project\Workshops and Presentations\2019 June Workshop\FINAL Workshop Maps\PNG Finance Subsystem with Highlighted Pathways.png"/>
          <p:cNvPicPr>
            <a:picLocks noChangeAspect="1" noChangeArrowheads="1"/>
          </p:cNvPicPr>
          <p:nvPr/>
        </p:nvPicPr>
        <p:blipFill>
          <a:blip r:embed="rId2"/>
          <a:srcRect l="3352" r="2453"/>
          <a:stretch>
            <a:fillRect/>
          </a:stretch>
        </p:blipFill>
        <p:spPr bwMode="auto">
          <a:xfrm>
            <a:off x="1" y="894487"/>
            <a:ext cx="8989016" cy="4999514"/>
          </a:xfrm>
          <a:prstGeom prst="rect">
            <a:avLst/>
          </a:prstGeom>
          <a:noFill/>
        </p:spPr>
      </p:pic>
      <p:graphicFrame>
        <p:nvGraphicFramePr>
          <p:cNvPr id="5" name="Diagram 4">
            <a:extLst>
              <a:ext uri="{FF2B5EF4-FFF2-40B4-BE49-F238E27FC236}">
                <a16:creationId xmlns:a16="http://schemas.microsoft.com/office/drawing/2014/main" id="{513F0F4D-FF55-104E-B2DD-7D2DE6D30FFF}"/>
              </a:ext>
            </a:extLst>
          </p:cNvPr>
          <p:cNvGraphicFramePr/>
          <p:nvPr/>
        </p:nvGraphicFramePr>
        <p:xfrm>
          <a:off x="8989016" y="683077"/>
          <a:ext cx="2723371" cy="53782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Select an outcome to change</a:t>
            </a:r>
          </a:p>
        </p:txBody>
      </p:sp>
      <p:sp>
        <p:nvSpPr>
          <p:cNvPr id="4" name="Slide Number Placeholder 3"/>
          <p:cNvSpPr>
            <a:spLocks noGrp="1"/>
          </p:cNvSpPr>
          <p:nvPr>
            <p:ph type="sldNum" sz="quarter" idx="10"/>
          </p:nvPr>
        </p:nvSpPr>
        <p:spPr/>
        <p:txBody>
          <a:bodyPr/>
          <a:lstStyle/>
          <a:p>
            <a:fld id="{D3184408-21B2-884B-9E26-054E35533E0F}" type="slidenum">
              <a:rPr lang="en-US" smtClean="0"/>
              <a:pPr/>
              <a:t>115</a:t>
            </a:fld>
            <a:endParaRPr lang="en-US"/>
          </a:p>
        </p:txBody>
      </p:sp>
      <p:graphicFrame>
        <p:nvGraphicFramePr>
          <p:cNvPr id="6" name="Diagram 5">
            <a:extLst>
              <a:ext uri="{FF2B5EF4-FFF2-40B4-BE49-F238E27FC236}">
                <a16:creationId xmlns:a16="http://schemas.microsoft.com/office/drawing/2014/main" id="{73141BF1-DEED-3E41-B98E-2DBE81FF4708}"/>
              </a:ext>
            </a:extLst>
          </p:cNvPr>
          <p:cNvGraphicFramePr/>
          <p:nvPr/>
        </p:nvGraphicFramePr>
        <p:xfrm>
          <a:off x="8989016" y="683077"/>
          <a:ext cx="2723371" cy="53782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ontent Placeholder 6"/>
          <p:cNvSpPr>
            <a:spLocks noGrp="1"/>
          </p:cNvSpPr>
          <p:nvPr>
            <p:ph idx="1"/>
          </p:nvPr>
        </p:nvSpPr>
        <p:spPr/>
        <p:txBody>
          <a:bodyPr>
            <a:normAutofit/>
          </a:bodyPr>
          <a:lstStyle/>
          <a:p>
            <a:r>
              <a:rPr lang="en-US" sz="2000" dirty="0"/>
              <a:t>Focus on a particular subsystem and select a key outcome</a:t>
            </a:r>
          </a:p>
          <a:p>
            <a:endParaRPr lang="en-US" sz="2000" dirty="0"/>
          </a:p>
        </p:txBody>
      </p:sp>
    </p:spTree>
    <p:extLst>
      <p:ext uri="{BB962C8B-B14F-4D97-AF65-F5344CB8AC3E}">
        <p14:creationId xmlns:p14="http://schemas.microsoft.com/office/powerpoint/2010/main" val="119703790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3184408-21B2-884B-9E26-054E35533E0F}" type="slidenum">
              <a:rPr lang="en-US" smtClean="0"/>
              <a:pPr/>
              <a:t>116</a:t>
            </a:fld>
            <a:endParaRPr lang="en-US"/>
          </a:p>
        </p:txBody>
      </p:sp>
      <p:grpSp>
        <p:nvGrpSpPr>
          <p:cNvPr id="2" name="Group 1">
            <a:extLst>
              <a:ext uri="{FF2B5EF4-FFF2-40B4-BE49-F238E27FC236}">
                <a16:creationId xmlns:a16="http://schemas.microsoft.com/office/drawing/2014/main" id="{BD567176-AFDF-3B45-8696-321FF17E682E}"/>
              </a:ext>
            </a:extLst>
          </p:cNvPr>
          <p:cNvGrpSpPr/>
          <p:nvPr/>
        </p:nvGrpSpPr>
        <p:grpSpPr>
          <a:xfrm>
            <a:off x="746827" y="1183270"/>
            <a:ext cx="7442200" cy="4567397"/>
            <a:chOff x="2374900" y="1473199"/>
            <a:chExt cx="7442200" cy="4567397"/>
          </a:xfrm>
        </p:grpSpPr>
        <p:pic>
          <p:nvPicPr>
            <p:cNvPr id="1027" name="Picture 3" descr="C:\Users\court\Dropbox\Uganda USAID Project\Workshops and Presentations\2019 June Workshop\FINAL Workshop Maps\PNG Finance Subsystem with Highlighted Pathways.png"/>
            <p:cNvPicPr>
              <a:picLocks noChangeAspect="1" noChangeArrowheads="1"/>
            </p:cNvPicPr>
            <p:nvPr/>
          </p:nvPicPr>
          <p:blipFill>
            <a:blip r:embed="rId2"/>
            <a:srcRect l="34456" t="43084" r="33784" b="19711"/>
            <a:stretch>
              <a:fillRect/>
            </a:stretch>
          </p:blipFill>
          <p:spPr bwMode="auto">
            <a:xfrm>
              <a:off x="2374900" y="1473199"/>
              <a:ext cx="7442200" cy="4567397"/>
            </a:xfrm>
            <a:prstGeom prst="rect">
              <a:avLst/>
            </a:prstGeom>
            <a:noFill/>
          </p:spPr>
        </p:pic>
        <p:sp>
          <p:nvSpPr>
            <p:cNvPr id="6" name="Oval 5"/>
            <p:cNvSpPr/>
            <p:nvPr/>
          </p:nvSpPr>
          <p:spPr>
            <a:xfrm>
              <a:off x="4844134" y="2209800"/>
              <a:ext cx="2242466" cy="1689100"/>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7" name="Diagram 6">
            <a:extLst>
              <a:ext uri="{FF2B5EF4-FFF2-40B4-BE49-F238E27FC236}">
                <a16:creationId xmlns:a16="http://schemas.microsoft.com/office/drawing/2014/main" id="{CA4FE10A-A2F3-FC43-BEF1-2C1BDF9C87F4}"/>
              </a:ext>
            </a:extLst>
          </p:cNvPr>
          <p:cNvGraphicFramePr/>
          <p:nvPr/>
        </p:nvGraphicFramePr>
        <p:xfrm>
          <a:off x="8989016" y="683077"/>
          <a:ext cx="2723371" cy="53782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 important change pathways</a:t>
            </a:r>
          </a:p>
        </p:txBody>
      </p:sp>
      <p:sp>
        <p:nvSpPr>
          <p:cNvPr id="7" name="Content Placeholder 6"/>
          <p:cNvSpPr>
            <a:spLocks noGrp="1"/>
          </p:cNvSpPr>
          <p:nvPr>
            <p:ph idx="1"/>
          </p:nvPr>
        </p:nvSpPr>
        <p:spPr>
          <a:xfrm>
            <a:off x="132434" y="1377386"/>
            <a:ext cx="8856582" cy="4731763"/>
          </a:xfrm>
        </p:spPr>
        <p:txBody>
          <a:bodyPr>
            <a:normAutofit/>
          </a:bodyPr>
          <a:lstStyle/>
          <a:p>
            <a:r>
              <a:rPr lang="en-US" sz="2000" dirty="0"/>
              <a:t>Identify key pathways that influence the outcome of interest.</a:t>
            </a:r>
          </a:p>
          <a:p>
            <a:r>
              <a:rPr lang="en-US" sz="2000" dirty="0"/>
              <a:t>Consider which pathways are already functioning well and which are further from their ideal state.</a:t>
            </a:r>
          </a:p>
          <a:p>
            <a:r>
              <a:rPr lang="en-US" sz="2000" dirty="0"/>
              <a:t>Consider which pathways are essential to driving change in the outcome.</a:t>
            </a:r>
          </a:p>
          <a:p>
            <a:pPr lvl="1"/>
            <a:r>
              <a:rPr lang="en-US" sz="1800" dirty="0"/>
              <a:t>There may be multiple pathways influencing a single key outcome. Are some more important than others?</a:t>
            </a:r>
          </a:p>
          <a:p>
            <a:r>
              <a:rPr lang="en-US" sz="2000" dirty="0"/>
              <a:t>Consider whether there are barriers to change on any of the pathways.</a:t>
            </a:r>
          </a:p>
          <a:p>
            <a:pPr lvl="1"/>
            <a:r>
              <a:rPr lang="en-US" sz="1800" dirty="0"/>
              <a:t>Are any pathways acting as inhibitors and/or counteracting the progress made on other pathways?</a:t>
            </a:r>
          </a:p>
          <a:p>
            <a:endParaRPr lang="en-US" sz="2000" dirty="0"/>
          </a:p>
        </p:txBody>
      </p:sp>
      <p:sp>
        <p:nvSpPr>
          <p:cNvPr id="4" name="Slide Number Placeholder 3"/>
          <p:cNvSpPr>
            <a:spLocks noGrp="1"/>
          </p:cNvSpPr>
          <p:nvPr>
            <p:ph type="sldNum" sz="quarter" idx="10"/>
          </p:nvPr>
        </p:nvSpPr>
        <p:spPr/>
        <p:txBody>
          <a:bodyPr/>
          <a:lstStyle/>
          <a:p>
            <a:fld id="{D3184408-21B2-884B-9E26-054E35533E0F}" type="slidenum">
              <a:rPr lang="en-US" smtClean="0"/>
              <a:pPr/>
              <a:t>117</a:t>
            </a:fld>
            <a:endParaRPr lang="en-US"/>
          </a:p>
        </p:txBody>
      </p:sp>
      <p:graphicFrame>
        <p:nvGraphicFramePr>
          <p:cNvPr id="6" name="Diagram 5">
            <a:extLst>
              <a:ext uri="{FF2B5EF4-FFF2-40B4-BE49-F238E27FC236}">
                <a16:creationId xmlns:a16="http://schemas.microsoft.com/office/drawing/2014/main" id="{73141BF1-DEED-3E41-B98E-2DBE81FF4708}"/>
              </a:ext>
            </a:extLst>
          </p:cNvPr>
          <p:cNvGraphicFramePr/>
          <p:nvPr/>
        </p:nvGraphicFramePr>
        <p:xfrm>
          <a:off x="8989016" y="683077"/>
          <a:ext cx="2723371" cy="53782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259996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3184408-21B2-884B-9E26-054E35533E0F}" type="slidenum">
              <a:rPr lang="en-US" smtClean="0"/>
              <a:pPr/>
              <a:t>118</a:t>
            </a:fld>
            <a:endParaRPr lang="en-US"/>
          </a:p>
        </p:txBody>
      </p:sp>
      <p:grpSp>
        <p:nvGrpSpPr>
          <p:cNvPr id="10" name="Group 9"/>
          <p:cNvGrpSpPr/>
          <p:nvPr/>
        </p:nvGrpSpPr>
        <p:grpSpPr>
          <a:xfrm>
            <a:off x="320336" y="1340888"/>
            <a:ext cx="8555409" cy="4000546"/>
            <a:chOff x="5515429" y="1727200"/>
            <a:chExt cx="5091368" cy="2685113"/>
          </a:xfrm>
        </p:grpSpPr>
        <p:pic>
          <p:nvPicPr>
            <p:cNvPr id="8" name="Picture 3" descr="C:\Users\court\Dropbox\Uganda USAID Project\Workshops and Presentations\2019 June Workshop\FINAL Workshop Maps\PNG Finance Subsystem with Highlighted Pathways.png"/>
            <p:cNvPicPr>
              <a:picLocks noChangeAspect="1" noChangeArrowheads="1"/>
            </p:cNvPicPr>
            <p:nvPr/>
          </p:nvPicPr>
          <p:blipFill>
            <a:blip r:embed="rId2"/>
            <a:srcRect l="44738" t="9456" r="2453" b="36576"/>
            <a:stretch>
              <a:fillRect/>
            </a:stretch>
          </p:blipFill>
          <p:spPr bwMode="auto">
            <a:xfrm>
              <a:off x="5515429" y="1727200"/>
              <a:ext cx="5015241" cy="2685113"/>
            </a:xfrm>
            <a:prstGeom prst="rect">
              <a:avLst/>
            </a:prstGeom>
            <a:noFill/>
          </p:spPr>
        </p:pic>
        <p:sp>
          <p:nvSpPr>
            <p:cNvPr id="6" name="Oval 5"/>
            <p:cNvSpPr/>
            <p:nvPr/>
          </p:nvSpPr>
          <p:spPr>
            <a:xfrm>
              <a:off x="8416720" y="1920647"/>
              <a:ext cx="862353" cy="495300"/>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9202946" y="2383957"/>
              <a:ext cx="1403851" cy="685800"/>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11" name="Diagram 10">
            <a:extLst>
              <a:ext uri="{FF2B5EF4-FFF2-40B4-BE49-F238E27FC236}">
                <a16:creationId xmlns:a16="http://schemas.microsoft.com/office/drawing/2014/main" id="{FAC22C10-4416-9348-B0AA-848A28E8AC72}"/>
              </a:ext>
            </a:extLst>
          </p:cNvPr>
          <p:cNvGraphicFramePr/>
          <p:nvPr/>
        </p:nvGraphicFramePr>
        <p:xfrm>
          <a:off x="8989016" y="683077"/>
          <a:ext cx="2723371" cy="53782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Select potential leverage points along the pathways</a:t>
            </a:r>
          </a:p>
        </p:txBody>
      </p:sp>
      <p:sp>
        <p:nvSpPr>
          <p:cNvPr id="9" name="Content Placeholder 8"/>
          <p:cNvSpPr>
            <a:spLocks noGrp="1"/>
          </p:cNvSpPr>
          <p:nvPr>
            <p:ph idx="1"/>
          </p:nvPr>
        </p:nvSpPr>
        <p:spPr>
          <a:xfrm>
            <a:off x="132434" y="1377387"/>
            <a:ext cx="8856582" cy="1002956"/>
          </a:xfrm>
        </p:spPr>
        <p:txBody>
          <a:bodyPr>
            <a:normAutofit/>
          </a:bodyPr>
          <a:lstStyle/>
          <a:p>
            <a:r>
              <a:rPr lang="en-US" sz="2000" dirty="0"/>
              <a:t>Key considerations:</a:t>
            </a:r>
          </a:p>
        </p:txBody>
      </p:sp>
      <p:sp>
        <p:nvSpPr>
          <p:cNvPr id="4" name="Slide Number Placeholder 3"/>
          <p:cNvSpPr>
            <a:spLocks noGrp="1"/>
          </p:cNvSpPr>
          <p:nvPr>
            <p:ph type="sldNum" sz="quarter" idx="10"/>
          </p:nvPr>
        </p:nvSpPr>
        <p:spPr/>
        <p:txBody>
          <a:bodyPr/>
          <a:lstStyle/>
          <a:p>
            <a:fld id="{D3184408-21B2-884B-9E26-054E35533E0F}" type="slidenum">
              <a:rPr lang="en-US" smtClean="0"/>
              <a:pPr/>
              <a:t>119</a:t>
            </a:fld>
            <a:endParaRPr lang="en-US"/>
          </a:p>
        </p:txBody>
      </p:sp>
      <p:graphicFrame>
        <p:nvGraphicFramePr>
          <p:cNvPr id="8" name="Diagram 7">
            <a:extLst>
              <a:ext uri="{FF2B5EF4-FFF2-40B4-BE49-F238E27FC236}">
                <a16:creationId xmlns:a16="http://schemas.microsoft.com/office/drawing/2014/main" id="{73141BF1-DEED-3E41-B98E-2DBE81FF4708}"/>
              </a:ext>
            </a:extLst>
          </p:cNvPr>
          <p:cNvGraphicFramePr/>
          <p:nvPr/>
        </p:nvGraphicFramePr>
        <p:xfrm>
          <a:off x="8989016" y="683077"/>
          <a:ext cx="2723371" cy="53782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Table 9"/>
          <p:cNvGraphicFramePr>
            <a:graphicFrameLocks noGrp="1"/>
          </p:cNvGraphicFramePr>
          <p:nvPr/>
        </p:nvGraphicFramePr>
        <p:xfrm>
          <a:off x="493488" y="1772364"/>
          <a:ext cx="8495528" cy="4288976"/>
        </p:xfrm>
        <a:graphic>
          <a:graphicData uri="http://schemas.openxmlformats.org/drawingml/2006/table">
            <a:tbl>
              <a:tblPr firstRow="1" bandRow="1">
                <a:tableStyleId>{2D5ABB26-0587-4C30-8999-92F81FD0307C}</a:tableStyleId>
              </a:tblPr>
              <a:tblGrid>
                <a:gridCol w="2182477">
                  <a:extLst>
                    <a:ext uri="{9D8B030D-6E8A-4147-A177-3AD203B41FA5}">
                      <a16:colId xmlns:a16="http://schemas.microsoft.com/office/drawing/2014/main" val="20000"/>
                    </a:ext>
                  </a:extLst>
                </a:gridCol>
                <a:gridCol w="6313051">
                  <a:extLst>
                    <a:ext uri="{9D8B030D-6E8A-4147-A177-3AD203B41FA5}">
                      <a16:colId xmlns:a16="http://schemas.microsoft.com/office/drawing/2014/main" val="20001"/>
                    </a:ext>
                  </a:extLst>
                </a:gridCol>
              </a:tblGrid>
              <a:tr h="1072244">
                <a:tc>
                  <a:txBody>
                    <a:bodyPr/>
                    <a:lstStyle/>
                    <a:p>
                      <a:r>
                        <a:rPr lang="en-US" sz="2000" b="1" dirty="0">
                          <a:solidFill>
                            <a:srgbClr val="002F6C"/>
                          </a:solidFill>
                        </a:rPr>
                        <a:t>Gaps:</a:t>
                      </a:r>
                      <a:r>
                        <a:rPr lang="en-US" sz="2000" dirty="0"/>
                        <a:t> </a:t>
                      </a:r>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Are there major gaps in the current portfolio that need to be addressed?</a:t>
                      </a:r>
                    </a:p>
                  </a:txBody>
                  <a:tcPr/>
                </a:tc>
                <a:extLst>
                  <a:ext uri="{0D108BD9-81ED-4DB2-BD59-A6C34878D82A}">
                    <a16:rowId xmlns:a16="http://schemas.microsoft.com/office/drawing/2014/main" val="10000"/>
                  </a:ext>
                </a:extLst>
              </a:tr>
              <a:tr h="1072244">
                <a:tc>
                  <a:txBody>
                    <a:bodyPr/>
                    <a:lstStyle/>
                    <a:p>
                      <a:r>
                        <a:rPr lang="en-US" sz="2000" b="1" dirty="0">
                          <a:solidFill>
                            <a:srgbClr val="002F6C"/>
                          </a:solidFill>
                        </a:rPr>
                        <a:t>Feasibility:</a:t>
                      </a:r>
                      <a:endParaRPr lang="en-US" sz="2000" dirty="0"/>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Is change currently feasible?</a:t>
                      </a:r>
                    </a:p>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Are there resource/capacity/political constraints?</a:t>
                      </a:r>
                      <a:endParaRPr lang="en-US" sz="2400" dirty="0"/>
                    </a:p>
                  </a:txBody>
                  <a:tcPr/>
                </a:tc>
                <a:extLst>
                  <a:ext uri="{0D108BD9-81ED-4DB2-BD59-A6C34878D82A}">
                    <a16:rowId xmlns:a16="http://schemas.microsoft.com/office/drawing/2014/main" val="10001"/>
                  </a:ext>
                </a:extLst>
              </a:tr>
              <a:tr h="1072244">
                <a:tc>
                  <a:txBody>
                    <a:bodyPr/>
                    <a:lstStyle/>
                    <a:p>
                      <a:r>
                        <a:rPr lang="en-US" sz="2000" b="1" dirty="0">
                          <a:solidFill>
                            <a:srgbClr val="002F6C"/>
                          </a:solidFill>
                        </a:rPr>
                        <a:t>Evidence:</a:t>
                      </a:r>
                      <a:endParaRPr lang="en-US" sz="2000" dirty="0"/>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Have similar interventions been successful in the past?</a:t>
                      </a:r>
                    </a:p>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Is data or other evidence available?</a:t>
                      </a:r>
                    </a:p>
                  </a:txBody>
                  <a:tcPr/>
                </a:tc>
                <a:extLst>
                  <a:ext uri="{0D108BD9-81ED-4DB2-BD59-A6C34878D82A}">
                    <a16:rowId xmlns:a16="http://schemas.microsoft.com/office/drawing/2014/main" val="10002"/>
                  </a:ext>
                </a:extLst>
              </a:tr>
              <a:tr h="1072244">
                <a:tc>
                  <a:txBody>
                    <a:bodyPr/>
                    <a:lstStyle/>
                    <a:p>
                      <a:r>
                        <a:rPr lang="en-US" sz="2000" b="1" dirty="0">
                          <a:solidFill>
                            <a:srgbClr val="002F6C"/>
                          </a:solidFill>
                        </a:rPr>
                        <a:t>Capabilities:</a:t>
                      </a:r>
                      <a:endParaRPr lang="en-US" sz="2000" dirty="0"/>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Where is it appropriate for USAID to intervene?</a:t>
                      </a:r>
                    </a:p>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Does this match our strengths &amp; capabilities?</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189551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4"/>
          <p:cNvSpPr txBox="1">
            <a:spLocks noGrp="1"/>
          </p:cNvSpPr>
          <p:nvPr>
            <p:ph type="title"/>
          </p:nvPr>
        </p:nvSpPr>
        <p:spPr>
          <a:xfrm>
            <a:off x="132433" y="437989"/>
            <a:ext cx="11870400" cy="930800"/>
          </a:xfrm>
          <a:prstGeom prst="rect">
            <a:avLst/>
          </a:prstGeom>
        </p:spPr>
        <p:txBody>
          <a:bodyPr spcFirstLastPara="1" vert="horz" wrap="square" lIns="91433" tIns="45700" rIns="91433" bIns="45700" rtlCol="0" anchor="ctr" anchorCtr="0">
            <a:noAutofit/>
          </a:bodyPr>
          <a:lstStyle/>
          <a:p>
            <a:pPr lvl="0"/>
            <a:r>
              <a:rPr lang="en" dirty="0"/>
              <a:t>What characterizes complex systems? </a:t>
            </a:r>
            <a:endParaRPr dirty="0"/>
          </a:p>
        </p:txBody>
      </p:sp>
      <p:sp>
        <p:nvSpPr>
          <p:cNvPr id="8" name="Content Placeholder 2">
            <a:extLst>
              <a:ext uri="{FF2B5EF4-FFF2-40B4-BE49-F238E27FC236}">
                <a16:creationId xmlns:a16="http://schemas.microsoft.com/office/drawing/2014/main" id="{B8A50A98-7E7C-0245-A826-873C6042577C}"/>
              </a:ext>
            </a:extLst>
          </p:cNvPr>
          <p:cNvSpPr txBox="1">
            <a:spLocks/>
          </p:cNvSpPr>
          <p:nvPr/>
        </p:nvSpPr>
        <p:spPr>
          <a:xfrm>
            <a:off x="463991" y="1368789"/>
            <a:ext cx="11089381" cy="4088583"/>
          </a:xfrm>
          <a:prstGeom prst="rect">
            <a:avLst/>
          </a:prstGeom>
          <a:noFill/>
          <a:ln>
            <a:noFill/>
          </a:ln>
        </p:spPr>
        <p:txBody>
          <a:bodyPr spcFirstLastPara="1" wrap="square" lIns="91433" tIns="45700" rIns="91433" bIns="45700"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1400"/>
              </a:spcBef>
              <a:spcAft>
                <a:spcPts val="0"/>
              </a:spcAft>
              <a:buClr>
                <a:srgbClr val="002F6C"/>
              </a:buClr>
              <a:buSzPts val="1400"/>
              <a:buFont typeface="Arial"/>
              <a:buChar char="•"/>
              <a:defRPr sz="1800" b="0" i="0" u="none" strike="noStrike" cap="none">
                <a:solidFill>
                  <a:schemeClr val="dk1"/>
                </a:solidFill>
                <a:latin typeface="Calibri"/>
                <a:ea typeface="Calibri"/>
                <a:cs typeface="Calibri"/>
                <a:sym typeface="Calibri"/>
              </a:defRPr>
            </a:lvl1pPr>
            <a:lvl2pPr marL="914400" marR="0" lvl="1" indent="-317500" algn="l" rtl="0">
              <a:lnSpc>
                <a:spcPct val="100000"/>
              </a:lnSpc>
              <a:spcBef>
                <a:spcPts val="300"/>
              </a:spcBef>
              <a:spcAft>
                <a:spcPts val="0"/>
              </a:spcAft>
              <a:buClr>
                <a:srgbClr val="8C8985"/>
              </a:buClr>
              <a:buSzPts val="1400"/>
              <a:buFont typeface="Arial"/>
              <a:buChar char="•"/>
              <a:defRPr sz="1500" b="0" i="0" u="none" strike="noStrike" cap="none">
                <a:solidFill>
                  <a:schemeClr val="dk1"/>
                </a:solidFill>
                <a:latin typeface="Calibri"/>
                <a:ea typeface="Calibri"/>
                <a:cs typeface="Calibri"/>
                <a:sym typeface="Calibri"/>
              </a:defRPr>
            </a:lvl2pPr>
            <a:lvl3pPr marL="1371600" marR="0" lvl="2" indent="-317500" algn="l" rtl="0">
              <a:lnSpc>
                <a:spcPct val="100000"/>
              </a:lnSpc>
              <a:spcBef>
                <a:spcPts val="300"/>
              </a:spcBef>
              <a:spcAft>
                <a:spcPts val="0"/>
              </a:spcAft>
              <a:buClr>
                <a:srgbClr val="BA0C2F"/>
              </a:buClr>
              <a:buSzPts val="1400"/>
              <a:buFont typeface="Arial"/>
              <a:buChar char="•"/>
              <a:defRPr sz="1400" b="0" i="0" u="none" strike="noStrike" cap="none">
                <a:solidFill>
                  <a:schemeClr val="dk1"/>
                </a:solidFill>
                <a:latin typeface="Calibri"/>
                <a:ea typeface="Calibri"/>
                <a:cs typeface="Calibri"/>
                <a:sym typeface="Calibri"/>
              </a:defRPr>
            </a:lvl3pPr>
            <a:lvl4pPr marL="1828800" marR="0" lvl="3" indent="-317500" algn="l" rtl="0">
              <a:lnSpc>
                <a:spcPct val="100000"/>
              </a:lnSpc>
              <a:spcBef>
                <a:spcPts val="300"/>
              </a:spcBef>
              <a:spcAft>
                <a:spcPts val="0"/>
              </a:spcAft>
              <a:buClr>
                <a:srgbClr val="002F6C"/>
              </a:buClr>
              <a:buSzPts val="1400"/>
              <a:buFont typeface="Arial"/>
              <a:buChar char="•"/>
              <a:defRPr sz="1200" b="0" i="0" u="none" strike="noStrike" cap="none">
                <a:solidFill>
                  <a:schemeClr val="dk1"/>
                </a:solidFill>
                <a:latin typeface="Calibri"/>
                <a:ea typeface="Calibri"/>
                <a:cs typeface="Calibri"/>
                <a:sym typeface="Calibri"/>
              </a:defRPr>
            </a:lvl4pPr>
            <a:lvl5pPr marL="2286000" marR="0" lvl="4" indent="-317500" algn="l" rtl="0">
              <a:lnSpc>
                <a:spcPct val="100000"/>
              </a:lnSpc>
              <a:spcBef>
                <a:spcPts val="300"/>
              </a:spcBef>
              <a:spcAft>
                <a:spcPts val="0"/>
              </a:spcAft>
              <a:buClr>
                <a:schemeClr val="dk2"/>
              </a:buClr>
              <a:buSzPts val="14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100000"/>
              </a:lnSpc>
              <a:spcBef>
                <a:spcPts val="300"/>
              </a:spcBef>
              <a:spcAft>
                <a:spcPts val="0"/>
              </a:spcAft>
              <a:buClr>
                <a:schemeClr val="accent1"/>
              </a:buClr>
              <a:buSzPts val="1400"/>
              <a:buFont typeface="Arial"/>
              <a:buChar char="•"/>
              <a:defRPr sz="1100" b="0" i="0" u="none" strike="noStrike" cap="none">
                <a:solidFill>
                  <a:schemeClr val="dk1"/>
                </a:solidFill>
                <a:latin typeface="Calibri"/>
                <a:ea typeface="Calibri"/>
                <a:cs typeface="Calibri"/>
                <a:sym typeface="Calibri"/>
              </a:defRPr>
            </a:lvl6pPr>
            <a:lvl7pPr marL="3200400" marR="0" lvl="6" indent="-317500" algn="l" rtl="0">
              <a:lnSpc>
                <a:spcPct val="100000"/>
              </a:lnSpc>
              <a:spcBef>
                <a:spcPts val="300"/>
              </a:spcBef>
              <a:spcAft>
                <a:spcPts val="0"/>
              </a:spcAft>
              <a:buClr>
                <a:schemeClr val="accent2"/>
              </a:buClr>
              <a:buSzPts val="1400"/>
              <a:buFont typeface="Arial"/>
              <a:buChar char="•"/>
              <a:defRPr sz="1100" b="0" i="0" u="none" strike="noStrike" cap="none">
                <a:solidFill>
                  <a:schemeClr val="dk1"/>
                </a:solidFill>
                <a:latin typeface="Calibri"/>
                <a:ea typeface="Calibri"/>
                <a:cs typeface="Calibri"/>
                <a:sym typeface="Calibri"/>
              </a:defRPr>
            </a:lvl7pPr>
            <a:lvl8pPr marL="3657600" marR="0" lvl="7" indent="-317500" algn="l" rtl="0">
              <a:lnSpc>
                <a:spcPct val="100000"/>
              </a:lnSpc>
              <a:spcBef>
                <a:spcPts val="300"/>
              </a:spcBef>
              <a:spcAft>
                <a:spcPts val="0"/>
              </a:spcAft>
              <a:buClr>
                <a:schemeClr val="accent3"/>
              </a:buClr>
              <a:buSzPts val="1400"/>
              <a:buFont typeface="Arial"/>
              <a:buChar char="•"/>
              <a:defRPr sz="1100" b="0" i="0" u="none" strike="noStrike" cap="none">
                <a:solidFill>
                  <a:schemeClr val="dk1"/>
                </a:solidFill>
                <a:latin typeface="Calibri"/>
                <a:ea typeface="Calibri"/>
                <a:cs typeface="Calibri"/>
                <a:sym typeface="Calibri"/>
              </a:defRPr>
            </a:lvl8pPr>
            <a:lvl9pPr marL="4114800" marR="0" lvl="8" indent="-317500" algn="l" rtl="0">
              <a:lnSpc>
                <a:spcPct val="100000"/>
              </a:lnSpc>
              <a:spcBef>
                <a:spcPts val="300"/>
              </a:spcBef>
              <a:spcAft>
                <a:spcPts val="0"/>
              </a:spcAft>
              <a:buClr>
                <a:schemeClr val="accent4"/>
              </a:buClr>
              <a:buSzPts val="1400"/>
              <a:buFont typeface="Arial"/>
              <a:buChar char="•"/>
              <a:defRPr sz="1100" b="0" i="0" u="none" strike="noStrike" cap="none">
                <a:solidFill>
                  <a:schemeClr val="dk1"/>
                </a:solidFill>
                <a:latin typeface="Calibri"/>
                <a:ea typeface="Calibri"/>
                <a:cs typeface="Calibri"/>
                <a:sym typeface="Calibri"/>
              </a:defRPr>
            </a:lvl9pPr>
          </a:lstStyle>
          <a:p>
            <a:pPr marL="0" indent="0">
              <a:buNone/>
            </a:pPr>
            <a:r>
              <a:rPr lang="en-US" sz="2667" dirty="0">
                <a:solidFill>
                  <a:schemeClr val="tx1"/>
                </a:solidFill>
                <a:latin typeface="Calibri" panose="020F0502020204030204" pitchFamily="34" charset="0"/>
                <a:cs typeface="Calibri" panose="020F0502020204030204" pitchFamily="34" charset="0"/>
              </a:rPr>
              <a:t>In </a:t>
            </a:r>
            <a:r>
              <a:rPr lang="en-US" sz="2667" b="1" dirty="0">
                <a:solidFill>
                  <a:schemeClr val="tx1"/>
                </a:solidFill>
                <a:latin typeface="Calibri" panose="020F0502020204030204" pitchFamily="34" charset="0"/>
                <a:cs typeface="Calibri" panose="020F0502020204030204" pitchFamily="34" charset="0"/>
              </a:rPr>
              <a:t>complex systems, </a:t>
            </a:r>
            <a:r>
              <a:rPr lang="en-US" sz="2133" dirty="0">
                <a:solidFill>
                  <a:schemeClr val="tx1"/>
                </a:solidFill>
                <a:latin typeface="Calibri" panose="020F0502020204030204" pitchFamily="34" charset="0"/>
                <a:cs typeface="Calibri" panose="020F0502020204030204" pitchFamily="34" charset="0"/>
              </a:rPr>
              <a:t>like market systems and agricultural systems, </a:t>
            </a:r>
            <a:r>
              <a:rPr lang="en-US" sz="2133" dirty="0">
                <a:solidFill>
                  <a:srgbClr val="0070C0"/>
                </a:solidFill>
                <a:latin typeface="Calibri" panose="020F0502020204030204" pitchFamily="34" charset="0"/>
                <a:cs typeface="Calibri" panose="020F0502020204030204" pitchFamily="34" charset="0"/>
              </a:rPr>
              <a:t>processes of change</a:t>
            </a:r>
            <a:r>
              <a:rPr lang="en-US" sz="2133" dirty="0">
                <a:solidFill>
                  <a:schemeClr val="tx1"/>
                </a:solidFill>
                <a:latin typeface="Calibri" panose="020F0502020204030204" pitchFamily="34" charset="0"/>
                <a:cs typeface="Calibri" panose="020F0502020204030204" pitchFamily="34" charset="0"/>
              </a:rPr>
              <a:t>:</a:t>
            </a:r>
          </a:p>
          <a:p>
            <a:pPr marL="0" indent="0">
              <a:buNone/>
            </a:pPr>
            <a:endParaRPr lang="en-US" sz="1067" dirty="0">
              <a:solidFill>
                <a:schemeClr val="tx1"/>
              </a:solidFill>
              <a:latin typeface="Calibri" panose="020F0502020204030204" pitchFamily="34" charset="0"/>
              <a:cs typeface="Calibri" panose="020F0502020204030204" pitchFamily="34" charset="0"/>
            </a:endParaRPr>
          </a:p>
          <a:p>
            <a:pPr marL="457189" indent="-457189">
              <a:buFont typeface="+mj-lt"/>
              <a:buAutoNum type="arabicPeriod"/>
            </a:pPr>
            <a:r>
              <a:rPr lang="en-US" sz="2133" dirty="0">
                <a:solidFill>
                  <a:schemeClr val="tx1"/>
                </a:solidFill>
                <a:latin typeface="Calibri" panose="020F0502020204030204" pitchFamily="34" charset="0"/>
                <a:cs typeface="Calibri" panose="020F0502020204030204" pitchFamily="34" charset="0"/>
              </a:rPr>
              <a:t>Are often </a:t>
            </a:r>
            <a:r>
              <a:rPr lang="en-US" sz="2133" b="1" dirty="0">
                <a:solidFill>
                  <a:schemeClr val="tx1"/>
                </a:solidFill>
                <a:latin typeface="Calibri" panose="020F0502020204030204" pitchFamily="34" charset="0"/>
                <a:cs typeface="Calibri" panose="020F0502020204030204" pitchFamily="34" charset="0"/>
              </a:rPr>
              <a:t>non-linear</a:t>
            </a:r>
            <a:r>
              <a:rPr lang="en-US" sz="2133" dirty="0">
                <a:solidFill>
                  <a:schemeClr val="tx1"/>
                </a:solidFill>
                <a:latin typeface="Calibri" panose="020F0502020204030204" pitchFamily="34" charset="0"/>
                <a:cs typeface="Calibri" panose="020F0502020204030204" pitchFamily="34" charset="0"/>
              </a:rPr>
              <a:t>, involving feedback loops and other common system dynamics;</a:t>
            </a:r>
          </a:p>
          <a:p>
            <a:pPr marL="457189" indent="-457189">
              <a:buFont typeface="+mj-lt"/>
              <a:buAutoNum type="arabicPeriod"/>
            </a:pPr>
            <a:r>
              <a:rPr lang="en-US" sz="2133" dirty="0">
                <a:solidFill>
                  <a:schemeClr val="tx1"/>
                </a:solidFill>
                <a:latin typeface="Calibri" panose="020F0502020204030204" pitchFamily="34" charset="0"/>
                <a:cs typeface="Calibri" panose="020F0502020204030204" pitchFamily="34" charset="0"/>
              </a:rPr>
              <a:t>Typically have </a:t>
            </a:r>
            <a:r>
              <a:rPr lang="en-US" sz="2133" b="1" dirty="0">
                <a:solidFill>
                  <a:schemeClr val="tx1"/>
                </a:solidFill>
                <a:latin typeface="Calibri" panose="020F0502020204030204" pitchFamily="34" charset="0"/>
                <a:cs typeface="Calibri" panose="020F0502020204030204" pitchFamily="34" charset="0"/>
              </a:rPr>
              <a:t>multiple contributing causes</a:t>
            </a:r>
            <a:r>
              <a:rPr lang="en-US" sz="2133" dirty="0">
                <a:solidFill>
                  <a:schemeClr val="tx1"/>
                </a:solidFill>
                <a:latin typeface="Calibri" panose="020F0502020204030204" pitchFamily="34" charset="0"/>
                <a:cs typeface="Calibri" panose="020F0502020204030204" pitchFamily="34" charset="0"/>
              </a:rPr>
              <a:t>, and result from </a:t>
            </a:r>
            <a:r>
              <a:rPr lang="en-US" sz="2133" b="1" dirty="0">
                <a:solidFill>
                  <a:schemeClr val="tx1"/>
                </a:solidFill>
                <a:latin typeface="Calibri" panose="020F0502020204030204" pitchFamily="34" charset="0"/>
                <a:cs typeface="Calibri" panose="020F0502020204030204" pitchFamily="34" charset="0"/>
              </a:rPr>
              <a:t>dynamic interactions </a:t>
            </a:r>
            <a:r>
              <a:rPr lang="en-US" sz="2133" dirty="0">
                <a:solidFill>
                  <a:schemeClr val="tx1"/>
                </a:solidFill>
                <a:latin typeface="Calibri" panose="020F0502020204030204" pitchFamily="34" charset="0"/>
                <a:cs typeface="Calibri" panose="020F0502020204030204" pitchFamily="34" charset="0"/>
              </a:rPr>
              <a:t>between diverse causal factors, which may be planned or unplanned;</a:t>
            </a:r>
          </a:p>
          <a:p>
            <a:pPr marL="457189" indent="-457189">
              <a:buFont typeface="+mj-lt"/>
              <a:buAutoNum type="arabicPeriod"/>
            </a:pPr>
            <a:r>
              <a:rPr lang="en-US" sz="2133" dirty="0">
                <a:solidFill>
                  <a:schemeClr val="tx1"/>
                </a:solidFill>
                <a:latin typeface="Calibri" panose="020F0502020204030204" pitchFamily="34" charset="0"/>
                <a:cs typeface="Calibri" panose="020F0502020204030204" pitchFamily="34" charset="0"/>
              </a:rPr>
              <a:t>Typically involve </a:t>
            </a:r>
            <a:r>
              <a:rPr lang="en-US" sz="2133" b="1" dirty="0">
                <a:solidFill>
                  <a:schemeClr val="tx1"/>
                </a:solidFill>
                <a:latin typeface="Calibri" panose="020F0502020204030204" pitchFamily="34" charset="0"/>
                <a:cs typeface="Calibri" panose="020F0502020204030204" pitchFamily="34" charset="0"/>
              </a:rPr>
              <a:t>causal mechanisms </a:t>
            </a:r>
            <a:r>
              <a:rPr lang="en-US" sz="2133" dirty="0">
                <a:solidFill>
                  <a:schemeClr val="tx1"/>
                </a:solidFill>
                <a:latin typeface="Calibri" panose="020F0502020204030204" pitchFamily="34" charset="0"/>
                <a:cs typeface="Calibri" panose="020F0502020204030204" pitchFamily="34" charset="0"/>
              </a:rPr>
              <a:t>that operate at different levels of the system than the level where results or change is observed. </a:t>
            </a:r>
          </a:p>
          <a:p>
            <a:pPr marL="380990" indent="-380990"/>
            <a:endParaRPr lang="en-US" sz="2133" dirty="0">
              <a:solidFill>
                <a:schemeClr val="tx1"/>
              </a:solidFill>
              <a:latin typeface="Calibri" panose="020F0502020204030204" pitchFamily="34" charset="0"/>
              <a:cs typeface="Calibri" panose="020F0502020204030204" pitchFamily="34" charset="0"/>
            </a:endParaRPr>
          </a:p>
          <a:p>
            <a:pPr marL="380990" indent="-380990"/>
            <a:endParaRPr lang="en-US" sz="2400" dirty="0">
              <a:solidFill>
                <a:schemeClr val="tx1"/>
              </a:solidFill>
              <a:latin typeface="Avenir Next" panose="020B0503020202020204" pitchFamily="34" charset="0"/>
            </a:endParaRPr>
          </a:p>
        </p:txBody>
      </p:sp>
      <p:sp>
        <p:nvSpPr>
          <p:cNvPr id="4" name="Content Placeholder 2">
            <a:extLst>
              <a:ext uri="{FF2B5EF4-FFF2-40B4-BE49-F238E27FC236}">
                <a16:creationId xmlns:a16="http://schemas.microsoft.com/office/drawing/2014/main" id="{733E9065-69D1-9443-ADAD-CF1273760B6F}"/>
              </a:ext>
            </a:extLst>
          </p:cNvPr>
          <p:cNvSpPr txBox="1">
            <a:spLocks/>
          </p:cNvSpPr>
          <p:nvPr/>
        </p:nvSpPr>
        <p:spPr>
          <a:xfrm>
            <a:off x="4462732" y="4929244"/>
            <a:ext cx="6832120" cy="1056253"/>
          </a:xfrm>
          <a:prstGeom prst="rect">
            <a:avLst/>
          </a:prstGeom>
          <a:noFill/>
          <a:ln>
            <a:noFill/>
          </a:ln>
        </p:spPr>
        <p:txBody>
          <a:bodyPr spcFirstLastPara="1" wrap="square" lIns="91433" tIns="45700" rIns="91433" bIns="45700"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1400"/>
              </a:spcBef>
              <a:spcAft>
                <a:spcPts val="0"/>
              </a:spcAft>
              <a:buClr>
                <a:srgbClr val="002F6C"/>
              </a:buClr>
              <a:buSzPts val="1400"/>
              <a:buFont typeface="Arial"/>
              <a:buChar char="•"/>
              <a:defRPr sz="1800" b="0" i="0" u="none" strike="noStrike" cap="none">
                <a:solidFill>
                  <a:schemeClr val="dk1"/>
                </a:solidFill>
                <a:latin typeface="Calibri"/>
                <a:ea typeface="Calibri"/>
                <a:cs typeface="Calibri"/>
                <a:sym typeface="Calibri"/>
              </a:defRPr>
            </a:lvl1pPr>
            <a:lvl2pPr marL="914400" marR="0" lvl="1" indent="-317500" algn="l" rtl="0">
              <a:lnSpc>
                <a:spcPct val="100000"/>
              </a:lnSpc>
              <a:spcBef>
                <a:spcPts val="300"/>
              </a:spcBef>
              <a:spcAft>
                <a:spcPts val="0"/>
              </a:spcAft>
              <a:buClr>
                <a:srgbClr val="8C8985"/>
              </a:buClr>
              <a:buSzPts val="1400"/>
              <a:buFont typeface="Arial"/>
              <a:buChar char="•"/>
              <a:defRPr sz="1500" b="0" i="0" u="none" strike="noStrike" cap="none">
                <a:solidFill>
                  <a:schemeClr val="dk1"/>
                </a:solidFill>
                <a:latin typeface="Calibri"/>
                <a:ea typeface="Calibri"/>
                <a:cs typeface="Calibri"/>
                <a:sym typeface="Calibri"/>
              </a:defRPr>
            </a:lvl2pPr>
            <a:lvl3pPr marL="1371600" marR="0" lvl="2" indent="-317500" algn="l" rtl="0">
              <a:lnSpc>
                <a:spcPct val="100000"/>
              </a:lnSpc>
              <a:spcBef>
                <a:spcPts val="300"/>
              </a:spcBef>
              <a:spcAft>
                <a:spcPts val="0"/>
              </a:spcAft>
              <a:buClr>
                <a:srgbClr val="BA0C2F"/>
              </a:buClr>
              <a:buSzPts val="1400"/>
              <a:buFont typeface="Arial"/>
              <a:buChar char="•"/>
              <a:defRPr sz="1400" b="0" i="0" u="none" strike="noStrike" cap="none">
                <a:solidFill>
                  <a:schemeClr val="dk1"/>
                </a:solidFill>
                <a:latin typeface="Calibri"/>
                <a:ea typeface="Calibri"/>
                <a:cs typeface="Calibri"/>
                <a:sym typeface="Calibri"/>
              </a:defRPr>
            </a:lvl3pPr>
            <a:lvl4pPr marL="1828800" marR="0" lvl="3" indent="-317500" algn="l" rtl="0">
              <a:lnSpc>
                <a:spcPct val="100000"/>
              </a:lnSpc>
              <a:spcBef>
                <a:spcPts val="300"/>
              </a:spcBef>
              <a:spcAft>
                <a:spcPts val="0"/>
              </a:spcAft>
              <a:buClr>
                <a:srgbClr val="002F6C"/>
              </a:buClr>
              <a:buSzPts val="1400"/>
              <a:buFont typeface="Arial"/>
              <a:buChar char="•"/>
              <a:defRPr sz="1200" b="0" i="0" u="none" strike="noStrike" cap="none">
                <a:solidFill>
                  <a:schemeClr val="dk1"/>
                </a:solidFill>
                <a:latin typeface="Calibri"/>
                <a:ea typeface="Calibri"/>
                <a:cs typeface="Calibri"/>
                <a:sym typeface="Calibri"/>
              </a:defRPr>
            </a:lvl4pPr>
            <a:lvl5pPr marL="2286000" marR="0" lvl="4" indent="-317500" algn="l" rtl="0">
              <a:lnSpc>
                <a:spcPct val="100000"/>
              </a:lnSpc>
              <a:spcBef>
                <a:spcPts val="300"/>
              </a:spcBef>
              <a:spcAft>
                <a:spcPts val="0"/>
              </a:spcAft>
              <a:buClr>
                <a:schemeClr val="dk2"/>
              </a:buClr>
              <a:buSzPts val="14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100000"/>
              </a:lnSpc>
              <a:spcBef>
                <a:spcPts val="300"/>
              </a:spcBef>
              <a:spcAft>
                <a:spcPts val="0"/>
              </a:spcAft>
              <a:buClr>
                <a:schemeClr val="accent1"/>
              </a:buClr>
              <a:buSzPts val="1400"/>
              <a:buFont typeface="Arial"/>
              <a:buChar char="•"/>
              <a:defRPr sz="1100" b="0" i="0" u="none" strike="noStrike" cap="none">
                <a:solidFill>
                  <a:schemeClr val="dk1"/>
                </a:solidFill>
                <a:latin typeface="Calibri"/>
                <a:ea typeface="Calibri"/>
                <a:cs typeface="Calibri"/>
                <a:sym typeface="Calibri"/>
              </a:defRPr>
            </a:lvl6pPr>
            <a:lvl7pPr marL="3200400" marR="0" lvl="6" indent="-317500" algn="l" rtl="0">
              <a:lnSpc>
                <a:spcPct val="100000"/>
              </a:lnSpc>
              <a:spcBef>
                <a:spcPts val="300"/>
              </a:spcBef>
              <a:spcAft>
                <a:spcPts val="0"/>
              </a:spcAft>
              <a:buClr>
                <a:schemeClr val="accent2"/>
              </a:buClr>
              <a:buSzPts val="1400"/>
              <a:buFont typeface="Arial"/>
              <a:buChar char="•"/>
              <a:defRPr sz="1100" b="0" i="0" u="none" strike="noStrike" cap="none">
                <a:solidFill>
                  <a:schemeClr val="dk1"/>
                </a:solidFill>
                <a:latin typeface="Calibri"/>
                <a:ea typeface="Calibri"/>
                <a:cs typeface="Calibri"/>
                <a:sym typeface="Calibri"/>
              </a:defRPr>
            </a:lvl7pPr>
            <a:lvl8pPr marL="3657600" marR="0" lvl="7" indent="-317500" algn="l" rtl="0">
              <a:lnSpc>
                <a:spcPct val="100000"/>
              </a:lnSpc>
              <a:spcBef>
                <a:spcPts val="300"/>
              </a:spcBef>
              <a:spcAft>
                <a:spcPts val="0"/>
              </a:spcAft>
              <a:buClr>
                <a:schemeClr val="accent3"/>
              </a:buClr>
              <a:buSzPts val="1400"/>
              <a:buFont typeface="Arial"/>
              <a:buChar char="•"/>
              <a:defRPr sz="1100" b="0" i="0" u="none" strike="noStrike" cap="none">
                <a:solidFill>
                  <a:schemeClr val="dk1"/>
                </a:solidFill>
                <a:latin typeface="Calibri"/>
                <a:ea typeface="Calibri"/>
                <a:cs typeface="Calibri"/>
                <a:sym typeface="Calibri"/>
              </a:defRPr>
            </a:lvl8pPr>
            <a:lvl9pPr marL="4114800" marR="0" lvl="8" indent="-317500" algn="l" rtl="0">
              <a:lnSpc>
                <a:spcPct val="100000"/>
              </a:lnSpc>
              <a:spcBef>
                <a:spcPts val="300"/>
              </a:spcBef>
              <a:spcAft>
                <a:spcPts val="0"/>
              </a:spcAft>
              <a:buClr>
                <a:schemeClr val="accent4"/>
              </a:buClr>
              <a:buSzPts val="1400"/>
              <a:buFont typeface="Arial"/>
              <a:buChar char="•"/>
              <a:defRPr sz="1100" b="0" i="0" u="none" strike="noStrike" cap="none">
                <a:solidFill>
                  <a:schemeClr val="dk1"/>
                </a:solidFill>
                <a:latin typeface="Calibri"/>
                <a:ea typeface="Calibri"/>
                <a:cs typeface="Calibri"/>
                <a:sym typeface="Calibri"/>
              </a:defRPr>
            </a:lvl9pPr>
          </a:lstStyle>
          <a:p>
            <a:pPr marL="0" indent="0">
              <a:buNone/>
            </a:pPr>
            <a:r>
              <a:rPr lang="en-US" sz="2000" b="1" dirty="0">
                <a:solidFill>
                  <a:schemeClr val="accent2"/>
                </a:solidFill>
                <a:latin typeface="Avenir Book" panose="02000503020000020003" pitchFamily="2" charset="0"/>
              </a:rPr>
              <a:t>Activity design and monitoring and evaluating (M&amp;E) must acknowledge and embrace this complexity – but how? </a:t>
            </a:r>
            <a:endParaRPr lang="en-US" sz="2400" b="1" dirty="0">
              <a:solidFill>
                <a:schemeClr val="accent2"/>
              </a:solidFill>
            </a:endParaRPr>
          </a:p>
        </p:txBody>
      </p:sp>
    </p:spTree>
    <p:extLst>
      <p:ext uri="{BB962C8B-B14F-4D97-AF65-F5344CB8AC3E}">
        <p14:creationId xmlns:p14="http://schemas.microsoft.com/office/powerpoint/2010/main" val="71216698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Select potential leverage points along the pathways</a:t>
            </a:r>
          </a:p>
        </p:txBody>
      </p:sp>
      <p:sp>
        <p:nvSpPr>
          <p:cNvPr id="9" name="Content Placeholder 8"/>
          <p:cNvSpPr>
            <a:spLocks noGrp="1"/>
          </p:cNvSpPr>
          <p:nvPr>
            <p:ph idx="1"/>
          </p:nvPr>
        </p:nvSpPr>
        <p:spPr>
          <a:xfrm>
            <a:off x="132434" y="1377387"/>
            <a:ext cx="8856582" cy="1002956"/>
          </a:xfrm>
        </p:spPr>
        <p:txBody>
          <a:bodyPr>
            <a:normAutofit/>
          </a:bodyPr>
          <a:lstStyle/>
          <a:p>
            <a:r>
              <a:rPr lang="en-US" sz="2000" dirty="0"/>
              <a:t>Key considerations:</a:t>
            </a:r>
          </a:p>
        </p:txBody>
      </p:sp>
      <p:sp>
        <p:nvSpPr>
          <p:cNvPr id="4" name="Slide Number Placeholder 3"/>
          <p:cNvSpPr>
            <a:spLocks noGrp="1"/>
          </p:cNvSpPr>
          <p:nvPr>
            <p:ph type="sldNum" sz="quarter" idx="10"/>
          </p:nvPr>
        </p:nvSpPr>
        <p:spPr/>
        <p:txBody>
          <a:bodyPr/>
          <a:lstStyle/>
          <a:p>
            <a:fld id="{D3184408-21B2-884B-9E26-054E35533E0F}" type="slidenum">
              <a:rPr lang="en-US" smtClean="0"/>
              <a:pPr/>
              <a:t>120</a:t>
            </a:fld>
            <a:endParaRPr lang="en-US"/>
          </a:p>
        </p:txBody>
      </p:sp>
      <p:graphicFrame>
        <p:nvGraphicFramePr>
          <p:cNvPr id="8" name="Diagram 7">
            <a:extLst>
              <a:ext uri="{FF2B5EF4-FFF2-40B4-BE49-F238E27FC236}">
                <a16:creationId xmlns:a16="http://schemas.microsoft.com/office/drawing/2014/main" id="{73141BF1-DEED-3E41-B98E-2DBE81FF4708}"/>
              </a:ext>
            </a:extLst>
          </p:cNvPr>
          <p:cNvGraphicFramePr/>
          <p:nvPr/>
        </p:nvGraphicFramePr>
        <p:xfrm>
          <a:off x="8989016" y="683077"/>
          <a:ext cx="2723371" cy="53782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Table 9"/>
          <p:cNvGraphicFramePr>
            <a:graphicFrameLocks noGrp="1"/>
          </p:cNvGraphicFramePr>
          <p:nvPr/>
        </p:nvGraphicFramePr>
        <p:xfrm>
          <a:off x="493488" y="1772364"/>
          <a:ext cx="8495528" cy="4288976"/>
        </p:xfrm>
        <a:graphic>
          <a:graphicData uri="http://schemas.openxmlformats.org/drawingml/2006/table">
            <a:tbl>
              <a:tblPr firstRow="1" bandRow="1">
                <a:tableStyleId>{2D5ABB26-0587-4C30-8999-92F81FD0307C}</a:tableStyleId>
              </a:tblPr>
              <a:tblGrid>
                <a:gridCol w="2182477">
                  <a:extLst>
                    <a:ext uri="{9D8B030D-6E8A-4147-A177-3AD203B41FA5}">
                      <a16:colId xmlns:a16="http://schemas.microsoft.com/office/drawing/2014/main" val="20000"/>
                    </a:ext>
                  </a:extLst>
                </a:gridCol>
                <a:gridCol w="6313051">
                  <a:extLst>
                    <a:ext uri="{9D8B030D-6E8A-4147-A177-3AD203B41FA5}">
                      <a16:colId xmlns:a16="http://schemas.microsoft.com/office/drawing/2014/main" val="20001"/>
                    </a:ext>
                  </a:extLst>
                </a:gridCol>
              </a:tblGrid>
              <a:tr h="1072244">
                <a:tc>
                  <a:txBody>
                    <a:bodyPr/>
                    <a:lstStyle/>
                    <a:p>
                      <a:r>
                        <a:rPr lang="en-US" sz="2000" b="1" dirty="0">
                          <a:solidFill>
                            <a:srgbClr val="002F6C"/>
                          </a:solidFill>
                        </a:rPr>
                        <a:t>Scale:</a:t>
                      </a:r>
                      <a:endParaRPr lang="en-US" sz="2000" dirty="0"/>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If considering a market facilitation intervention, are spillover/multiplier effects possible at this leverage point?</a:t>
                      </a:r>
                    </a:p>
                  </a:txBody>
                  <a:tcPr/>
                </a:tc>
                <a:extLst>
                  <a:ext uri="{0D108BD9-81ED-4DB2-BD59-A6C34878D82A}">
                    <a16:rowId xmlns:a16="http://schemas.microsoft.com/office/drawing/2014/main" val="10004"/>
                  </a:ext>
                </a:extLst>
              </a:tr>
              <a:tr h="1072244">
                <a:tc>
                  <a:txBody>
                    <a:bodyPr/>
                    <a:lstStyle/>
                    <a:p>
                      <a:r>
                        <a:rPr lang="en-US" sz="2000" b="1" dirty="0">
                          <a:solidFill>
                            <a:srgbClr val="002F6C"/>
                          </a:solidFill>
                        </a:rPr>
                        <a:t>Scope:</a:t>
                      </a:r>
                      <a:endParaRPr lang="en-US" sz="2000" dirty="0"/>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At what level would we intervene?  National, district-level, local?</a:t>
                      </a:r>
                    </a:p>
                  </a:txBody>
                  <a:tcPr/>
                </a:tc>
                <a:extLst>
                  <a:ext uri="{0D108BD9-81ED-4DB2-BD59-A6C34878D82A}">
                    <a16:rowId xmlns:a16="http://schemas.microsoft.com/office/drawing/2014/main" val="10005"/>
                  </a:ext>
                </a:extLst>
              </a:tr>
              <a:tr h="1072244">
                <a:tc>
                  <a:txBody>
                    <a:bodyPr/>
                    <a:lstStyle/>
                    <a:p>
                      <a:r>
                        <a:rPr lang="en-US" sz="2000" b="1" dirty="0">
                          <a:solidFill>
                            <a:srgbClr val="002F6C"/>
                          </a:solidFill>
                        </a:rPr>
                        <a:t>Complementarity:</a:t>
                      </a:r>
                      <a:endParaRPr lang="en-US" sz="2000" dirty="0"/>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Are other interventions working on the same pathway?</a:t>
                      </a:r>
                    </a:p>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Are there benefits to “piling on”?</a:t>
                      </a:r>
                    </a:p>
                  </a:txBody>
                  <a:tcPr/>
                </a:tc>
                <a:extLst>
                  <a:ext uri="{0D108BD9-81ED-4DB2-BD59-A6C34878D82A}">
                    <a16:rowId xmlns:a16="http://schemas.microsoft.com/office/drawing/2014/main" val="10006"/>
                  </a:ext>
                </a:extLst>
              </a:tr>
              <a:tr h="1072244">
                <a:tc>
                  <a:txBody>
                    <a:bodyPr/>
                    <a:lstStyle/>
                    <a:p>
                      <a:r>
                        <a:rPr lang="en-US" sz="2000" b="1" dirty="0">
                          <a:solidFill>
                            <a:srgbClr val="002F6C"/>
                          </a:solidFill>
                        </a:rPr>
                        <a:t>Consequences:</a:t>
                      </a:r>
                      <a:endParaRPr lang="en-US" sz="2000" b="1" dirty="0"/>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Are there potential positive or negative externalities?  Unintended consequences?</a:t>
                      </a:r>
                      <a:endParaRPr lang="en-US" sz="24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57091503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Diagram 17">
            <a:extLst>
              <a:ext uri="{FF2B5EF4-FFF2-40B4-BE49-F238E27FC236}">
                <a16:creationId xmlns:a16="http://schemas.microsoft.com/office/drawing/2014/main" id="{01133A66-7A3B-2A4A-B0BA-CCF5BF3222ED}"/>
              </a:ext>
            </a:extLst>
          </p:cNvPr>
          <p:cNvGraphicFramePr/>
          <p:nvPr>
            <p:extLst>
              <p:ext uri="{D42A27DB-BD31-4B8C-83A1-F6EECF244321}">
                <p14:modId xmlns:p14="http://schemas.microsoft.com/office/powerpoint/2010/main" val="868176478"/>
              </p:ext>
            </p:extLst>
          </p:nvPr>
        </p:nvGraphicFramePr>
        <p:xfrm>
          <a:off x="8989016" y="683077"/>
          <a:ext cx="2723371" cy="53782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0"/>
          </p:nvPr>
        </p:nvSpPr>
        <p:spPr/>
        <p:txBody>
          <a:bodyPr/>
          <a:lstStyle/>
          <a:p>
            <a:fld id="{D3184408-21B2-884B-9E26-054E35533E0F}" type="slidenum">
              <a:rPr lang="en-US" smtClean="0"/>
              <a:pPr/>
              <a:t>121</a:t>
            </a:fld>
            <a:endParaRPr lang="en-US"/>
          </a:p>
        </p:txBody>
      </p:sp>
      <p:grpSp>
        <p:nvGrpSpPr>
          <p:cNvPr id="13" name="Group 12">
            <a:extLst>
              <a:ext uri="{FF2B5EF4-FFF2-40B4-BE49-F238E27FC236}">
                <a16:creationId xmlns:a16="http://schemas.microsoft.com/office/drawing/2014/main" id="{30BCE801-9DFB-DE43-9791-F9C0C47F82A6}"/>
              </a:ext>
            </a:extLst>
          </p:cNvPr>
          <p:cNvGrpSpPr/>
          <p:nvPr/>
        </p:nvGrpSpPr>
        <p:grpSpPr>
          <a:xfrm>
            <a:off x="-143434" y="1124331"/>
            <a:ext cx="9131226" cy="4856944"/>
            <a:chOff x="-143434" y="1603829"/>
            <a:chExt cx="9131226" cy="4856944"/>
          </a:xfrm>
        </p:grpSpPr>
        <p:pic>
          <p:nvPicPr>
            <p:cNvPr id="5" name="Picture 4">
              <a:extLst>
                <a:ext uri="{FF2B5EF4-FFF2-40B4-BE49-F238E27FC236}">
                  <a16:creationId xmlns:a16="http://schemas.microsoft.com/office/drawing/2014/main" id="{FE9F66A7-C979-1E48-B0A9-FFDE0A6547FB}"/>
                </a:ext>
              </a:extLst>
            </p:cNvPr>
            <p:cNvPicPr>
              <a:picLocks noChangeAspect="1"/>
            </p:cNvPicPr>
            <p:nvPr/>
          </p:nvPicPr>
          <p:blipFill>
            <a:blip r:embed="rId7"/>
            <a:stretch>
              <a:fillRect/>
            </a:stretch>
          </p:blipFill>
          <p:spPr>
            <a:xfrm>
              <a:off x="-143434" y="1603829"/>
              <a:ext cx="9131226" cy="3954468"/>
            </a:xfrm>
            <a:prstGeom prst="rect">
              <a:avLst/>
            </a:prstGeom>
          </p:spPr>
        </p:pic>
        <p:pic>
          <p:nvPicPr>
            <p:cNvPr id="6" name="Picture 3" descr="C:\Users\court\Dropbox\Uganda USAID Project\Workshops and Presentations\2019 June Workshop\FINAL Workshop Maps\PNG Finance Subsystem with Highlighted Pathways.png"/>
            <p:cNvPicPr>
              <a:picLocks noChangeAspect="1" noChangeArrowheads="1"/>
            </p:cNvPicPr>
            <p:nvPr/>
          </p:nvPicPr>
          <p:blipFill>
            <a:blip r:embed="rId8"/>
            <a:srcRect l="86476" t="25271" r="2453" b="66554"/>
            <a:stretch>
              <a:fillRect/>
            </a:stretch>
          </p:blipFill>
          <p:spPr bwMode="auto">
            <a:xfrm>
              <a:off x="6984697" y="2777791"/>
              <a:ext cx="1838373" cy="711200"/>
            </a:xfrm>
            <a:prstGeom prst="rect">
              <a:avLst/>
            </a:prstGeom>
            <a:noFill/>
          </p:spPr>
        </p:pic>
        <p:sp>
          <p:nvSpPr>
            <p:cNvPr id="7" name="5-Point Star 6"/>
            <p:cNvSpPr/>
            <p:nvPr/>
          </p:nvSpPr>
          <p:spPr>
            <a:xfrm>
              <a:off x="5951953" y="1979921"/>
              <a:ext cx="384232" cy="384232"/>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4037947" y="4670171"/>
              <a:ext cx="384232" cy="384232"/>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559025" y="5301371"/>
              <a:ext cx="2398205" cy="75996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Capacity building for financial institutions to teach </a:t>
              </a:r>
            </a:p>
            <a:p>
              <a:pPr algn="ctr"/>
              <a:r>
                <a:rPr lang="en-US" sz="1400" dirty="0">
                  <a:solidFill>
                    <a:srgbClr val="00B050"/>
                  </a:solidFill>
                </a:rPr>
                <a:t>record-keeping to farmers</a:t>
              </a:r>
            </a:p>
          </p:txBody>
        </p:sp>
        <p:sp>
          <p:nvSpPr>
            <p:cNvPr id="11" name="Rectangle 10"/>
            <p:cNvSpPr/>
            <p:nvPr/>
          </p:nvSpPr>
          <p:spPr>
            <a:xfrm>
              <a:off x="7173820" y="5700806"/>
              <a:ext cx="1668776" cy="75996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Support pilot of Warehouse Receipt System in a district</a:t>
              </a:r>
            </a:p>
          </p:txBody>
        </p:sp>
        <p:cxnSp>
          <p:nvCxnSpPr>
            <p:cNvPr id="12" name="Straight Arrow Connector 11"/>
            <p:cNvCxnSpPr/>
            <p:nvPr/>
          </p:nvCxnSpPr>
          <p:spPr>
            <a:xfrm flipV="1">
              <a:off x="4723516" y="5045337"/>
              <a:ext cx="0" cy="256034"/>
            </a:xfrm>
            <a:prstGeom prst="straightConnector1">
              <a:avLst/>
            </a:prstGeom>
            <a:ln w="5715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cxnSpLocks/>
              <a:stCxn id="11" idx="0"/>
            </p:cNvCxnSpPr>
            <p:nvPr/>
          </p:nvCxnSpPr>
          <p:spPr>
            <a:xfrm flipV="1">
              <a:off x="8008208" y="4905830"/>
              <a:ext cx="254847" cy="794976"/>
            </a:xfrm>
            <a:prstGeom prst="straightConnector1">
              <a:avLst/>
            </a:prstGeom>
            <a:ln w="5715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697974" y="1979921"/>
              <a:ext cx="1448410" cy="646331"/>
            </a:xfrm>
            <a:prstGeom prst="rect">
              <a:avLst/>
            </a:prstGeom>
            <a:solidFill>
              <a:srgbClr val="D9D9D9">
                <a:alpha val="74902"/>
              </a:srgbClr>
            </a:solidFill>
          </p:spPr>
          <p:txBody>
            <a:bodyPr wrap="none" rtlCol="0">
              <a:spAutoFit/>
            </a:bodyPr>
            <a:lstStyle/>
            <a:p>
              <a:r>
                <a:rPr lang="en-US" dirty="0"/>
                <a:t>Intervention</a:t>
              </a:r>
            </a:p>
            <a:p>
              <a:r>
                <a:rPr lang="en-US" dirty="0"/>
                <a:t>already exists</a:t>
              </a:r>
            </a:p>
          </p:txBody>
        </p:sp>
        <p:sp>
          <p:nvSpPr>
            <p:cNvPr id="25" name="Oval 24"/>
            <p:cNvSpPr/>
            <p:nvPr/>
          </p:nvSpPr>
          <p:spPr>
            <a:xfrm>
              <a:off x="0" y="4070023"/>
              <a:ext cx="1525064" cy="1287380"/>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5-Point Star 14"/>
            <p:cNvSpPr/>
            <p:nvPr/>
          </p:nvSpPr>
          <p:spPr>
            <a:xfrm>
              <a:off x="7623976" y="4478055"/>
              <a:ext cx="384232" cy="384232"/>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7091303" y="1952170"/>
              <a:ext cx="1668776" cy="75996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Support financial institutions to conduct outreach</a:t>
              </a:r>
            </a:p>
          </p:txBody>
        </p:sp>
        <p:cxnSp>
          <p:nvCxnSpPr>
            <p:cNvPr id="17" name="Straight Arrow Connector 16"/>
            <p:cNvCxnSpPr>
              <a:stCxn id="16" idx="1"/>
            </p:cNvCxnSpPr>
            <p:nvPr/>
          </p:nvCxnSpPr>
          <p:spPr>
            <a:xfrm flipH="1">
              <a:off x="6779849" y="2332154"/>
              <a:ext cx="311454" cy="91845"/>
            </a:xfrm>
            <a:prstGeom prst="straightConnector1">
              <a:avLst/>
            </a:prstGeom>
            <a:ln w="5715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Prioritize leverage points</a:t>
            </a:r>
          </a:p>
        </p:txBody>
      </p:sp>
      <p:sp>
        <p:nvSpPr>
          <p:cNvPr id="4" name="Slide Number Placeholder 3"/>
          <p:cNvSpPr>
            <a:spLocks noGrp="1"/>
          </p:cNvSpPr>
          <p:nvPr>
            <p:ph type="sldNum" sz="quarter" idx="10"/>
          </p:nvPr>
        </p:nvSpPr>
        <p:spPr/>
        <p:txBody>
          <a:bodyPr/>
          <a:lstStyle/>
          <a:p>
            <a:fld id="{D3184408-21B2-884B-9E26-054E35533E0F}" type="slidenum">
              <a:rPr lang="en-US" smtClean="0"/>
              <a:pPr/>
              <a:t>122</a:t>
            </a:fld>
            <a:endParaRPr lang="en-US"/>
          </a:p>
        </p:txBody>
      </p:sp>
      <p:graphicFrame>
        <p:nvGraphicFramePr>
          <p:cNvPr id="8" name="Diagram 7">
            <a:extLst>
              <a:ext uri="{FF2B5EF4-FFF2-40B4-BE49-F238E27FC236}">
                <a16:creationId xmlns:a16="http://schemas.microsoft.com/office/drawing/2014/main" id="{73141BF1-DEED-3E41-B98E-2DBE81FF4708}"/>
              </a:ext>
            </a:extLst>
          </p:cNvPr>
          <p:cNvGraphicFramePr/>
          <p:nvPr/>
        </p:nvGraphicFramePr>
        <p:xfrm>
          <a:off x="8989016" y="683077"/>
          <a:ext cx="2723371" cy="53782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Table 8"/>
          <p:cNvGraphicFramePr>
            <a:graphicFrameLocks noGrp="1"/>
          </p:cNvGraphicFramePr>
          <p:nvPr>
            <p:extLst>
              <p:ext uri="{D42A27DB-BD31-4B8C-83A1-F6EECF244321}">
                <p14:modId xmlns:p14="http://schemas.microsoft.com/office/powerpoint/2010/main" val="718926581"/>
              </p:ext>
            </p:extLst>
          </p:nvPr>
        </p:nvGraphicFramePr>
        <p:xfrm>
          <a:off x="425836" y="1712414"/>
          <a:ext cx="8495528" cy="4005376"/>
        </p:xfrm>
        <a:graphic>
          <a:graphicData uri="http://schemas.openxmlformats.org/drawingml/2006/table">
            <a:tbl>
              <a:tblPr firstRow="1" bandRow="1">
                <a:tableStyleId>{2D5ABB26-0587-4C30-8999-92F81FD0307C}</a:tableStyleId>
              </a:tblPr>
              <a:tblGrid>
                <a:gridCol w="2078370">
                  <a:extLst>
                    <a:ext uri="{9D8B030D-6E8A-4147-A177-3AD203B41FA5}">
                      <a16:colId xmlns:a16="http://schemas.microsoft.com/office/drawing/2014/main" val="20000"/>
                    </a:ext>
                  </a:extLst>
                </a:gridCol>
                <a:gridCol w="6417158">
                  <a:extLst>
                    <a:ext uri="{9D8B030D-6E8A-4147-A177-3AD203B41FA5}">
                      <a16:colId xmlns:a16="http://schemas.microsoft.com/office/drawing/2014/main" val="20001"/>
                    </a:ext>
                  </a:extLst>
                </a:gridCol>
              </a:tblGrid>
              <a:tr h="780331">
                <a:tc>
                  <a:txBody>
                    <a:bodyPr/>
                    <a:lstStyle/>
                    <a:p>
                      <a:pPr marL="0" algn="l" defTabSz="914377" rtl="0" eaLnBrk="1" latinLnBrk="0" hangingPunct="1"/>
                      <a:r>
                        <a:rPr lang="en-US" sz="2000" b="1" kern="1200" dirty="0">
                          <a:solidFill>
                            <a:srgbClr val="002F6C"/>
                          </a:solidFill>
                          <a:latin typeface="+mn-lt"/>
                          <a:ea typeface="+mn-ea"/>
                          <a:cs typeface="+mn-cs"/>
                        </a:rPr>
                        <a:t>Capabilities:</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800" dirty="0"/>
                        <a:t>Does USAID already have the tools, capabilities, or relationships to intervene at this point?</a:t>
                      </a:r>
                    </a:p>
                  </a:txBody>
                  <a:tcPr/>
                </a:tc>
                <a:extLst>
                  <a:ext uri="{0D108BD9-81ED-4DB2-BD59-A6C34878D82A}">
                    <a16:rowId xmlns:a16="http://schemas.microsoft.com/office/drawing/2014/main" val="10003"/>
                  </a:ext>
                </a:extLst>
              </a:tr>
              <a:tr h="780331">
                <a:tc>
                  <a:txBody>
                    <a:bodyPr/>
                    <a:lstStyle/>
                    <a:p>
                      <a:pPr marL="0" algn="l" defTabSz="914377" rtl="0" eaLnBrk="1" latinLnBrk="0" hangingPunct="1"/>
                      <a:r>
                        <a:rPr lang="en-US" sz="2000" b="1" kern="1200" dirty="0">
                          <a:solidFill>
                            <a:srgbClr val="002F6C"/>
                          </a:solidFill>
                          <a:latin typeface="+mn-lt"/>
                          <a:ea typeface="+mn-ea"/>
                          <a:cs typeface="+mn-cs"/>
                        </a:rPr>
                        <a:t>Coverage:</a:t>
                      </a:r>
                    </a:p>
                  </a:txBody>
                  <a:tcPr/>
                </a:tc>
                <a:tc>
                  <a:txBody>
                    <a:bodyPr/>
                    <a:lstStyle/>
                    <a:p>
                      <a:pPr marL="0" lvl="2" indent="0" defTabSz="914400"/>
                      <a:r>
                        <a:rPr lang="en-US" sz="1800" kern="1200" dirty="0">
                          <a:solidFill>
                            <a:schemeClr val="tx1"/>
                          </a:solidFill>
                          <a:latin typeface="+mn-lt"/>
                          <a:ea typeface="+mn-ea"/>
                          <a:cs typeface="+mn-cs"/>
                        </a:rPr>
                        <a:t>Are other donors/NGOs/GOU already working on this pathway?</a:t>
                      </a:r>
                    </a:p>
                    <a:p>
                      <a:pPr marL="0" lvl="2" indent="0" defTabSz="914400"/>
                      <a:r>
                        <a:rPr lang="en-US" sz="1800" kern="1200" dirty="0">
                          <a:solidFill>
                            <a:schemeClr val="tx1"/>
                          </a:solidFill>
                          <a:latin typeface="+mn-lt"/>
                          <a:ea typeface="+mn-ea"/>
                          <a:cs typeface="+mn-cs"/>
                        </a:rPr>
                        <a:t>Would certain interventions be complementary/additive?</a:t>
                      </a:r>
                    </a:p>
                  </a:txBody>
                  <a:tcPr/>
                </a:tc>
                <a:extLst>
                  <a:ext uri="{0D108BD9-81ED-4DB2-BD59-A6C34878D82A}">
                    <a16:rowId xmlns:a16="http://schemas.microsoft.com/office/drawing/2014/main" val="10000"/>
                  </a:ext>
                </a:extLst>
              </a:tr>
              <a:tr h="780331">
                <a:tc>
                  <a:txBody>
                    <a:bodyPr/>
                    <a:lstStyle/>
                    <a:p>
                      <a:r>
                        <a:rPr lang="en-US" sz="2000" b="1" kern="1200" dirty="0">
                          <a:solidFill>
                            <a:srgbClr val="002F6C"/>
                          </a:solidFill>
                          <a:latin typeface="+mn-lt"/>
                          <a:ea typeface="+mn-ea"/>
                          <a:cs typeface="+mn-cs"/>
                        </a:rPr>
                        <a:t>Timing:</a:t>
                      </a:r>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latin typeface="+mn-lt"/>
                          <a:ea typeface="+mn-ea"/>
                          <a:cs typeface="+mn-cs"/>
                        </a:rPr>
                        <a:t>Is timing or sequencing of interventions important?</a:t>
                      </a:r>
                    </a:p>
                    <a:p>
                      <a:pPr marL="0" marR="0" lvl="1" indent="0" algn="l" defTabSz="914377"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latin typeface="+mn-lt"/>
                          <a:ea typeface="+mn-ea"/>
                          <a:cs typeface="+mn-cs"/>
                        </a:rPr>
                        <a:t>Short-term vs. long-term priorities?</a:t>
                      </a:r>
                    </a:p>
                  </a:txBody>
                  <a:tcPr/>
                </a:tc>
                <a:extLst>
                  <a:ext uri="{0D108BD9-81ED-4DB2-BD59-A6C34878D82A}">
                    <a16:rowId xmlns:a16="http://schemas.microsoft.com/office/drawing/2014/main" val="10004"/>
                  </a:ext>
                </a:extLst>
              </a:tr>
              <a:tr h="555493">
                <a:tc>
                  <a:txBody>
                    <a:bodyPr/>
                    <a:lstStyle/>
                    <a:p>
                      <a:r>
                        <a:rPr lang="en-US" sz="2000" b="1" kern="1200" dirty="0">
                          <a:solidFill>
                            <a:srgbClr val="002F6C"/>
                          </a:solidFill>
                          <a:latin typeface="+mn-lt"/>
                          <a:ea typeface="+mn-ea"/>
                          <a:cs typeface="+mn-cs"/>
                        </a:rPr>
                        <a:t>Impact:</a:t>
                      </a:r>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latin typeface="+mn-lt"/>
                          <a:ea typeface="+mn-ea"/>
                          <a:cs typeface="+mn-cs"/>
                        </a:rPr>
                        <a:t>Is it important to consider impact per dollar/return on investment?</a:t>
                      </a:r>
                    </a:p>
                  </a:txBody>
                  <a:tcPr/>
                </a:tc>
                <a:extLst>
                  <a:ext uri="{0D108BD9-81ED-4DB2-BD59-A6C34878D82A}">
                    <a16:rowId xmlns:a16="http://schemas.microsoft.com/office/drawing/2014/main" val="10001"/>
                  </a:ext>
                </a:extLst>
              </a:tr>
              <a:tr h="1108890">
                <a:tc>
                  <a:txBody>
                    <a:bodyPr/>
                    <a:lstStyle/>
                    <a:p>
                      <a:r>
                        <a:rPr lang="en-US" sz="2000" b="1" dirty="0">
                          <a:solidFill>
                            <a:srgbClr val="002F6C"/>
                          </a:solidFill>
                        </a:rPr>
                        <a:t>Confidence:</a:t>
                      </a:r>
                      <a:endParaRPr lang="en-US" sz="2000" dirty="0"/>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Do we have evidence that change is possible?</a:t>
                      </a:r>
                    </a:p>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What are the explicit/implicit assumptions we are making?</a:t>
                      </a:r>
                    </a:p>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Do we have data or evidence to back up our prioritization?</a:t>
                      </a:r>
                    </a:p>
                  </a:txBody>
                  <a:tcPr/>
                </a:tc>
                <a:extLst>
                  <a:ext uri="{0D108BD9-81ED-4DB2-BD59-A6C34878D82A}">
                    <a16:rowId xmlns:a16="http://schemas.microsoft.com/office/drawing/2014/main" val="10002"/>
                  </a:ext>
                </a:extLst>
              </a:tr>
            </a:tbl>
          </a:graphicData>
        </a:graphic>
      </p:graphicFrame>
      <p:sp>
        <p:nvSpPr>
          <p:cNvPr id="7" name="Content Placeholder 8">
            <a:extLst>
              <a:ext uri="{FF2B5EF4-FFF2-40B4-BE49-F238E27FC236}">
                <a16:creationId xmlns:a16="http://schemas.microsoft.com/office/drawing/2014/main" id="{D592A361-C1EF-FB4F-8381-9D746A35DCC4}"/>
              </a:ext>
            </a:extLst>
          </p:cNvPr>
          <p:cNvSpPr>
            <a:spLocks noGrp="1"/>
          </p:cNvSpPr>
          <p:nvPr>
            <p:ph idx="1"/>
          </p:nvPr>
        </p:nvSpPr>
        <p:spPr>
          <a:xfrm>
            <a:off x="132434" y="1377387"/>
            <a:ext cx="8856582" cy="1002956"/>
          </a:xfrm>
        </p:spPr>
        <p:txBody>
          <a:bodyPr>
            <a:normAutofit/>
          </a:bodyPr>
          <a:lstStyle/>
          <a:p>
            <a:r>
              <a:rPr lang="en-US" sz="2000" dirty="0"/>
              <a:t>Key considerations:</a:t>
            </a:r>
          </a:p>
        </p:txBody>
      </p:sp>
    </p:spTree>
    <p:extLst>
      <p:ext uri="{BB962C8B-B14F-4D97-AF65-F5344CB8AC3E}">
        <p14:creationId xmlns:p14="http://schemas.microsoft.com/office/powerpoint/2010/main" val="424724039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6F31552C-060D-3941-B3CC-FD768859A244}"/>
              </a:ext>
            </a:extLst>
          </p:cNvPr>
          <p:cNvGrpSpPr/>
          <p:nvPr/>
        </p:nvGrpSpPr>
        <p:grpSpPr>
          <a:xfrm>
            <a:off x="-143434" y="1124331"/>
            <a:ext cx="9131226" cy="4856944"/>
            <a:chOff x="-143434" y="1603829"/>
            <a:chExt cx="9131226" cy="4856944"/>
          </a:xfrm>
        </p:grpSpPr>
        <p:pic>
          <p:nvPicPr>
            <p:cNvPr id="24" name="Picture 23">
              <a:extLst>
                <a:ext uri="{FF2B5EF4-FFF2-40B4-BE49-F238E27FC236}">
                  <a16:creationId xmlns:a16="http://schemas.microsoft.com/office/drawing/2014/main" id="{7B7A6D25-1AAF-8942-9E8E-E8FA7FF0655F}"/>
                </a:ext>
              </a:extLst>
            </p:cNvPr>
            <p:cNvPicPr>
              <a:picLocks noChangeAspect="1"/>
            </p:cNvPicPr>
            <p:nvPr/>
          </p:nvPicPr>
          <p:blipFill>
            <a:blip r:embed="rId2"/>
            <a:stretch>
              <a:fillRect/>
            </a:stretch>
          </p:blipFill>
          <p:spPr>
            <a:xfrm>
              <a:off x="-143434" y="1603829"/>
              <a:ext cx="9131226" cy="3954468"/>
            </a:xfrm>
            <a:prstGeom prst="rect">
              <a:avLst/>
            </a:prstGeom>
          </p:spPr>
        </p:pic>
        <p:pic>
          <p:nvPicPr>
            <p:cNvPr id="25" name="Picture 3" descr="C:\Users\court\Dropbox\Uganda USAID Project\Workshops and Presentations\2019 June Workshop\FINAL Workshop Maps\PNG Finance Subsystem with Highlighted Pathways.png">
              <a:extLst>
                <a:ext uri="{FF2B5EF4-FFF2-40B4-BE49-F238E27FC236}">
                  <a16:creationId xmlns:a16="http://schemas.microsoft.com/office/drawing/2014/main" id="{A665F372-DA34-C145-BD07-A1473606B034}"/>
                </a:ext>
              </a:extLst>
            </p:cNvPr>
            <p:cNvPicPr>
              <a:picLocks noChangeAspect="1" noChangeArrowheads="1"/>
            </p:cNvPicPr>
            <p:nvPr/>
          </p:nvPicPr>
          <p:blipFill>
            <a:blip r:embed="rId3"/>
            <a:srcRect l="86476" t="25271" r="2453" b="66554"/>
            <a:stretch>
              <a:fillRect/>
            </a:stretch>
          </p:blipFill>
          <p:spPr bwMode="auto">
            <a:xfrm>
              <a:off x="6984697" y="2777791"/>
              <a:ext cx="1838373" cy="711200"/>
            </a:xfrm>
            <a:prstGeom prst="rect">
              <a:avLst/>
            </a:prstGeom>
            <a:noFill/>
          </p:spPr>
        </p:pic>
        <p:sp>
          <p:nvSpPr>
            <p:cNvPr id="26" name="5-Point Star 25">
              <a:extLst>
                <a:ext uri="{FF2B5EF4-FFF2-40B4-BE49-F238E27FC236}">
                  <a16:creationId xmlns:a16="http://schemas.microsoft.com/office/drawing/2014/main" id="{6AF843A1-1A6E-C949-A39A-49B90542AD30}"/>
                </a:ext>
              </a:extLst>
            </p:cNvPr>
            <p:cNvSpPr/>
            <p:nvPr/>
          </p:nvSpPr>
          <p:spPr>
            <a:xfrm>
              <a:off x="5951953" y="1979921"/>
              <a:ext cx="384232" cy="384232"/>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5-Point Star 26">
              <a:extLst>
                <a:ext uri="{FF2B5EF4-FFF2-40B4-BE49-F238E27FC236}">
                  <a16:creationId xmlns:a16="http://schemas.microsoft.com/office/drawing/2014/main" id="{35185EA0-C0CF-AD4E-80AA-2AC380D4774D}"/>
                </a:ext>
              </a:extLst>
            </p:cNvPr>
            <p:cNvSpPr/>
            <p:nvPr/>
          </p:nvSpPr>
          <p:spPr>
            <a:xfrm>
              <a:off x="4037947" y="4670171"/>
              <a:ext cx="384232" cy="384232"/>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EA3DB94-6968-0B42-9F2E-02AEF6233860}"/>
                </a:ext>
              </a:extLst>
            </p:cNvPr>
            <p:cNvSpPr/>
            <p:nvPr/>
          </p:nvSpPr>
          <p:spPr>
            <a:xfrm>
              <a:off x="3559025" y="5301371"/>
              <a:ext cx="2398205" cy="75996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Capacity building for financial institutions to teach </a:t>
              </a:r>
            </a:p>
            <a:p>
              <a:pPr algn="ctr"/>
              <a:r>
                <a:rPr lang="en-US" sz="1400" dirty="0">
                  <a:solidFill>
                    <a:srgbClr val="00B050"/>
                  </a:solidFill>
                </a:rPr>
                <a:t>record-keeping to farmers</a:t>
              </a:r>
            </a:p>
          </p:txBody>
        </p:sp>
        <p:sp>
          <p:nvSpPr>
            <p:cNvPr id="29" name="Rectangle 28">
              <a:extLst>
                <a:ext uri="{FF2B5EF4-FFF2-40B4-BE49-F238E27FC236}">
                  <a16:creationId xmlns:a16="http://schemas.microsoft.com/office/drawing/2014/main" id="{E3B5C8D0-8F16-9943-BF41-AD0AEBFD3A16}"/>
                </a:ext>
              </a:extLst>
            </p:cNvPr>
            <p:cNvSpPr/>
            <p:nvPr/>
          </p:nvSpPr>
          <p:spPr>
            <a:xfrm>
              <a:off x="7173820" y="5700806"/>
              <a:ext cx="1668776" cy="75996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Support pilot of Warehouse Receipt System in a district</a:t>
              </a:r>
            </a:p>
          </p:txBody>
        </p:sp>
        <p:cxnSp>
          <p:nvCxnSpPr>
            <p:cNvPr id="30" name="Straight Arrow Connector 29">
              <a:extLst>
                <a:ext uri="{FF2B5EF4-FFF2-40B4-BE49-F238E27FC236}">
                  <a16:creationId xmlns:a16="http://schemas.microsoft.com/office/drawing/2014/main" id="{132AAD91-76D5-A94F-A0F0-501B1D5DE08D}"/>
                </a:ext>
              </a:extLst>
            </p:cNvPr>
            <p:cNvCxnSpPr/>
            <p:nvPr/>
          </p:nvCxnSpPr>
          <p:spPr>
            <a:xfrm flipV="1">
              <a:off x="4723516" y="5045337"/>
              <a:ext cx="0" cy="256034"/>
            </a:xfrm>
            <a:prstGeom prst="straightConnector1">
              <a:avLst/>
            </a:prstGeom>
            <a:ln w="5715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C2ACFA7D-43EA-F74D-B34C-19B22CA6F690}"/>
                </a:ext>
              </a:extLst>
            </p:cNvPr>
            <p:cNvCxnSpPr>
              <a:cxnSpLocks/>
              <a:stCxn id="29" idx="0"/>
            </p:cNvCxnSpPr>
            <p:nvPr/>
          </p:nvCxnSpPr>
          <p:spPr>
            <a:xfrm flipV="1">
              <a:off x="8008208" y="4905830"/>
              <a:ext cx="254847" cy="794976"/>
            </a:xfrm>
            <a:prstGeom prst="straightConnector1">
              <a:avLst/>
            </a:prstGeom>
            <a:ln w="5715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121F3635-12BC-344B-A697-34D92FC92112}"/>
                </a:ext>
              </a:extLst>
            </p:cNvPr>
            <p:cNvSpPr txBox="1"/>
            <p:nvPr/>
          </p:nvSpPr>
          <p:spPr>
            <a:xfrm>
              <a:off x="3697974" y="1979921"/>
              <a:ext cx="1448410" cy="646331"/>
            </a:xfrm>
            <a:prstGeom prst="rect">
              <a:avLst/>
            </a:prstGeom>
            <a:solidFill>
              <a:srgbClr val="D9D9D9">
                <a:alpha val="74902"/>
              </a:srgbClr>
            </a:solidFill>
          </p:spPr>
          <p:txBody>
            <a:bodyPr wrap="none" rtlCol="0">
              <a:spAutoFit/>
            </a:bodyPr>
            <a:lstStyle/>
            <a:p>
              <a:r>
                <a:rPr lang="en-US" dirty="0"/>
                <a:t>Intervention</a:t>
              </a:r>
            </a:p>
            <a:p>
              <a:r>
                <a:rPr lang="en-US" dirty="0"/>
                <a:t>already exists</a:t>
              </a:r>
            </a:p>
          </p:txBody>
        </p:sp>
        <p:sp>
          <p:nvSpPr>
            <p:cNvPr id="33" name="Oval 32">
              <a:extLst>
                <a:ext uri="{FF2B5EF4-FFF2-40B4-BE49-F238E27FC236}">
                  <a16:creationId xmlns:a16="http://schemas.microsoft.com/office/drawing/2014/main" id="{7A565DCD-3118-EC4D-8CC0-B7078164D8E6}"/>
                </a:ext>
              </a:extLst>
            </p:cNvPr>
            <p:cNvSpPr/>
            <p:nvPr/>
          </p:nvSpPr>
          <p:spPr>
            <a:xfrm>
              <a:off x="0" y="4070023"/>
              <a:ext cx="1525064" cy="1287380"/>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a:extLst>
                <a:ext uri="{FF2B5EF4-FFF2-40B4-BE49-F238E27FC236}">
                  <a16:creationId xmlns:a16="http://schemas.microsoft.com/office/drawing/2014/main" id="{D893DA73-D186-AE49-B664-6C21C0230FB0}"/>
                </a:ext>
              </a:extLst>
            </p:cNvPr>
            <p:cNvSpPr/>
            <p:nvPr/>
          </p:nvSpPr>
          <p:spPr>
            <a:xfrm>
              <a:off x="7623976" y="4478055"/>
              <a:ext cx="384232" cy="384232"/>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4C5D92C9-5E0E-6441-8D40-CC443C0B2FB8}"/>
                </a:ext>
              </a:extLst>
            </p:cNvPr>
            <p:cNvSpPr/>
            <p:nvPr/>
          </p:nvSpPr>
          <p:spPr>
            <a:xfrm>
              <a:off x="7091303" y="1952170"/>
              <a:ext cx="1668776" cy="75996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Support financial institutions to conduct outreach</a:t>
              </a:r>
            </a:p>
          </p:txBody>
        </p:sp>
        <p:cxnSp>
          <p:nvCxnSpPr>
            <p:cNvPr id="36" name="Straight Arrow Connector 35">
              <a:extLst>
                <a:ext uri="{FF2B5EF4-FFF2-40B4-BE49-F238E27FC236}">
                  <a16:creationId xmlns:a16="http://schemas.microsoft.com/office/drawing/2014/main" id="{ADD59AAE-A5FB-514E-803C-F45B2A6F4A05}"/>
                </a:ext>
              </a:extLst>
            </p:cNvPr>
            <p:cNvCxnSpPr>
              <a:stCxn id="35" idx="1"/>
            </p:cNvCxnSpPr>
            <p:nvPr/>
          </p:nvCxnSpPr>
          <p:spPr>
            <a:xfrm flipH="1">
              <a:off x="6779849" y="2332154"/>
              <a:ext cx="311454" cy="91845"/>
            </a:xfrm>
            <a:prstGeom prst="straightConnector1">
              <a:avLst/>
            </a:prstGeom>
            <a:ln w="5715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aphicFrame>
        <p:nvGraphicFramePr>
          <p:cNvPr id="37" name="Diagram 36">
            <a:extLst>
              <a:ext uri="{FF2B5EF4-FFF2-40B4-BE49-F238E27FC236}">
                <a16:creationId xmlns:a16="http://schemas.microsoft.com/office/drawing/2014/main" id="{468AC973-6631-0546-90CA-1FB03AF8A5F2}"/>
              </a:ext>
            </a:extLst>
          </p:cNvPr>
          <p:cNvGraphicFramePr/>
          <p:nvPr>
            <p:extLst>
              <p:ext uri="{D42A27DB-BD31-4B8C-83A1-F6EECF244321}">
                <p14:modId xmlns:p14="http://schemas.microsoft.com/office/powerpoint/2010/main" val="3891040448"/>
              </p:ext>
            </p:extLst>
          </p:nvPr>
        </p:nvGraphicFramePr>
        <p:xfrm>
          <a:off x="8989016" y="683077"/>
          <a:ext cx="2723371" cy="537826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Slide Number Placeholder 3"/>
          <p:cNvSpPr>
            <a:spLocks noGrp="1"/>
          </p:cNvSpPr>
          <p:nvPr>
            <p:ph type="sldNum" sz="quarter" idx="10"/>
          </p:nvPr>
        </p:nvSpPr>
        <p:spPr/>
        <p:txBody>
          <a:bodyPr/>
          <a:lstStyle/>
          <a:p>
            <a:fld id="{D3184408-21B2-884B-9E26-054E35533E0F}" type="slidenum">
              <a:rPr lang="en-US" smtClean="0"/>
              <a:pPr/>
              <a:t>123</a:t>
            </a:fld>
            <a:endParaRPr lang="en-US"/>
          </a:p>
        </p:txBody>
      </p:sp>
      <p:sp>
        <p:nvSpPr>
          <p:cNvPr id="14" name="TextBox 13"/>
          <p:cNvSpPr txBox="1"/>
          <p:nvPr/>
        </p:nvSpPr>
        <p:spPr>
          <a:xfrm>
            <a:off x="7233997" y="1529489"/>
            <a:ext cx="1448410" cy="646331"/>
          </a:xfrm>
          <a:prstGeom prst="rect">
            <a:avLst/>
          </a:prstGeom>
          <a:solidFill>
            <a:srgbClr val="D9D9D9">
              <a:alpha val="85098"/>
            </a:srgbClr>
          </a:solidFill>
        </p:spPr>
        <p:txBody>
          <a:bodyPr wrap="square" rtlCol="0">
            <a:spAutoFit/>
          </a:bodyPr>
          <a:lstStyle/>
          <a:p>
            <a:r>
              <a:rPr lang="en-US" dirty="0"/>
              <a:t>Sequencing: plan for later</a:t>
            </a:r>
          </a:p>
        </p:txBody>
      </p:sp>
      <p:sp>
        <p:nvSpPr>
          <p:cNvPr id="20" name="Oval 19"/>
          <p:cNvSpPr/>
          <p:nvPr/>
        </p:nvSpPr>
        <p:spPr>
          <a:xfrm>
            <a:off x="3527060" y="4201405"/>
            <a:ext cx="419100" cy="419100"/>
          </a:xfrm>
          <a:prstGeom prst="ellipse">
            <a:avLst/>
          </a:prstGeom>
          <a:noFill/>
          <a:ln>
            <a:solidFill>
              <a:srgbClr val="BA0C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BA0C2F"/>
                </a:solidFill>
              </a:rPr>
              <a:t>1</a:t>
            </a:r>
          </a:p>
        </p:txBody>
      </p:sp>
      <p:sp>
        <p:nvSpPr>
          <p:cNvPr id="21" name="Oval 20"/>
          <p:cNvSpPr/>
          <p:nvPr/>
        </p:nvSpPr>
        <p:spPr>
          <a:xfrm>
            <a:off x="8293477" y="4592228"/>
            <a:ext cx="419100" cy="419100"/>
          </a:xfrm>
          <a:prstGeom prst="ellipse">
            <a:avLst/>
          </a:prstGeom>
          <a:noFill/>
          <a:ln>
            <a:solidFill>
              <a:srgbClr val="BA0C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BA0C2F"/>
                </a:solidFill>
              </a:rPr>
              <a:t>2</a:t>
            </a:r>
          </a:p>
        </p:txBody>
      </p:sp>
      <p:sp>
        <p:nvSpPr>
          <p:cNvPr id="22" name="Oval 21"/>
          <p:cNvSpPr/>
          <p:nvPr/>
        </p:nvSpPr>
        <p:spPr>
          <a:xfrm>
            <a:off x="6565597" y="1289314"/>
            <a:ext cx="419100" cy="419100"/>
          </a:xfrm>
          <a:prstGeom prst="ellipse">
            <a:avLst/>
          </a:prstGeom>
          <a:noFill/>
          <a:ln>
            <a:solidFill>
              <a:srgbClr val="BA0C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BA0C2F"/>
                </a:solidFill>
              </a:rPr>
              <a:t>3</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124</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Leverage points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2F6C"/>
                </a:solidFill>
                <a:effectLst/>
                <a:uLnTx/>
                <a:uFillTx/>
                <a:latin typeface="Calibri"/>
                <a:ea typeface="+mn-ea"/>
                <a:cs typeface="+mn-cs"/>
              </a:rPr>
              <a:t>Sub-module: Identifying and prioritizing leverage </a:t>
            </a:r>
            <a:r>
              <a:rPr lang="en-US" sz="2800" b="1" dirty="0">
                <a:solidFill>
                  <a:srgbClr val="002F6C"/>
                </a:solidFill>
                <a:latin typeface="Calibri"/>
              </a:rPr>
              <a:t>p</a:t>
            </a:r>
            <a:r>
              <a:rPr kumimoji="0" lang="en-US" sz="2800" b="1" i="0" u="none" strike="noStrike" kern="1200" cap="none" spc="0" normalizeH="0" baseline="0" noProof="0" dirty="0" err="1">
                <a:ln>
                  <a:noFill/>
                </a:ln>
                <a:solidFill>
                  <a:srgbClr val="002F6C"/>
                </a:solidFill>
                <a:effectLst/>
                <a:uLnTx/>
                <a:uFillTx/>
                <a:latin typeface="Calibri"/>
                <a:ea typeface="+mn-ea"/>
                <a:cs typeface="+mn-cs"/>
              </a:rPr>
              <a:t>oints</a:t>
            </a:r>
            <a:endParaRPr kumimoji="0" lang="en-US" sz="2800" b="1" i="0" u="none" strike="noStrike" kern="1200" cap="none" spc="0" normalizeH="0" baseline="0" noProof="0" dirty="0">
              <a:ln>
                <a:noFill/>
              </a:ln>
              <a:solidFill>
                <a:srgbClr val="002F6C"/>
              </a:solidFill>
              <a:effectLst/>
              <a:uLnTx/>
              <a:uFillTx/>
              <a:latin typeface="Calibri"/>
              <a:ea typeface="+mn-ea"/>
              <a:cs typeface="+mn-cs"/>
            </a:endParaRPr>
          </a:p>
        </p:txBody>
      </p:sp>
    </p:spTree>
    <p:extLst>
      <p:ext uri="{BB962C8B-B14F-4D97-AF65-F5344CB8AC3E}">
        <p14:creationId xmlns:p14="http://schemas.microsoft.com/office/powerpoint/2010/main" val="315049764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This module provides activities to put learnings on leverage points into practice.</a:t>
            </a:r>
          </a:p>
          <a:p>
            <a:pPr marL="114297" indent="0">
              <a:buNone/>
            </a:pPr>
            <a:r>
              <a:rPr lang="en-GB" sz="1600" b="1" dirty="0"/>
              <a:t>Guidelines:</a:t>
            </a:r>
          </a:p>
          <a:p>
            <a:pPr marL="114297" indent="0">
              <a:buNone/>
            </a:pPr>
            <a:r>
              <a:rPr lang="en-GB" sz="1600" dirty="0"/>
              <a:t>None</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Activity: Identifying leverage points</a:t>
            </a:r>
          </a:p>
          <a:p>
            <a:r>
              <a:rPr lang="en-GB" sz="1600" dirty="0"/>
              <a:t>Activity: Prioritizing leverage points</a:t>
            </a:r>
          </a:p>
          <a:p>
            <a:r>
              <a:rPr lang="en-GB" sz="1600" dirty="0"/>
              <a:t>Activity: Learning Agenda</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125</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1251338522"/>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199F2FA8-4E7A-B544-A92B-1177FEA9A039}"/>
              </a:ext>
            </a:extLst>
          </p:cNvPr>
          <p:cNvGraphicFramePr>
            <a:graphicFrameLocks noChangeAspect="1"/>
          </p:cNvGraphicFramePr>
          <p:nvPr>
            <p:custDataLst>
              <p:tags r:id="rId1"/>
            </p:custDataLst>
            <p:extLst>
              <p:ext uri="{D42A27DB-BD31-4B8C-83A1-F6EECF244321}">
                <p14:modId xmlns:p14="http://schemas.microsoft.com/office/powerpoint/2010/main" val="25126237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p:cNvSpPr>
            <a:spLocks noGrp="1"/>
          </p:cNvSpPr>
          <p:nvPr>
            <p:ph type="title"/>
          </p:nvPr>
        </p:nvSpPr>
        <p:spPr/>
        <p:txBody>
          <a:bodyPr vert="horz"/>
          <a:lstStyle/>
          <a:p>
            <a:r>
              <a:rPr lang="en-US" dirty="0"/>
              <a:t>Activity: Identifying leverage points (25 min)</a:t>
            </a:r>
          </a:p>
        </p:txBody>
      </p:sp>
      <p:sp>
        <p:nvSpPr>
          <p:cNvPr id="3" name="Content Placeholder 2"/>
          <p:cNvSpPr>
            <a:spLocks noGrp="1"/>
          </p:cNvSpPr>
          <p:nvPr>
            <p:ph idx="1"/>
          </p:nvPr>
        </p:nvSpPr>
        <p:spPr>
          <a:xfrm>
            <a:off x="132434" y="1377386"/>
            <a:ext cx="11870512" cy="4654924"/>
          </a:xfrm>
        </p:spPr>
        <p:txBody>
          <a:bodyPr>
            <a:normAutofit/>
          </a:bodyPr>
          <a:lstStyle/>
          <a:p>
            <a:r>
              <a:rPr lang="en-US" dirty="0"/>
              <a:t>Brainstorm leverage points where USAID could intervene</a:t>
            </a:r>
          </a:p>
          <a:p>
            <a:pPr lvl="1"/>
            <a:r>
              <a:rPr lang="en-US" dirty="0"/>
              <a:t>Look at key outcomes and the pathways that enable them</a:t>
            </a:r>
          </a:p>
          <a:p>
            <a:pPr lvl="1"/>
            <a:r>
              <a:rPr lang="en-US" dirty="0"/>
              <a:t>Identify potential leverage points (behavior, relationship, or condition)</a:t>
            </a:r>
          </a:p>
          <a:p>
            <a:pPr lvl="1"/>
            <a:r>
              <a:rPr lang="en-US" dirty="0"/>
              <a:t>Could be an existing leverage point (where an intervention already exists) or a new one where there’s currently a gap</a:t>
            </a:r>
          </a:p>
          <a:p>
            <a:pPr lvl="1"/>
            <a:r>
              <a:rPr lang="en-US" dirty="0"/>
              <a:t>Your opportunity to provide input on where USAID should invest next!</a:t>
            </a:r>
          </a:p>
          <a:p>
            <a:r>
              <a:rPr lang="en-US" dirty="0"/>
              <a:t>Discuss with your group</a:t>
            </a:r>
          </a:p>
          <a:p>
            <a:pPr lvl="1"/>
            <a:r>
              <a:rPr lang="en-US" dirty="0"/>
              <a:t>Evidence base for this leverage point (data/experience/intuition) – USAID will look at this</a:t>
            </a:r>
          </a:p>
          <a:p>
            <a:pPr lvl="1"/>
            <a:r>
              <a:rPr lang="en-US" dirty="0"/>
              <a:t>Match to USAID’s strengths – why is this a good leverage point for a USAID investment?</a:t>
            </a:r>
          </a:p>
          <a:p>
            <a:pPr lvl="1"/>
            <a:r>
              <a:rPr lang="en-US" dirty="0"/>
              <a:t>Add a star to the System Map at each leverage point</a:t>
            </a:r>
          </a:p>
          <a:p>
            <a:pPr lvl="1"/>
            <a:endParaRPr lang="en-US" dirty="0"/>
          </a:p>
          <a:p>
            <a:pPr lvl="2"/>
            <a:endParaRPr lang="en-US" dirty="0"/>
          </a:p>
        </p:txBody>
      </p:sp>
      <p:sp>
        <p:nvSpPr>
          <p:cNvPr id="4" name="Slide Number Placeholder 3"/>
          <p:cNvSpPr>
            <a:spLocks noGrp="1"/>
          </p:cNvSpPr>
          <p:nvPr>
            <p:ph type="sldNum" sz="quarter" idx="10"/>
          </p:nvPr>
        </p:nvSpPr>
        <p:spPr/>
        <p:txBody>
          <a:bodyPr/>
          <a:lstStyle/>
          <a:p>
            <a:fld id="{D3184408-21B2-884B-9E26-054E35533E0F}" type="slidenum">
              <a:rPr lang="en-US" smtClean="0"/>
              <a:pPr/>
              <a:t>126</a:t>
            </a:fld>
            <a:endParaRPr lang="en-US"/>
          </a:p>
        </p:txBody>
      </p:sp>
    </p:spTree>
    <p:extLst>
      <p:ext uri="{BB962C8B-B14F-4D97-AF65-F5344CB8AC3E}">
        <p14:creationId xmlns:p14="http://schemas.microsoft.com/office/powerpoint/2010/main" val="325790553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FABF0D5B-2FB7-6C46-9EBC-D54D74DBD749}"/>
              </a:ext>
            </a:extLst>
          </p:cNvPr>
          <p:cNvGraphicFramePr>
            <a:graphicFrameLocks noChangeAspect="1"/>
          </p:cNvGraphicFramePr>
          <p:nvPr>
            <p:custDataLst>
              <p:tags r:id="rId1"/>
            </p:custDataLst>
            <p:extLst>
              <p:ext uri="{D42A27DB-BD31-4B8C-83A1-F6EECF244321}">
                <p14:modId xmlns:p14="http://schemas.microsoft.com/office/powerpoint/2010/main" val="4257410396"/>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p:cNvSpPr>
            <a:spLocks noGrp="1"/>
          </p:cNvSpPr>
          <p:nvPr>
            <p:ph type="title"/>
          </p:nvPr>
        </p:nvSpPr>
        <p:spPr/>
        <p:txBody>
          <a:bodyPr vert="horz"/>
          <a:lstStyle/>
          <a:p>
            <a:r>
              <a:rPr lang="en-US" dirty="0"/>
              <a:t>Activity: Prioritizing leverage points (15 min)</a:t>
            </a:r>
          </a:p>
        </p:txBody>
      </p:sp>
      <p:sp>
        <p:nvSpPr>
          <p:cNvPr id="3" name="Content Placeholder 2"/>
          <p:cNvSpPr>
            <a:spLocks noGrp="1"/>
          </p:cNvSpPr>
          <p:nvPr>
            <p:ph idx="1"/>
          </p:nvPr>
        </p:nvSpPr>
        <p:spPr>
          <a:xfrm>
            <a:off x="132434" y="1377386"/>
            <a:ext cx="11870512" cy="4654924"/>
          </a:xfrm>
        </p:spPr>
        <p:txBody>
          <a:bodyPr>
            <a:normAutofit/>
          </a:bodyPr>
          <a:lstStyle/>
          <a:p>
            <a:r>
              <a:rPr lang="en-US" dirty="0"/>
              <a:t>Put list of leverage points in priority order and document your reasoning for USAID.</a:t>
            </a:r>
          </a:p>
          <a:p>
            <a:r>
              <a:rPr lang="en-US" dirty="0"/>
              <a:t>Limited resources available – what should the priority investments be?</a:t>
            </a:r>
          </a:p>
          <a:p>
            <a:pPr lvl="1"/>
            <a:endParaRPr lang="en-US" dirty="0"/>
          </a:p>
          <a:p>
            <a:pPr lvl="2"/>
            <a:endParaRPr lang="en-US" dirty="0"/>
          </a:p>
        </p:txBody>
      </p:sp>
      <p:sp>
        <p:nvSpPr>
          <p:cNvPr id="4" name="Slide Number Placeholder 3"/>
          <p:cNvSpPr>
            <a:spLocks noGrp="1"/>
          </p:cNvSpPr>
          <p:nvPr>
            <p:ph type="sldNum" sz="quarter" idx="10"/>
          </p:nvPr>
        </p:nvSpPr>
        <p:spPr/>
        <p:txBody>
          <a:bodyPr/>
          <a:lstStyle/>
          <a:p>
            <a:fld id="{D3184408-21B2-884B-9E26-054E35533E0F}" type="slidenum">
              <a:rPr lang="en-US" smtClean="0"/>
              <a:pPr/>
              <a:t>127</a:t>
            </a:fld>
            <a:endParaRPr lang="en-US"/>
          </a:p>
        </p:txBody>
      </p:sp>
      <p:graphicFrame>
        <p:nvGraphicFramePr>
          <p:cNvPr id="6" name="Table 5"/>
          <p:cNvGraphicFramePr>
            <a:graphicFrameLocks noGrp="1"/>
          </p:cNvGraphicFramePr>
          <p:nvPr/>
        </p:nvGraphicFramePr>
        <p:xfrm>
          <a:off x="425836" y="2750630"/>
          <a:ext cx="8495528" cy="3230880"/>
        </p:xfrm>
        <a:graphic>
          <a:graphicData uri="http://schemas.openxmlformats.org/drawingml/2006/table">
            <a:tbl>
              <a:tblPr firstRow="1" bandRow="1">
                <a:tableStyleId>{2D5ABB26-0587-4C30-8999-92F81FD0307C}</a:tableStyleId>
              </a:tblPr>
              <a:tblGrid>
                <a:gridCol w="2078370">
                  <a:extLst>
                    <a:ext uri="{9D8B030D-6E8A-4147-A177-3AD203B41FA5}">
                      <a16:colId xmlns:a16="http://schemas.microsoft.com/office/drawing/2014/main" val="20000"/>
                    </a:ext>
                  </a:extLst>
                </a:gridCol>
                <a:gridCol w="6417158">
                  <a:extLst>
                    <a:ext uri="{9D8B030D-6E8A-4147-A177-3AD203B41FA5}">
                      <a16:colId xmlns:a16="http://schemas.microsoft.com/office/drawing/2014/main" val="20001"/>
                    </a:ext>
                  </a:extLst>
                </a:gridCol>
              </a:tblGrid>
              <a:tr h="379183">
                <a:tc>
                  <a:txBody>
                    <a:bodyPr/>
                    <a:lstStyle/>
                    <a:p>
                      <a:pPr marL="0" algn="l" defTabSz="914377" rtl="0" eaLnBrk="1" latinLnBrk="0" hangingPunct="1"/>
                      <a:r>
                        <a:rPr lang="en-US" sz="2000" b="1" kern="1200" dirty="0">
                          <a:solidFill>
                            <a:srgbClr val="002F6C"/>
                          </a:solidFill>
                          <a:latin typeface="+mn-lt"/>
                          <a:ea typeface="+mn-ea"/>
                          <a:cs typeface="+mn-cs"/>
                        </a:rPr>
                        <a:t>Capabilities:</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800" dirty="0"/>
                        <a:t>Does USAID already have the tools, capabilities, or relationships to intervene at this point?</a:t>
                      </a:r>
                    </a:p>
                  </a:txBody>
                  <a:tcPr/>
                </a:tc>
                <a:extLst>
                  <a:ext uri="{0D108BD9-81ED-4DB2-BD59-A6C34878D82A}">
                    <a16:rowId xmlns:a16="http://schemas.microsoft.com/office/drawing/2014/main" val="10003"/>
                  </a:ext>
                </a:extLst>
              </a:tr>
              <a:tr h="379183">
                <a:tc>
                  <a:txBody>
                    <a:bodyPr/>
                    <a:lstStyle/>
                    <a:p>
                      <a:pPr marL="0" algn="l" defTabSz="914377" rtl="0" eaLnBrk="1" latinLnBrk="0" hangingPunct="1"/>
                      <a:r>
                        <a:rPr lang="en-US" sz="2000" b="1" kern="1200" dirty="0">
                          <a:solidFill>
                            <a:srgbClr val="002F6C"/>
                          </a:solidFill>
                          <a:latin typeface="+mn-lt"/>
                          <a:ea typeface="+mn-ea"/>
                          <a:cs typeface="+mn-cs"/>
                        </a:rPr>
                        <a:t>Coverage:</a:t>
                      </a:r>
                    </a:p>
                  </a:txBody>
                  <a:tcPr/>
                </a:tc>
                <a:tc>
                  <a:txBody>
                    <a:bodyPr/>
                    <a:lstStyle/>
                    <a:p>
                      <a:pPr marL="0" lvl="2" indent="0" defTabSz="914400"/>
                      <a:r>
                        <a:rPr lang="en-US" sz="1800" kern="1200" dirty="0">
                          <a:solidFill>
                            <a:schemeClr val="tx1"/>
                          </a:solidFill>
                          <a:latin typeface="+mn-lt"/>
                          <a:ea typeface="+mn-ea"/>
                          <a:cs typeface="+mn-cs"/>
                        </a:rPr>
                        <a:t>Are other donors/NGOs/GOU already working on this pathway?</a:t>
                      </a:r>
                    </a:p>
                    <a:p>
                      <a:pPr marL="0" lvl="2" indent="0" defTabSz="914400"/>
                      <a:r>
                        <a:rPr lang="en-US" sz="1800" kern="1200" dirty="0">
                          <a:solidFill>
                            <a:schemeClr val="tx1"/>
                          </a:solidFill>
                          <a:latin typeface="+mn-lt"/>
                          <a:ea typeface="+mn-ea"/>
                          <a:cs typeface="+mn-cs"/>
                        </a:rPr>
                        <a:t>Would certain interventions be complementary/additive?</a:t>
                      </a:r>
                    </a:p>
                  </a:txBody>
                  <a:tcPr/>
                </a:tc>
                <a:extLst>
                  <a:ext uri="{0D108BD9-81ED-4DB2-BD59-A6C34878D82A}">
                    <a16:rowId xmlns:a16="http://schemas.microsoft.com/office/drawing/2014/main" val="10000"/>
                  </a:ext>
                </a:extLst>
              </a:tr>
              <a:tr h="379183">
                <a:tc>
                  <a:txBody>
                    <a:bodyPr/>
                    <a:lstStyle/>
                    <a:p>
                      <a:r>
                        <a:rPr lang="en-US" sz="2000" b="1" kern="1200" dirty="0">
                          <a:solidFill>
                            <a:srgbClr val="002F6C"/>
                          </a:solidFill>
                          <a:latin typeface="+mn-lt"/>
                          <a:ea typeface="+mn-ea"/>
                          <a:cs typeface="+mn-cs"/>
                        </a:rPr>
                        <a:t>Timing:</a:t>
                      </a:r>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latin typeface="+mn-lt"/>
                          <a:ea typeface="+mn-ea"/>
                          <a:cs typeface="+mn-cs"/>
                        </a:rPr>
                        <a:t>Is timing or sequencing of interventions important?</a:t>
                      </a:r>
                    </a:p>
                    <a:p>
                      <a:pPr marL="0" marR="0" lvl="1" indent="0" algn="l" defTabSz="914377"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latin typeface="+mn-lt"/>
                          <a:ea typeface="+mn-ea"/>
                          <a:cs typeface="+mn-cs"/>
                        </a:rPr>
                        <a:t>Short-term vs. long-term priorities?</a:t>
                      </a:r>
                    </a:p>
                  </a:txBody>
                  <a:tcPr/>
                </a:tc>
                <a:extLst>
                  <a:ext uri="{0D108BD9-81ED-4DB2-BD59-A6C34878D82A}">
                    <a16:rowId xmlns:a16="http://schemas.microsoft.com/office/drawing/2014/main" val="10004"/>
                  </a:ext>
                </a:extLst>
              </a:tr>
              <a:tr h="256034">
                <a:tc>
                  <a:txBody>
                    <a:bodyPr/>
                    <a:lstStyle/>
                    <a:p>
                      <a:r>
                        <a:rPr lang="en-US" sz="2000" b="1" kern="1200" dirty="0">
                          <a:solidFill>
                            <a:srgbClr val="002F6C"/>
                          </a:solidFill>
                          <a:latin typeface="+mn-lt"/>
                          <a:ea typeface="+mn-ea"/>
                          <a:cs typeface="+mn-cs"/>
                        </a:rPr>
                        <a:t>Impact:</a:t>
                      </a:r>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latin typeface="+mn-lt"/>
                          <a:ea typeface="+mn-ea"/>
                          <a:cs typeface="+mn-cs"/>
                        </a:rPr>
                        <a:t>Is it important to consider impact per dollar/return on investment?</a:t>
                      </a:r>
                    </a:p>
                  </a:txBody>
                  <a:tcPr/>
                </a:tc>
                <a:extLst>
                  <a:ext uri="{0D108BD9-81ED-4DB2-BD59-A6C34878D82A}">
                    <a16:rowId xmlns:a16="http://schemas.microsoft.com/office/drawing/2014/main" val="10001"/>
                  </a:ext>
                </a:extLst>
              </a:tr>
              <a:tr h="541689">
                <a:tc>
                  <a:txBody>
                    <a:bodyPr/>
                    <a:lstStyle/>
                    <a:p>
                      <a:r>
                        <a:rPr lang="en-US" sz="2000" b="1" dirty="0">
                          <a:solidFill>
                            <a:srgbClr val="002F6C"/>
                          </a:solidFill>
                        </a:rPr>
                        <a:t>Confidence:</a:t>
                      </a:r>
                      <a:endParaRPr lang="en-US" sz="2000" dirty="0"/>
                    </a:p>
                  </a:txBody>
                  <a:tcPr/>
                </a:tc>
                <a:tc>
                  <a:txBody>
                    <a:bodyPr/>
                    <a:lstStyle/>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Do we have evidence that change is possible?</a:t>
                      </a:r>
                    </a:p>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What are the explicit/implicit assumptions we are making?</a:t>
                      </a:r>
                    </a:p>
                    <a:p>
                      <a:pPr marL="0" marR="0" lvl="1" indent="0" algn="l" defTabSz="914377" rtl="0" eaLnBrk="1" fontAlgn="auto" latinLnBrk="0" hangingPunct="1">
                        <a:lnSpc>
                          <a:spcPct val="100000"/>
                        </a:lnSpc>
                        <a:spcBef>
                          <a:spcPts val="0"/>
                        </a:spcBef>
                        <a:spcAft>
                          <a:spcPts val="0"/>
                        </a:spcAft>
                        <a:buClrTx/>
                        <a:buSzTx/>
                        <a:buFontTx/>
                        <a:buNone/>
                        <a:tabLst/>
                        <a:defRPr/>
                      </a:pPr>
                      <a:r>
                        <a:rPr lang="en-US" sz="1800" dirty="0"/>
                        <a:t>Do we have data or evidence to back up our prioritization?</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843700835"/>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CB4D4BA-ADE0-994A-BC96-DB924FE97875}"/>
              </a:ext>
            </a:extLst>
          </p:cNvPr>
          <p:cNvGraphicFramePr>
            <a:graphicFrameLocks noChangeAspect="1"/>
          </p:cNvGraphicFramePr>
          <p:nvPr>
            <p:custDataLst>
              <p:tags r:id="rId1"/>
            </p:custDataLst>
            <p:extLst>
              <p:ext uri="{D42A27DB-BD31-4B8C-83A1-F6EECF244321}">
                <p14:modId xmlns:p14="http://schemas.microsoft.com/office/powerpoint/2010/main" val="2090134430"/>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p:cNvSpPr>
            <a:spLocks noGrp="1"/>
          </p:cNvSpPr>
          <p:nvPr>
            <p:ph type="title"/>
          </p:nvPr>
        </p:nvSpPr>
        <p:spPr/>
        <p:txBody>
          <a:bodyPr vert="horz"/>
          <a:lstStyle/>
          <a:p>
            <a:r>
              <a:rPr lang="en-US" dirty="0"/>
              <a:t>Activity: Learning agenda (5 min)</a:t>
            </a:r>
          </a:p>
        </p:txBody>
      </p:sp>
      <p:sp>
        <p:nvSpPr>
          <p:cNvPr id="3" name="Content Placeholder 2"/>
          <p:cNvSpPr>
            <a:spLocks noGrp="1"/>
          </p:cNvSpPr>
          <p:nvPr>
            <p:ph idx="1"/>
          </p:nvPr>
        </p:nvSpPr>
        <p:spPr>
          <a:xfrm>
            <a:off x="132434" y="1377386"/>
            <a:ext cx="11870512" cy="4654924"/>
          </a:xfrm>
        </p:spPr>
        <p:txBody>
          <a:bodyPr>
            <a:normAutofit/>
          </a:bodyPr>
          <a:lstStyle/>
          <a:p>
            <a:r>
              <a:rPr lang="en-US" dirty="0"/>
              <a:t>Was there data or evidence to support the choice and prioritization of leverage points?</a:t>
            </a:r>
          </a:p>
          <a:p>
            <a:r>
              <a:rPr lang="en-US" dirty="0"/>
              <a:t>What do you wish you knew now, that would have made that exercise easier?</a:t>
            </a:r>
          </a:p>
          <a:p>
            <a:r>
              <a:rPr lang="en-US" dirty="0"/>
              <a:t>What would you add to the Mission’s learning agenda?</a:t>
            </a:r>
          </a:p>
          <a:p>
            <a:pPr lvl="2"/>
            <a:endParaRPr lang="en-US" dirty="0"/>
          </a:p>
        </p:txBody>
      </p:sp>
      <p:sp>
        <p:nvSpPr>
          <p:cNvPr id="4" name="Slide Number Placeholder 3"/>
          <p:cNvSpPr>
            <a:spLocks noGrp="1"/>
          </p:cNvSpPr>
          <p:nvPr>
            <p:ph type="sldNum" sz="quarter" idx="10"/>
          </p:nvPr>
        </p:nvSpPr>
        <p:spPr/>
        <p:txBody>
          <a:bodyPr/>
          <a:lstStyle/>
          <a:p>
            <a:fld id="{D3184408-21B2-884B-9E26-054E35533E0F}" type="slidenum">
              <a:rPr lang="en-US" smtClean="0"/>
              <a:pPr/>
              <a:t>128</a:t>
            </a:fld>
            <a:endParaRPr lang="en-US"/>
          </a:p>
        </p:txBody>
      </p:sp>
    </p:spTree>
    <p:extLst>
      <p:ext uri="{BB962C8B-B14F-4D97-AF65-F5344CB8AC3E}">
        <p14:creationId xmlns:p14="http://schemas.microsoft.com/office/powerpoint/2010/main" val="355719250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D3184408-21B2-884B-9E26-054E35533E0F}" type="slidenum">
              <a:rPr lang="en-US" smtClean="0"/>
              <a:pPr/>
              <a:t>129</a:t>
            </a:fld>
            <a:endParaRPr lang="en-US" dirty="0"/>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indent="-457200"/>
            <a:r>
              <a:rPr lang="en-US" sz="3600" dirty="0">
                <a:solidFill>
                  <a:schemeClr val="bg2"/>
                </a:solidFill>
              </a:rPr>
              <a:t>Activities</a:t>
            </a:r>
          </a:p>
          <a:p>
            <a:pPr marL="571497" indent="-457200"/>
            <a:r>
              <a:rPr lang="en-US" sz="3600" b="1" dirty="0">
                <a:solidFill>
                  <a:srgbClr val="002F6C"/>
                </a:solidFill>
              </a:rPr>
              <a:t>Module: Collaboration and complementarity</a:t>
            </a:r>
          </a:p>
        </p:txBody>
      </p:sp>
    </p:spTree>
    <p:extLst>
      <p:ext uri="{BB962C8B-B14F-4D97-AF65-F5344CB8AC3E}">
        <p14:creationId xmlns:p14="http://schemas.microsoft.com/office/powerpoint/2010/main" val="4018695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 systems perspective?</a:t>
            </a:r>
          </a:p>
        </p:txBody>
      </p:sp>
      <p:sp>
        <p:nvSpPr>
          <p:cNvPr id="3" name="Content Placeholder 2"/>
          <p:cNvSpPr>
            <a:spLocks noGrp="1"/>
          </p:cNvSpPr>
          <p:nvPr>
            <p:ph idx="1"/>
          </p:nvPr>
        </p:nvSpPr>
        <p:spPr/>
        <p:txBody>
          <a:bodyPr>
            <a:normAutofit/>
          </a:bodyPr>
          <a:lstStyle/>
          <a:p>
            <a:r>
              <a:rPr lang="en-US" dirty="0"/>
              <a:t>Outcomes in development are the product of complex systems</a:t>
            </a:r>
          </a:p>
          <a:p>
            <a:r>
              <a:rPr lang="en-US" dirty="0"/>
              <a:t>Maps can be used to represent any system, whether narrow or broad, concrete or abstract</a:t>
            </a:r>
          </a:p>
          <a:p>
            <a:r>
              <a:rPr lang="en-US" dirty="0"/>
              <a:t>Representing systems using maps helps to </a:t>
            </a:r>
          </a:p>
          <a:p>
            <a:pPr lvl="1"/>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D3184408-21B2-884B-9E26-054E35533E0F}" type="slidenum">
              <a:rPr lang="en-US" smtClean="0"/>
              <a:pPr/>
              <a:t>13</a:t>
            </a:fld>
            <a:endParaRPr lang="en-US" dirty="0"/>
          </a:p>
        </p:txBody>
      </p:sp>
      <p:sp>
        <p:nvSpPr>
          <p:cNvPr id="5" name="Rectangle 4"/>
          <p:cNvSpPr/>
          <p:nvPr/>
        </p:nvSpPr>
        <p:spPr>
          <a:xfrm>
            <a:off x="1008970" y="3147905"/>
            <a:ext cx="10174061" cy="2961244"/>
          </a:xfrm>
          <a:prstGeom prst="rect">
            <a:avLst/>
          </a:prstGeom>
        </p:spPr>
        <p:txBody>
          <a:bodyPr wrap="square" numCol="2">
            <a:spAutoFit/>
          </a:bodyPr>
          <a:lstStyle/>
          <a:p>
            <a:pPr marL="640064" lvl="1" indent="-228594" defTabSz="914377">
              <a:spcBef>
                <a:spcPct val="20000"/>
              </a:spcBef>
              <a:spcAft>
                <a:spcPts val="1200"/>
              </a:spcAft>
              <a:buClr>
                <a:srgbClr val="8C8985"/>
              </a:buClr>
              <a:buFont typeface="Arial" pitchFamily="34" charset="0"/>
              <a:buChar char="•"/>
            </a:pPr>
            <a:r>
              <a:rPr lang="en-US" sz="2000" dirty="0">
                <a:solidFill>
                  <a:srgbClr val="212721"/>
                </a:solidFill>
              </a:rPr>
              <a:t>Promote collective understanding</a:t>
            </a:r>
          </a:p>
          <a:p>
            <a:pPr marL="640064" lvl="1" indent="-228594" defTabSz="914377">
              <a:spcBef>
                <a:spcPct val="20000"/>
              </a:spcBef>
              <a:spcAft>
                <a:spcPts val="1200"/>
              </a:spcAft>
              <a:buClr>
                <a:srgbClr val="8C8985"/>
              </a:buClr>
              <a:buFont typeface="Arial" pitchFamily="34" charset="0"/>
              <a:buChar char="•"/>
            </a:pPr>
            <a:r>
              <a:rPr lang="en-US" sz="2000" dirty="0">
                <a:solidFill>
                  <a:srgbClr val="212721"/>
                </a:solidFill>
              </a:rPr>
              <a:t>Create a common mental framing</a:t>
            </a:r>
          </a:p>
          <a:p>
            <a:pPr marL="640064" lvl="1" indent="-228594" defTabSz="914377">
              <a:spcBef>
                <a:spcPct val="20000"/>
              </a:spcBef>
              <a:spcAft>
                <a:spcPts val="1200"/>
              </a:spcAft>
              <a:buClr>
                <a:srgbClr val="8C8985"/>
              </a:buClr>
              <a:buFont typeface="Arial" pitchFamily="34" charset="0"/>
              <a:buChar char="•"/>
            </a:pPr>
            <a:r>
              <a:rPr lang="en-US" sz="2000" dirty="0">
                <a:solidFill>
                  <a:srgbClr val="212721"/>
                </a:solidFill>
              </a:rPr>
              <a:t>Communicate about the system</a:t>
            </a:r>
          </a:p>
          <a:p>
            <a:pPr marL="640064" lvl="1" indent="-228594" defTabSz="914377">
              <a:spcBef>
                <a:spcPct val="20000"/>
              </a:spcBef>
              <a:spcAft>
                <a:spcPts val="1200"/>
              </a:spcAft>
              <a:buClr>
                <a:srgbClr val="8C8985"/>
              </a:buClr>
              <a:buFont typeface="Arial" pitchFamily="34" charset="0"/>
              <a:buChar char="•"/>
            </a:pPr>
            <a:r>
              <a:rPr lang="en-US" sz="2000" dirty="0">
                <a:solidFill>
                  <a:srgbClr val="212721"/>
                </a:solidFill>
              </a:rPr>
              <a:t>Represent hypotheses about systems change</a:t>
            </a:r>
          </a:p>
          <a:p>
            <a:pPr marL="640064" lvl="1" indent="-228594" defTabSz="914377">
              <a:spcBef>
                <a:spcPct val="20000"/>
              </a:spcBef>
              <a:spcAft>
                <a:spcPts val="1200"/>
              </a:spcAft>
              <a:buClr>
                <a:srgbClr val="8C8985"/>
              </a:buClr>
              <a:buFont typeface="Arial" pitchFamily="34" charset="0"/>
              <a:buChar char="•"/>
            </a:pPr>
            <a:r>
              <a:rPr lang="en-US" sz="2000" dirty="0">
                <a:solidFill>
                  <a:srgbClr val="212721"/>
                </a:solidFill>
              </a:rPr>
              <a:t>Organize information about the system</a:t>
            </a:r>
          </a:p>
          <a:p>
            <a:pPr marL="640064" lvl="1" indent="-228594" defTabSz="914377">
              <a:spcBef>
                <a:spcPct val="20000"/>
              </a:spcBef>
              <a:spcAft>
                <a:spcPts val="1200"/>
              </a:spcAft>
              <a:buClr>
                <a:srgbClr val="8C8985"/>
              </a:buClr>
              <a:buFont typeface="Arial" pitchFamily="34" charset="0"/>
              <a:buChar char="•"/>
            </a:pPr>
            <a:r>
              <a:rPr lang="en-US" sz="2000" dirty="0">
                <a:solidFill>
                  <a:srgbClr val="212721"/>
                </a:solidFill>
              </a:rPr>
              <a:t>Collaborate in a "systematic" way</a:t>
            </a:r>
          </a:p>
          <a:p>
            <a:pPr marL="640064" lvl="1" indent="-228594" defTabSz="914377">
              <a:spcBef>
                <a:spcPct val="20000"/>
              </a:spcBef>
              <a:spcAft>
                <a:spcPts val="1200"/>
              </a:spcAft>
              <a:buClr>
                <a:srgbClr val="8C8985"/>
              </a:buClr>
              <a:buFont typeface="Arial" pitchFamily="34" charset="0"/>
              <a:buChar char="•"/>
            </a:pPr>
            <a:r>
              <a:rPr lang="en-US" sz="2000" dirty="0">
                <a:solidFill>
                  <a:srgbClr val="212721"/>
                </a:solidFill>
              </a:rPr>
              <a:t>Identify opportunities for new interventions</a:t>
            </a:r>
          </a:p>
          <a:p>
            <a:pPr marL="640064" lvl="1" indent="-228594" defTabSz="914377">
              <a:spcBef>
                <a:spcPct val="20000"/>
              </a:spcBef>
              <a:spcAft>
                <a:spcPts val="1200"/>
              </a:spcAft>
              <a:buClr>
                <a:srgbClr val="8C8985"/>
              </a:buClr>
              <a:buFont typeface="Arial" pitchFamily="34" charset="0"/>
              <a:buChar char="•"/>
            </a:pPr>
            <a:r>
              <a:rPr lang="en-US" sz="2000" dirty="0">
                <a:solidFill>
                  <a:srgbClr val="212721"/>
                </a:solidFill>
              </a:rPr>
              <a:t>Measure system "health" and dynamics</a:t>
            </a:r>
          </a:p>
          <a:p>
            <a:pPr marL="640064" lvl="1" indent="-228594" defTabSz="914377">
              <a:spcBef>
                <a:spcPct val="20000"/>
              </a:spcBef>
              <a:spcAft>
                <a:spcPts val="1200"/>
              </a:spcAft>
              <a:buClr>
                <a:srgbClr val="8C8985"/>
              </a:buClr>
              <a:buFont typeface="Arial" pitchFamily="34" charset="0"/>
              <a:buChar char="•"/>
            </a:pPr>
            <a:r>
              <a:rPr lang="en-US" sz="2000" dirty="0">
                <a:solidFill>
                  <a:srgbClr val="212721"/>
                </a:solidFill>
              </a:rPr>
              <a:t>Adapt to changes in the system</a:t>
            </a:r>
          </a:p>
          <a:p>
            <a:pPr marL="640064" lvl="1" indent="-228594" defTabSz="914377">
              <a:spcBef>
                <a:spcPct val="20000"/>
              </a:spcBef>
              <a:spcAft>
                <a:spcPts val="1200"/>
              </a:spcAft>
              <a:buClr>
                <a:srgbClr val="8C8985"/>
              </a:buClr>
              <a:buFont typeface="Arial" pitchFamily="34" charset="0"/>
              <a:buChar char="•"/>
            </a:pPr>
            <a:r>
              <a:rPr lang="en-US" sz="2000" dirty="0">
                <a:solidFill>
                  <a:srgbClr val="212721"/>
                </a:solidFill>
              </a:rPr>
              <a:t>Assess the impact of shocks</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This module shows an example of two activities working in the same space and how by adding them to the map opportunities for collaboration can be uncovered.</a:t>
            </a:r>
          </a:p>
          <a:p>
            <a:pPr marL="114297" indent="0">
              <a:buNone/>
            </a:pPr>
            <a:r>
              <a:rPr lang="en-GB" sz="1600" b="1" dirty="0"/>
              <a:t>Guidelines:</a:t>
            </a:r>
          </a:p>
          <a:p>
            <a:pPr marL="114297" indent="0">
              <a:buNone/>
            </a:pPr>
            <a:endParaRPr lang="en-GB" sz="1600" dirty="0"/>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Add interventions from Activity A</a:t>
            </a:r>
          </a:p>
          <a:p>
            <a:r>
              <a:rPr lang="en-GB" sz="1600" dirty="0"/>
              <a:t>Identify additional elements</a:t>
            </a:r>
          </a:p>
          <a:p>
            <a:r>
              <a:rPr lang="en-GB" sz="1600" dirty="0"/>
              <a:t>Can interventions work together</a:t>
            </a:r>
          </a:p>
          <a:p>
            <a:r>
              <a:rPr lang="en-GB" sz="1600" dirty="0"/>
              <a:t>Add interventions from Activity B</a:t>
            </a:r>
          </a:p>
          <a:p>
            <a:r>
              <a:rPr lang="en-GB" sz="1600" dirty="0"/>
              <a:t>Are there complementary interventions?</a:t>
            </a:r>
          </a:p>
          <a:p>
            <a:endParaRPr lang="en-GB" sz="1600" dirty="0"/>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fld id="{D3184408-21B2-884B-9E26-054E35533E0F}" type="slidenum">
              <a:rPr lang="en-US" smtClean="0"/>
              <a:pPr/>
              <a:t>130</a:t>
            </a:fld>
            <a:endParaRPr lang="en-US" dirty="0"/>
          </a:p>
        </p:txBody>
      </p:sp>
    </p:spTree>
    <p:extLst>
      <p:ext uri="{BB962C8B-B14F-4D97-AF65-F5344CB8AC3E}">
        <p14:creationId xmlns:p14="http://schemas.microsoft.com/office/powerpoint/2010/main" val="241415437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6E23228E-D03C-6144-A40D-ABFD21CC9B61}"/>
              </a:ext>
            </a:extLst>
          </p:cNvPr>
          <p:cNvGraphicFramePr>
            <a:graphicFrameLocks noChangeAspect="1"/>
          </p:cNvGraphicFramePr>
          <p:nvPr>
            <p:custDataLst>
              <p:tags r:id="rId1"/>
            </p:custDataLst>
            <p:extLst>
              <p:ext uri="{D42A27DB-BD31-4B8C-83A1-F6EECF244321}">
                <p14:modId xmlns:p14="http://schemas.microsoft.com/office/powerpoint/2010/main" val="149900229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D5827EC-2A5D-9548-9ACF-61F3D0B49C95}"/>
              </a:ext>
            </a:extLst>
          </p:cNvPr>
          <p:cNvSpPr>
            <a:spLocks noGrp="1"/>
          </p:cNvSpPr>
          <p:nvPr>
            <p:ph type="title"/>
          </p:nvPr>
        </p:nvSpPr>
        <p:spPr/>
        <p:txBody>
          <a:bodyPr vert="horz"/>
          <a:lstStyle/>
          <a:p>
            <a:r>
              <a:rPr lang="en-GB" dirty="0"/>
              <a:t>Adding selected interventions (A)</a:t>
            </a:r>
          </a:p>
        </p:txBody>
      </p:sp>
      <p:sp>
        <p:nvSpPr>
          <p:cNvPr id="4" name="Slide Number Placeholder 3">
            <a:extLst>
              <a:ext uri="{FF2B5EF4-FFF2-40B4-BE49-F238E27FC236}">
                <a16:creationId xmlns:a16="http://schemas.microsoft.com/office/drawing/2014/main" id="{A1FA3DC6-93C9-284E-9E47-260E400516F6}"/>
              </a:ext>
            </a:extLst>
          </p:cNvPr>
          <p:cNvSpPr>
            <a:spLocks noGrp="1"/>
          </p:cNvSpPr>
          <p:nvPr>
            <p:ph type="sldNum" sz="quarter" idx="10"/>
          </p:nvPr>
        </p:nvSpPr>
        <p:spPr/>
        <p:txBody>
          <a:bodyPr/>
          <a:lstStyle/>
          <a:p>
            <a:fld id="{D3184408-21B2-884B-9E26-054E35533E0F}" type="slidenum">
              <a:rPr lang="en-US" smtClean="0"/>
              <a:pPr/>
              <a:t>131</a:t>
            </a:fld>
            <a:endParaRPr lang="en-US" dirty="0"/>
          </a:p>
        </p:txBody>
      </p:sp>
      <p:pic>
        <p:nvPicPr>
          <p:cNvPr id="6" name="Picture 5">
            <a:extLst>
              <a:ext uri="{FF2B5EF4-FFF2-40B4-BE49-F238E27FC236}">
                <a16:creationId xmlns:a16="http://schemas.microsoft.com/office/drawing/2014/main" id="{B2C58178-A126-FC4F-A287-AF03E5181F1A}"/>
              </a:ext>
            </a:extLst>
          </p:cNvPr>
          <p:cNvPicPr>
            <a:picLocks noChangeAspect="1"/>
          </p:cNvPicPr>
          <p:nvPr/>
        </p:nvPicPr>
        <p:blipFill>
          <a:blip r:embed="rId5"/>
          <a:stretch>
            <a:fillRect/>
          </a:stretch>
        </p:blipFill>
        <p:spPr>
          <a:xfrm>
            <a:off x="1084834" y="1232451"/>
            <a:ext cx="9671020" cy="4953663"/>
          </a:xfrm>
          <a:prstGeom prst="rect">
            <a:avLst/>
          </a:prstGeom>
        </p:spPr>
      </p:pic>
      <p:pic>
        <p:nvPicPr>
          <p:cNvPr id="3" name="Picture 2">
            <a:extLst>
              <a:ext uri="{FF2B5EF4-FFF2-40B4-BE49-F238E27FC236}">
                <a16:creationId xmlns:a16="http://schemas.microsoft.com/office/drawing/2014/main" id="{321FF275-09DF-934C-AD3B-FE869EAA980F}"/>
              </a:ext>
            </a:extLst>
          </p:cNvPr>
          <p:cNvPicPr>
            <a:picLocks noChangeAspect="1"/>
          </p:cNvPicPr>
          <p:nvPr/>
        </p:nvPicPr>
        <p:blipFill>
          <a:blip r:embed="rId6"/>
          <a:stretch>
            <a:fillRect/>
          </a:stretch>
        </p:blipFill>
        <p:spPr>
          <a:xfrm>
            <a:off x="640852" y="4033440"/>
            <a:ext cx="3774382" cy="1748957"/>
          </a:xfrm>
          <a:prstGeom prst="rect">
            <a:avLst/>
          </a:prstGeom>
        </p:spPr>
      </p:pic>
      <p:sp>
        <p:nvSpPr>
          <p:cNvPr id="14" name="TextBox 13">
            <a:extLst>
              <a:ext uri="{FF2B5EF4-FFF2-40B4-BE49-F238E27FC236}">
                <a16:creationId xmlns:a16="http://schemas.microsoft.com/office/drawing/2014/main" id="{A9C73A0D-97C8-8C4F-B169-A08BC4F2E0B9}"/>
              </a:ext>
            </a:extLst>
          </p:cNvPr>
          <p:cNvSpPr txBox="1"/>
          <p:nvPr/>
        </p:nvSpPr>
        <p:spPr>
          <a:xfrm>
            <a:off x="1311810" y="5753172"/>
            <a:ext cx="1883208" cy="369332"/>
          </a:xfrm>
          <a:prstGeom prst="rect">
            <a:avLst/>
          </a:prstGeom>
          <a:noFill/>
        </p:spPr>
        <p:txBody>
          <a:bodyPr wrap="none" rtlCol="0">
            <a:spAutoFit/>
          </a:bodyPr>
          <a:lstStyle/>
          <a:p>
            <a:r>
              <a:rPr lang="en-GB" b="1" i="1" dirty="0">
                <a:solidFill>
                  <a:schemeClr val="bg2"/>
                </a:solidFill>
              </a:rPr>
              <a:t>From workplan A </a:t>
            </a:r>
          </a:p>
        </p:txBody>
      </p:sp>
      <p:cxnSp>
        <p:nvCxnSpPr>
          <p:cNvPr id="20" name="Straight Arrow Connector 19">
            <a:extLst>
              <a:ext uri="{FF2B5EF4-FFF2-40B4-BE49-F238E27FC236}">
                <a16:creationId xmlns:a16="http://schemas.microsoft.com/office/drawing/2014/main" id="{BDA4E74B-3DC2-A042-9246-6CDB9DFAF5EC}"/>
              </a:ext>
            </a:extLst>
          </p:cNvPr>
          <p:cNvCxnSpPr>
            <a:cxnSpLocks/>
          </p:cNvCxnSpPr>
          <p:nvPr/>
        </p:nvCxnSpPr>
        <p:spPr>
          <a:xfrm flipV="1">
            <a:off x="2351466" y="3323646"/>
            <a:ext cx="670030" cy="1990192"/>
          </a:xfrm>
          <a:prstGeom prst="straightConnector1">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8E85D19B-F323-014F-B66E-52E670FE4F12}"/>
              </a:ext>
            </a:extLst>
          </p:cNvPr>
          <p:cNvCxnSpPr>
            <a:cxnSpLocks/>
          </p:cNvCxnSpPr>
          <p:nvPr/>
        </p:nvCxnSpPr>
        <p:spPr>
          <a:xfrm flipH="1" flipV="1">
            <a:off x="2053811" y="2785851"/>
            <a:ext cx="180506" cy="2259089"/>
          </a:xfrm>
          <a:prstGeom prst="straightConnector1">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35C346DC-DC22-254B-A934-4893C1867B92}"/>
              </a:ext>
            </a:extLst>
          </p:cNvPr>
          <p:cNvCxnSpPr>
            <a:cxnSpLocks/>
          </p:cNvCxnSpPr>
          <p:nvPr/>
        </p:nvCxnSpPr>
        <p:spPr>
          <a:xfrm flipH="1" flipV="1">
            <a:off x="2342847" y="1808201"/>
            <a:ext cx="273132" cy="2280741"/>
          </a:xfrm>
          <a:prstGeom prst="straightConnector1">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0208918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2DF7F8E2-13B0-5B45-9C1D-4DD8ADAE7471}"/>
              </a:ext>
            </a:extLst>
          </p:cNvPr>
          <p:cNvGraphicFramePr>
            <a:graphicFrameLocks noChangeAspect="1"/>
          </p:cNvGraphicFramePr>
          <p:nvPr>
            <p:custDataLst>
              <p:tags r:id="rId1"/>
            </p:custDataLst>
            <p:extLst>
              <p:ext uri="{D42A27DB-BD31-4B8C-83A1-F6EECF244321}">
                <p14:modId xmlns:p14="http://schemas.microsoft.com/office/powerpoint/2010/main" val="230691507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0" name=""/>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D5827EC-2A5D-9548-9ACF-61F3D0B49C95}"/>
              </a:ext>
            </a:extLst>
          </p:cNvPr>
          <p:cNvSpPr>
            <a:spLocks noGrp="1"/>
          </p:cNvSpPr>
          <p:nvPr>
            <p:ph type="title"/>
          </p:nvPr>
        </p:nvSpPr>
        <p:spPr/>
        <p:txBody>
          <a:bodyPr vert="horz"/>
          <a:lstStyle/>
          <a:p>
            <a:r>
              <a:rPr lang="en-GB" dirty="0"/>
              <a:t>Adding selected interventions A: Identify additional elements</a:t>
            </a:r>
          </a:p>
        </p:txBody>
      </p:sp>
      <p:sp>
        <p:nvSpPr>
          <p:cNvPr id="4" name="Slide Number Placeholder 3">
            <a:extLst>
              <a:ext uri="{FF2B5EF4-FFF2-40B4-BE49-F238E27FC236}">
                <a16:creationId xmlns:a16="http://schemas.microsoft.com/office/drawing/2014/main" id="{A1FA3DC6-93C9-284E-9E47-260E400516F6}"/>
              </a:ext>
            </a:extLst>
          </p:cNvPr>
          <p:cNvSpPr>
            <a:spLocks noGrp="1"/>
          </p:cNvSpPr>
          <p:nvPr>
            <p:ph type="sldNum" sz="quarter" idx="10"/>
          </p:nvPr>
        </p:nvSpPr>
        <p:spPr/>
        <p:txBody>
          <a:bodyPr/>
          <a:lstStyle/>
          <a:p>
            <a:fld id="{D3184408-21B2-884B-9E26-054E35533E0F}" type="slidenum">
              <a:rPr lang="en-US" smtClean="0"/>
              <a:pPr/>
              <a:t>132</a:t>
            </a:fld>
            <a:endParaRPr lang="en-US" dirty="0"/>
          </a:p>
        </p:txBody>
      </p:sp>
      <p:pic>
        <p:nvPicPr>
          <p:cNvPr id="6" name="Picture 5">
            <a:extLst>
              <a:ext uri="{FF2B5EF4-FFF2-40B4-BE49-F238E27FC236}">
                <a16:creationId xmlns:a16="http://schemas.microsoft.com/office/drawing/2014/main" id="{B2C58178-A126-FC4F-A287-AF03E5181F1A}"/>
              </a:ext>
            </a:extLst>
          </p:cNvPr>
          <p:cNvPicPr>
            <a:picLocks noChangeAspect="1"/>
          </p:cNvPicPr>
          <p:nvPr/>
        </p:nvPicPr>
        <p:blipFill>
          <a:blip r:embed="rId6"/>
          <a:stretch>
            <a:fillRect/>
          </a:stretch>
        </p:blipFill>
        <p:spPr>
          <a:xfrm>
            <a:off x="1084834" y="1232451"/>
            <a:ext cx="9671020" cy="4953663"/>
          </a:xfrm>
          <a:prstGeom prst="rect">
            <a:avLst/>
          </a:prstGeom>
        </p:spPr>
      </p:pic>
      <p:sp>
        <p:nvSpPr>
          <p:cNvPr id="7" name="Rectangle 6">
            <a:extLst>
              <a:ext uri="{FF2B5EF4-FFF2-40B4-BE49-F238E27FC236}">
                <a16:creationId xmlns:a16="http://schemas.microsoft.com/office/drawing/2014/main" id="{5AF6FC78-A232-AC4A-B8C8-198F3DB3C2AD}"/>
              </a:ext>
            </a:extLst>
          </p:cNvPr>
          <p:cNvSpPr/>
          <p:nvPr/>
        </p:nvSpPr>
        <p:spPr>
          <a:xfrm>
            <a:off x="5653377" y="5025224"/>
            <a:ext cx="1717482" cy="1097280"/>
          </a:xfrm>
          <a:prstGeom prst="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A850E57-A311-C64F-88FE-257BD6764156}"/>
              </a:ext>
            </a:extLst>
          </p:cNvPr>
          <p:cNvSpPr/>
          <p:nvPr/>
        </p:nvSpPr>
        <p:spPr>
          <a:xfrm>
            <a:off x="9915277" y="5383033"/>
            <a:ext cx="780552" cy="438646"/>
          </a:xfrm>
          <a:prstGeom prst="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D0E1630B-4BC7-6C4A-A61D-3560D57D50DB}"/>
              </a:ext>
            </a:extLst>
          </p:cNvPr>
          <p:cNvSpPr/>
          <p:nvPr/>
        </p:nvSpPr>
        <p:spPr>
          <a:xfrm>
            <a:off x="9285800" y="4508389"/>
            <a:ext cx="780552" cy="774589"/>
          </a:xfrm>
          <a:prstGeom prst="ellipse">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44A07A3-AEE1-0B46-AACE-2525FD6BEC42}"/>
              </a:ext>
            </a:extLst>
          </p:cNvPr>
          <p:cNvSpPr txBox="1"/>
          <p:nvPr/>
        </p:nvSpPr>
        <p:spPr>
          <a:xfrm>
            <a:off x="8747097" y="1932833"/>
            <a:ext cx="3116911" cy="646331"/>
          </a:xfrm>
          <a:prstGeom prst="rect">
            <a:avLst/>
          </a:prstGeom>
          <a:noFill/>
        </p:spPr>
        <p:txBody>
          <a:bodyPr wrap="square" rtlCol="0">
            <a:spAutoFit/>
          </a:bodyPr>
          <a:lstStyle/>
          <a:p>
            <a:r>
              <a:rPr lang="en-GB" dirty="0"/>
              <a:t>For impact to be sustainable, </a:t>
            </a:r>
            <a:r>
              <a:rPr lang="en-GB" b="1" dirty="0">
                <a:solidFill>
                  <a:srgbClr val="7030A0"/>
                </a:solidFill>
              </a:rPr>
              <a:t>other elements </a:t>
            </a:r>
            <a:r>
              <a:rPr lang="en-GB" dirty="0"/>
              <a:t>may be needed</a:t>
            </a:r>
          </a:p>
        </p:txBody>
      </p:sp>
      <p:cxnSp>
        <p:nvCxnSpPr>
          <p:cNvPr id="12" name="Straight Connector 11">
            <a:extLst>
              <a:ext uri="{FF2B5EF4-FFF2-40B4-BE49-F238E27FC236}">
                <a16:creationId xmlns:a16="http://schemas.microsoft.com/office/drawing/2014/main" id="{19A9A46F-9481-1B44-B0DD-75B64D492B74}"/>
              </a:ext>
            </a:extLst>
          </p:cNvPr>
          <p:cNvCxnSpPr>
            <a:cxnSpLocks/>
          </p:cNvCxnSpPr>
          <p:nvPr/>
        </p:nvCxnSpPr>
        <p:spPr>
          <a:xfrm flipH="1">
            <a:off x="7068710" y="2520563"/>
            <a:ext cx="2449001" cy="2361538"/>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0CE5FA5-07C6-244E-AF52-D41F1706F3E7}"/>
              </a:ext>
            </a:extLst>
          </p:cNvPr>
          <p:cNvCxnSpPr>
            <a:cxnSpLocks/>
          </p:cNvCxnSpPr>
          <p:nvPr/>
        </p:nvCxnSpPr>
        <p:spPr>
          <a:xfrm flipH="1">
            <a:off x="9712849" y="2564514"/>
            <a:ext cx="1" cy="1808703"/>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567C897-AF44-CE41-A7A1-48111A25B059}"/>
              </a:ext>
            </a:extLst>
          </p:cNvPr>
          <p:cNvCxnSpPr>
            <a:cxnSpLocks/>
          </p:cNvCxnSpPr>
          <p:nvPr/>
        </p:nvCxnSpPr>
        <p:spPr>
          <a:xfrm>
            <a:off x="9915277" y="2579164"/>
            <a:ext cx="516834" cy="2703814"/>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590172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9DF10AC4-D67C-9641-A33E-BB7BCCA53E37}"/>
              </a:ext>
            </a:extLst>
          </p:cNvPr>
          <p:cNvGraphicFramePr>
            <a:graphicFrameLocks noChangeAspect="1"/>
          </p:cNvGraphicFramePr>
          <p:nvPr>
            <p:custDataLst>
              <p:tags r:id="rId1"/>
            </p:custDataLst>
            <p:extLst>
              <p:ext uri="{D42A27DB-BD31-4B8C-83A1-F6EECF244321}">
                <p14:modId xmlns:p14="http://schemas.microsoft.com/office/powerpoint/2010/main" val="370386602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D5827EC-2A5D-9548-9ACF-61F3D0B49C95}"/>
              </a:ext>
            </a:extLst>
          </p:cNvPr>
          <p:cNvSpPr>
            <a:spLocks noGrp="1"/>
          </p:cNvSpPr>
          <p:nvPr>
            <p:ph type="title"/>
          </p:nvPr>
        </p:nvSpPr>
        <p:spPr/>
        <p:txBody>
          <a:bodyPr vert="horz"/>
          <a:lstStyle/>
          <a:p>
            <a:r>
              <a:rPr lang="en-GB" dirty="0"/>
              <a:t>Adding selected interventions A: Can interventions work together?</a:t>
            </a:r>
          </a:p>
        </p:txBody>
      </p:sp>
      <p:sp>
        <p:nvSpPr>
          <p:cNvPr id="4" name="Slide Number Placeholder 3">
            <a:extLst>
              <a:ext uri="{FF2B5EF4-FFF2-40B4-BE49-F238E27FC236}">
                <a16:creationId xmlns:a16="http://schemas.microsoft.com/office/drawing/2014/main" id="{A1FA3DC6-93C9-284E-9E47-260E400516F6}"/>
              </a:ext>
            </a:extLst>
          </p:cNvPr>
          <p:cNvSpPr>
            <a:spLocks noGrp="1"/>
          </p:cNvSpPr>
          <p:nvPr>
            <p:ph type="sldNum" sz="quarter" idx="10"/>
          </p:nvPr>
        </p:nvSpPr>
        <p:spPr/>
        <p:txBody>
          <a:bodyPr/>
          <a:lstStyle/>
          <a:p>
            <a:fld id="{D3184408-21B2-884B-9E26-054E35533E0F}" type="slidenum">
              <a:rPr lang="en-US" smtClean="0"/>
              <a:pPr/>
              <a:t>133</a:t>
            </a:fld>
            <a:endParaRPr lang="en-US" dirty="0"/>
          </a:p>
        </p:txBody>
      </p:sp>
      <p:pic>
        <p:nvPicPr>
          <p:cNvPr id="6" name="Picture 5">
            <a:extLst>
              <a:ext uri="{FF2B5EF4-FFF2-40B4-BE49-F238E27FC236}">
                <a16:creationId xmlns:a16="http://schemas.microsoft.com/office/drawing/2014/main" id="{B2C58178-A126-FC4F-A287-AF03E5181F1A}"/>
              </a:ext>
            </a:extLst>
          </p:cNvPr>
          <p:cNvPicPr>
            <a:picLocks noChangeAspect="1"/>
          </p:cNvPicPr>
          <p:nvPr/>
        </p:nvPicPr>
        <p:blipFill>
          <a:blip r:embed="rId5"/>
          <a:stretch>
            <a:fillRect/>
          </a:stretch>
        </p:blipFill>
        <p:spPr>
          <a:xfrm>
            <a:off x="1084834" y="1232451"/>
            <a:ext cx="9671020" cy="4953663"/>
          </a:xfrm>
          <a:prstGeom prst="rect">
            <a:avLst/>
          </a:prstGeom>
        </p:spPr>
      </p:pic>
      <p:sp>
        <p:nvSpPr>
          <p:cNvPr id="21" name="TextBox 20">
            <a:extLst>
              <a:ext uri="{FF2B5EF4-FFF2-40B4-BE49-F238E27FC236}">
                <a16:creationId xmlns:a16="http://schemas.microsoft.com/office/drawing/2014/main" id="{795DF860-E727-BA43-A1D9-A0A765943C25}"/>
              </a:ext>
            </a:extLst>
          </p:cNvPr>
          <p:cNvSpPr txBox="1"/>
          <p:nvPr/>
        </p:nvSpPr>
        <p:spPr>
          <a:xfrm>
            <a:off x="761126" y="3844455"/>
            <a:ext cx="3427012" cy="646331"/>
          </a:xfrm>
          <a:prstGeom prst="rect">
            <a:avLst/>
          </a:prstGeom>
          <a:noFill/>
        </p:spPr>
        <p:txBody>
          <a:bodyPr wrap="square" rtlCol="0">
            <a:spAutoFit/>
          </a:bodyPr>
          <a:lstStyle/>
          <a:p>
            <a:r>
              <a:rPr lang="en-GB" b="1" dirty="0">
                <a:solidFill>
                  <a:srgbClr val="00B050"/>
                </a:solidFill>
              </a:rPr>
              <a:t>Collaboration: Can these interventions work together? </a:t>
            </a:r>
          </a:p>
        </p:txBody>
      </p:sp>
      <p:sp>
        <p:nvSpPr>
          <p:cNvPr id="15" name="Oval 14">
            <a:extLst>
              <a:ext uri="{FF2B5EF4-FFF2-40B4-BE49-F238E27FC236}">
                <a16:creationId xmlns:a16="http://schemas.microsoft.com/office/drawing/2014/main" id="{A621017C-B6F8-3642-BD09-0EB1FEB64A36}"/>
              </a:ext>
            </a:extLst>
          </p:cNvPr>
          <p:cNvSpPr/>
          <p:nvPr/>
        </p:nvSpPr>
        <p:spPr>
          <a:xfrm>
            <a:off x="761126" y="1085974"/>
            <a:ext cx="5597719" cy="2691516"/>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8B01A1FD-EDBA-1E4A-8115-63B1DF0D85F5}"/>
              </a:ext>
            </a:extLst>
          </p:cNvPr>
          <p:cNvSpPr/>
          <p:nvPr/>
        </p:nvSpPr>
        <p:spPr>
          <a:xfrm>
            <a:off x="5653377" y="5025224"/>
            <a:ext cx="1717482" cy="1097280"/>
          </a:xfrm>
          <a:prstGeom prst="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6039F507-AECA-754C-8057-F52CBC357ED7}"/>
              </a:ext>
            </a:extLst>
          </p:cNvPr>
          <p:cNvSpPr/>
          <p:nvPr/>
        </p:nvSpPr>
        <p:spPr>
          <a:xfrm>
            <a:off x="9915277" y="5383033"/>
            <a:ext cx="780552" cy="438646"/>
          </a:xfrm>
          <a:prstGeom prst="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E475AA31-FB07-B24D-9AEE-338D2A3A1ED1}"/>
              </a:ext>
            </a:extLst>
          </p:cNvPr>
          <p:cNvSpPr/>
          <p:nvPr/>
        </p:nvSpPr>
        <p:spPr>
          <a:xfrm>
            <a:off x="9285800" y="4508389"/>
            <a:ext cx="780552" cy="774589"/>
          </a:xfrm>
          <a:prstGeom prst="ellipse">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386FA832-1EE1-F04F-974A-7C806970E969}"/>
              </a:ext>
            </a:extLst>
          </p:cNvPr>
          <p:cNvSpPr txBox="1"/>
          <p:nvPr/>
        </p:nvSpPr>
        <p:spPr>
          <a:xfrm>
            <a:off x="8046720" y="1441670"/>
            <a:ext cx="3540528" cy="1815882"/>
          </a:xfrm>
          <a:prstGeom prst="rect">
            <a:avLst/>
          </a:prstGeom>
          <a:noFill/>
        </p:spPr>
        <p:txBody>
          <a:bodyPr wrap="square" rtlCol="0">
            <a:spAutoFit/>
          </a:bodyPr>
          <a:lstStyle/>
          <a:p>
            <a:r>
              <a:rPr lang="en-GB" sz="1600" dirty="0"/>
              <a:t>Can we measure </a:t>
            </a:r>
            <a:r>
              <a:rPr lang="en-GB" sz="1600" b="1" dirty="0">
                <a:solidFill>
                  <a:srgbClr val="7030A0"/>
                </a:solidFill>
              </a:rPr>
              <a:t>these elements </a:t>
            </a:r>
            <a:r>
              <a:rPr lang="en-GB" sz="1600" dirty="0"/>
              <a:t>with existing data? Or is this an information gap where we need more data, which could then reveal a leverage point? Are there opportunities for complementary interventions?</a:t>
            </a:r>
          </a:p>
          <a:p>
            <a:endParaRPr lang="en-GB" sz="1600" dirty="0"/>
          </a:p>
        </p:txBody>
      </p:sp>
      <p:cxnSp>
        <p:nvCxnSpPr>
          <p:cNvPr id="28" name="Straight Connector 27">
            <a:extLst>
              <a:ext uri="{FF2B5EF4-FFF2-40B4-BE49-F238E27FC236}">
                <a16:creationId xmlns:a16="http://schemas.microsoft.com/office/drawing/2014/main" id="{7AE53F00-FF5B-BA4F-B02D-C3647E0F4347}"/>
              </a:ext>
            </a:extLst>
          </p:cNvPr>
          <p:cNvCxnSpPr>
            <a:cxnSpLocks/>
          </p:cNvCxnSpPr>
          <p:nvPr/>
        </p:nvCxnSpPr>
        <p:spPr>
          <a:xfrm flipH="1">
            <a:off x="7068711" y="3061252"/>
            <a:ext cx="1956019" cy="1820849"/>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D6C9749-E902-0D48-A110-FD921BF3F2E1}"/>
              </a:ext>
            </a:extLst>
          </p:cNvPr>
          <p:cNvCxnSpPr>
            <a:cxnSpLocks/>
          </p:cNvCxnSpPr>
          <p:nvPr/>
        </p:nvCxnSpPr>
        <p:spPr>
          <a:xfrm>
            <a:off x="9581322" y="3061252"/>
            <a:ext cx="131528" cy="1311965"/>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8EC597D-474B-4049-940A-A4B3C3A7AFBD}"/>
              </a:ext>
            </a:extLst>
          </p:cNvPr>
          <p:cNvCxnSpPr>
            <a:cxnSpLocks/>
          </p:cNvCxnSpPr>
          <p:nvPr/>
        </p:nvCxnSpPr>
        <p:spPr>
          <a:xfrm>
            <a:off x="10002739" y="2806457"/>
            <a:ext cx="429372" cy="2429814"/>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710499"/>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D231BBFD-2E06-334B-AC52-B76959365208}"/>
              </a:ext>
            </a:extLst>
          </p:cNvPr>
          <p:cNvGraphicFramePr>
            <a:graphicFrameLocks noChangeAspect="1"/>
          </p:cNvGraphicFramePr>
          <p:nvPr>
            <p:custDataLst>
              <p:tags r:id="rId1"/>
            </p:custDataLst>
            <p:extLst>
              <p:ext uri="{D42A27DB-BD31-4B8C-83A1-F6EECF244321}">
                <p14:modId xmlns:p14="http://schemas.microsoft.com/office/powerpoint/2010/main" val="89217784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4A05941-BBB6-E04B-A88D-D2887B9371AD}"/>
              </a:ext>
            </a:extLst>
          </p:cNvPr>
          <p:cNvSpPr>
            <a:spLocks noGrp="1"/>
          </p:cNvSpPr>
          <p:nvPr>
            <p:ph type="title"/>
          </p:nvPr>
        </p:nvSpPr>
        <p:spPr/>
        <p:txBody>
          <a:bodyPr vert="horz"/>
          <a:lstStyle/>
          <a:p>
            <a:r>
              <a:rPr lang="en-GB" dirty="0"/>
              <a:t>Adding selected interventions (B)</a:t>
            </a:r>
          </a:p>
        </p:txBody>
      </p:sp>
      <p:sp>
        <p:nvSpPr>
          <p:cNvPr id="4" name="Slide Number Placeholder 3">
            <a:extLst>
              <a:ext uri="{FF2B5EF4-FFF2-40B4-BE49-F238E27FC236}">
                <a16:creationId xmlns:a16="http://schemas.microsoft.com/office/drawing/2014/main" id="{F777D533-1362-EB40-8B39-F45D67A875C6}"/>
              </a:ext>
            </a:extLst>
          </p:cNvPr>
          <p:cNvSpPr>
            <a:spLocks noGrp="1"/>
          </p:cNvSpPr>
          <p:nvPr>
            <p:ph type="sldNum" sz="quarter" idx="10"/>
          </p:nvPr>
        </p:nvSpPr>
        <p:spPr/>
        <p:txBody>
          <a:bodyPr/>
          <a:lstStyle/>
          <a:p>
            <a:fld id="{D3184408-21B2-884B-9E26-054E35533E0F}" type="slidenum">
              <a:rPr lang="en-US" smtClean="0"/>
              <a:pPr/>
              <a:t>134</a:t>
            </a:fld>
            <a:endParaRPr lang="en-US" dirty="0"/>
          </a:p>
        </p:txBody>
      </p:sp>
      <p:pic>
        <p:nvPicPr>
          <p:cNvPr id="5" name="Picture 4">
            <a:extLst>
              <a:ext uri="{FF2B5EF4-FFF2-40B4-BE49-F238E27FC236}">
                <a16:creationId xmlns:a16="http://schemas.microsoft.com/office/drawing/2014/main" id="{6A11A46E-ADC3-784F-B258-A397FEA3483A}"/>
              </a:ext>
            </a:extLst>
          </p:cNvPr>
          <p:cNvPicPr>
            <a:picLocks noChangeAspect="1"/>
          </p:cNvPicPr>
          <p:nvPr/>
        </p:nvPicPr>
        <p:blipFill>
          <a:blip r:embed="rId5"/>
          <a:stretch>
            <a:fillRect/>
          </a:stretch>
        </p:blipFill>
        <p:spPr>
          <a:xfrm>
            <a:off x="2470205" y="1496658"/>
            <a:ext cx="7070847" cy="4649700"/>
          </a:xfrm>
          <a:prstGeom prst="rect">
            <a:avLst/>
          </a:prstGeom>
        </p:spPr>
      </p:pic>
      <p:pic>
        <p:nvPicPr>
          <p:cNvPr id="3" name="Picture 2">
            <a:extLst>
              <a:ext uri="{FF2B5EF4-FFF2-40B4-BE49-F238E27FC236}">
                <a16:creationId xmlns:a16="http://schemas.microsoft.com/office/drawing/2014/main" id="{57DA7462-CAE2-7543-87AE-7A7B97A9B485}"/>
              </a:ext>
            </a:extLst>
          </p:cNvPr>
          <p:cNvPicPr>
            <a:picLocks noChangeAspect="1"/>
          </p:cNvPicPr>
          <p:nvPr/>
        </p:nvPicPr>
        <p:blipFill>
          <a:blip r:embed="rId6"/>
          <a:stretch>
            <a:fillRect/>
          </a:stretch>
        </p:blipFill>
        <p:spPr>
          <a:xfrm>
            <a:off x="7015315" y="1496658"/>
            <a:ext cx="3448602" cy="1270945"/>
          </a:xfrm>
          <a:prstGeom prst="rect">
            <a:avLst/>
          </a:prstGeom>
        </p:spPr>
      </p:pic>
      <p:sp>
        <p:nvSpPr>
          <p:cNvPr id="6" name="TextBox 5">
            <a:extLst>
              <a:ext uri="{FF2B5EF4-FFF2-40B4-BE49-F238E27FC236}">
                <a16:creationId xmlns:a16="http://schemas.microsoft.com/office/drawing/2014/main" id="{00C05CCE-46A6-654B-9F79-F7236A33D0CF}"/>
              </a:ext>
            </a:extLst>
          </p:cNvPr>
          <p:cNvSpPr txBox="1"/>
          <p:nvPr/>
        </p:nvSpPr>
        <p:spPr>
          <a:xfrm>
            <a:off x="7518400" y="2688912"/>
            <a:ext cx="1873590" cy="369332"/>
          </a:xfrm>
          <a:prstGeom prst="rect">
            <a:avLst/>
          </a:prstGeom>
          <a:noFill/>
        </p:spPr>
        <p:txBody>
          <a:bodyPr wrap="none" rtlCol="0">
            <a:spAutoFit/>
          </a:bodyPr>
          <a:lstStyle/>
          <a:p>
            <a:r>
              <a:rPr lang="en-GB" b="1" i="1" dirty="0">
                <a:solidFill>
                  <a:schemeClr val="bg2"/>
                </a:solidFill>
              </a:rPr>
              <a:t>From B workplan </a:t>
            </a:r>
          </a:p>
        </p:txBody>
      </p:sp>
      <p:cxnSp>
        <p:nvCxnSpPr>
          <p:cNvPr id="7" name="Straight Arrow Connector 6">
            <a:extLst>
              <a:ext uri="{FF2B5EF4-FFF2-40B4-BE49-F238E27FC236}">
                <a16:creationId xmlns:a16="http://schemas.microsoft.com/office/drawing/2014/main" id="{5EB50A04-54F6-BD43-BB3D-CC57073E40B4}"/>
              </a:ext>
            </a:extLst>
          </p:cNvPr>
          <p:cNvCxnSpPr>
            <a:cxnSpLocks/>
          </p:cNvCxnSpPr>
          <p:nvPr/>
        </p:nvCxnSpPr>
        <p:spPr>
          <a:xfrm flipV="1">
            <a:off x="4532243" y="1987827"/>
            <a:ext cx="2483072" cy="1152938"/>
          </a:xfrm>
          <a:prstGeom prst="straightConnector1">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1D947967-EE22-8340-B15E-153B32A4A42A}"/>
              </a:ext>
            </a:extLst>
          </p:cNvPr>
          <p:cNvCxnSpPr>
            <a:cxnSpLocks/>
          </p:cNvCxnSpPr>
          <p:nvPr/>
        </p:nvCxnSpPr>
        <p:spPr>
          <a:xfrm flipV="1">
            <a:off x="5629523" y="2289977"/>
            <a:ext cx="1385792" cy="1001863"/>
          </a:xfrm>
          <a:prstGeom prst="straightConnector1">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D27825EF-4083-8945-A720-504197EB6554}"/>
              </a:ext>
            </a:extLst>
          </p:cNvPr>
          <p:cNvCxnSpPr>
            <a:cxnSpLocks/>
          </p:cNvCxnSpPr>
          <p:nvPr/>
        </p:nvCxnSpPr>
        <p:spPr>
          <a:xfrm flipV="1">
            <a:off x="5629523" y="2608029"/>
            <a:ext cx="1385792" cy="159574"/>
          </a:xfrm>
          <a:prstGeom prst="straightConnector1">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08EF2017-F688-4A44-87F5-EB614623D70E}"/>
              </a:ext>
            </a:extLst>
          </p:cNvPr>
          <p:cNvCxnSpPr>
            <a:cxnSpLocks/>
          </p:cNvCxnSpPr>
          <p:nvPr/>
        </p:nvCxnSpPr>
        <p:spPr>
          <a:xfrm flipV="1">
            <a:off x="5836257" y="1645921"/>
            <a:ext cx="1179058" cy="206733"/>
          </a:xfrm>
          <a:prstGeom prst="straightConnector1">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40680478"/>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0443C94B-354A-AF4C-A9B1-7329A98B354F}"/>
              </a:ext>
            </a:extLst>
          </p:cNvPr>
          <p:cNvGraphicFramePr>
            <a:graphicFrameLocks noChangeAspect="1"/>
          </p:cNvGraphicFramePr>
          <p:nvPr>
            <p:custDataLst>
              <p:tags r:id="rId1"/>
            </p:custDataLst>
            <p:extLst>
              <p:ext uri="{D42A27DB-BD31-4B8C-83A1-F6EECF244321}">
                <p14:modId xmlns:p14="http://schemas.microsoft.com/office/powerpoint/2010/main" val="49235634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4A05941-BBB6-E04B-A88D-D2887B9371AD}"/>
              </a:ext>
            </a:extLst>
          </p:cNvPr>
          <p:cNvSpPr>
            <a:spLocks noGrp="1"/>
          </p:cNvSpPr>
          <p:nvPr>
            <p:ph type="title"/>
          </p:nvPr>
        </p:nvSpPr>
        <p:spPr/>
        <p:txBody>
          <a:bodyPr vert="horz"/>
          <a:lstStyle/>
          <a:p>
            <a:r>
              <a:rPr lang="en-GB" dirty="0"/>
              <a:t>Adding selected interventions B: Are there complementary interventions?</a:t>
            </a:r>
          </a:p>
        </p:txBody>
      </p:sp>
      <p:sp>
        <p:nvSpPr>
          <p:cNvPr id="4" name="Slide Number Placeholder 3">
            <a:extLst>
              <a:ext uri="{FF2B5EF4-FFF2-40B4-BE49-F238E27FC236}">
                <a16:creationId xmlns:a16="http://schemas.microsoft.com/office/drawing/2014/main" id="{F777D533-1362-EB40-8B39-F45D67A875C6}"/>
              </a:ext>
            </a:extLst>
          </p:cNvPr>
          <p:cNvSpPr>
            <a:spLocks noGrp="1"/>
          </p:cNvSpPr>
          <p:nvPr>
            <p:ph type="sldNum" sz="quarter" idx="10"/>
          </p:nvPr>
        </p:nvSpPr>
        <p:spPr/>
        <p:txBody>
          <a:bodyPr/>
          <a:lstStyle/>
          <a:p>
            <a:fld id="{D3184408-21B2-884B-9E26-054E35533E0F}" type="slidenum">
              <a:rPr lang="en-US" smtClean="0"/>
              <a:pPr/>
              <a:t>135</a:t>
            </a:fld>
            <a:endParaRPr lang="en-US" dirty="0"/>
          </a:p>
        </p:txBody>
      </p:sp>
      <p:pic>
        <p:nvPicPr>
          <p:cNvPr id="5" name="Picture 4">
            <a:extLst>
              <a:ext uri="{FF2B5EF4-FFF2-40B4-BE49-F238E27FC236}">
                <a16:creationId xmlns:a16="http://schemas.microsoft.com/office/drawing/2014/main" id="{6A11A46E-ADC3-784F-B258-A397FEA3483A}"/>
              </a:ext>
            </a:extLst>
          </p:cNvPr>
          <p:cNvPicPr>
            <a:picLocks noChangeAspect="1"/>
          </p:cNvPicPr>
          <p:nvPr/>
        </p:nvPicPr>
        <p:blipFill>
          <a:blip r:embed="rId5"/>
          <a:stretch>
            <a:fillRect/>
          </a:stretch>
        </p:blipFill>
        <p:spPr>
          <a:xfrm>
            <a:off x="2470205" y="1496658"/>
            <a:ext cx="7070847" cy="4649700"/>
          </a:xfrm>
          <a:prstGeom prst="rect">
            <a:avLst/>
          </a:prstGeom>
        </p:spPr>
      </p:pic>
      <p:sp>
        <p:nvSpPr>
          <p:cNvPr id="19" name="Oval 18">
            <a:extLst>
              <a:ext uri="{FF2B5EF4-FFF2-40B4-BE49-F238E27FC236}">
                <a16:creationId xmlns:a16="http://schemas.microsoft.com/office/drawing/2014/main" id="{A5B118F4-B4AD-9443-BBEB-EC42FE00CD2F}"/>
              </a:ext>
            </a:extLst>
          </p:cNvPr>
          <p:cNvSpPr/>
          <p:nvPr/>
        </p:nvSpPr>
        <p:spPr>
          <a:xfrm>
            <a:off x="6718852" y="3145714"/>
            <a:ext cx="3387679" cy="3274296"/>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57E4E4B5-C24D-3F4F-AA43-AA1E1704F687}"/>
              </a:ext>
            </a:extLst>
          </p:cNvPr>
          <p:cNvSpPr txBox="1"/>
          <p:nvPr/>
        </p:nvSpPr>
        <p:spPr>
          <a:xfrm>
            <a:off x="9866685" y="3028958"/>
            <a:ext cx="2325315" cy="923330"/>
          </a:xfrm>
          <a:prstGeom prst="rect">
            <a:avLst/>
          </a:prstGeom>
          <a:noFill/>
        </p:spPr>
        <p:txBody>
          <a:bodyPr wrap="square" rtlCol="0">
            <a:spAutoFit/>
          </a:bodyPr>
          <a:lstStyle/>
          <a:p>
            <a:r>
              <a:rPr lang="en-GB" b="1" dirty="0">
                <a:solidFill>
                  <a:srgbClr val="00B050"/>
                </a:solidFill>
              </a:rPr>
              <a:t>Collaboration: Can these interventions work together? </a:t>
            </a:r>
          </a:p>
        </p:txBody>
      </p:sp>
      <p:sp>
        <p:nvSpPr>
          <p:cNvPr id="14" name="Oval 13">
            <a:extLst>
              <a:ext uri="{FF2B5EF4-FFF2-40B4-BE49-F238E27FC236}">
                <a16:creationId xmlns:a16="http://schemas.microsoft.com/office/drawing/2014/main" id="{C1DDFBA4-6A9D-EA4B-A076-E01587C0C61B}"/>
              </a:ext>
            </a:extLst>
          </p:cNvPr>
          <p:cNvSpPr/>
          <p:nvPr/>
        </p:nvSpPr>
        <p:spPr>
          <a:xfrm rot="675927">
            <a:off x="1495456" y="3600190"/>
            <a:ext cx="5359178" cy="2910182"/>
          </a:xfrm>
          <a:prstGeom prst="ellipse">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66F54E32-D028-4C46-9F3B-F4D646AAE86E}"/>
              </a:ext>
            </a:extLst>
          </p:cNvPr>
          <p:cNvSpPr txBox="1"/>
          <p:nvPr/>
        </p:nvSpPr>
        <p:spPr>
          <a:xfrm>
            <a:off x="132433" y="2228317"/>
            <a:ext cx="2706183" cy="2554545"/>
          </a:xfrm>
          <a:prstGeom prst="rect">
            <a:avLst/>
          </a:prstGeom>
          <a:noFill/>
        </p:spPr>
        <p:txBody>
          <a:bodyPr wrap="square" rtlCol="0">
            <a:spAutoFit/>
          </a:bodyPr>
          <a:lstStyle/>
          <a:p>
            <a:r>
              <a:rPr lang="en-GB" sz="1600" dirty="0"/>
              <a:t>Can we measure </a:t>
            </a:r>
            <a:r>
              <a:rPr lang="en-GB" sz="1600" b="1" dirty="0">
                <a:solidFill>
                  <a:srgbClr val="7030A0"/>
                </a:solidFill>
              </a:rPr>
              <a:t>these elements</a:t>
            </a:r>
            <a:r>
              <a:rPr lang="en-GB" sz="1600" dirty="0"/>
              <a:t> with existing data? Or is this an information gap where we need more data, which could then reveal a leverage point? Are there opportunities for complementary interventions?</a:t>
            </a:r>
          </a:p>
          <a:p>
            <a:endParaRPr lang="en-GB" sz="1600" dirty="0"/>
          </a:p>
        </p:txBody>
      </p:sp>
      <p:sp>
        <p:nvSpPr>
          <p:cNvPr id="10" name="Oval 9">
            <a:extLst>
              <a:ext uri="{FF2B5EF4-FFF2-40B4-BE49-F238E27FC236}">
                <a16:creationId xmlns:a16="http://schemas.microsoft.com/office/drawing/2014/main" id="{471904BB-6DD0-E740-BBAA-5B6C6C522805}"/>
              </a:ext>
            </a:extLst>
          </p:cNvPr>
          <p:cNvSpPr/>
          <p:nvPr/>
        </p:nvSpPr>
        <p:spPr>
          <a:xfrm>
            <a:off x="3168356" y="1368867"/>
            <a:ext cx="3387679" cy="2468630"/>
          </a:xfrm>
          <a:prstGeom prst="ellipse">
            <a:avLst/>
          </a:prstGeom>
          <a:no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solidFill>
            </a:endParaRPr>
          </a:p>
        </p:txBody>
      </p:sp>
      <p:sp>
        <p:nvSpPr>
          <p:cNvPr id="11" name="Freeform 10">
            <a:extLst>
              <a:ext uri="{FF2B5EF4-FFF2-40B4-BE49-F238E27FC236}">
                <a16:creationId xmlns:a16="http://schemas.microsoft.com/office/drawing/2014/main" id="{9C2B9FBF-91F1-A14B-859F-48D28E880DB7}"/>
              </a:ext>
            </a:extLst>
          </p:cNvPr>
          <p:cNvSpPr/>
          <p:nvPr/>
        </p:nvSpPr>
        <p:spPr>
          <a:xfrm rot="839302">
            <a:off x="6636783" y="2366562"/>
            <a:ext cx="1073426" cy="571908"/>
          </a:xfrm>
          <a:custGeom>
            <a:avLst/>
            <a:gdLst>
              <a:gd name="connsiteX0" fmla="*/ 0 w 1073426"/>
              <a:gd name="connsiteY0" fmla="*/ 7366 h 571908"/>
              <a:gd name="connsiteX1" fmla="*/ 667909 w 1073426"/>
              <a:gd name="connsiteY1" fmla="*/ 78927 h 571908"/>
              <a:gd name="connsiteX2" fmla="*/ 1073426 w 1073426"/>
              <a:gd name="connsiteY2" fmla="*/ 571908 h 571908"/>
            </a:gdLst>
            <a:ahLst/>
            <a:cxnLst>
              <a:cxn ang="0">
                <a:pos x="connsiteX0" y="connsiteY0"/>
              </a:cxn>
              <a:cxn ang="0">
                <a:pos x="connsiteX1" y="connsiteY1"/>
              </a:cxn>
              <a:cxn ang="0">
                <a:pos x="connsiteX2" y="connsiteY2"/>
              </a:cxn>
            </a:cxnLst>
            <a:rect l="l" t="t" r="r" b="b"/>
            <a:pathLst>
              <a:path w="1073426" h="571908">
                <a:moveTo>
                  <a:pt x="0" y="7366"/>
                </a:moveTo>
                <a:cubicBezTo>
                  <a:pt x="244502" y="-3899"/>
                  <a:pt x="489005" y="-15163"/>
                  <a:pt x="667909" y="78927"/>
                </a:cubicBezTo>
                <a:cubicBezTo>
                  <a:pt x="846813" y="173017"/>
                  <a:pt x="960119" y="372462"/>
                  <a:pt x="1073426" y="571908"/>
                </a:cubicBezTo>
              </a:path>
            </a:pathLst>
          </a:custGeom>
          <a:noFill/>
          <a:ln w="76200">
            <a:solidFill>
              <a:schemeClr val="bg2"/>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5E43D597-3919-9642-9AC7-8E2B8423049E}"/>
              </a:ext>
            </a:extLst>
          </p:cNvPr>
          <p:cNvSpPr txBox="1"/>
          <p:nvPr/>
        </p:nvSpPr>
        <p:spPr>
          <a:xfrm>
            <a:off x="7250033" y="1682262"/>
            <a:ext cx="2325315" cy="646331"/>
          </a:xfrm>
          <a:prstGeom prst="rect">
            <a:avLst/>
          </a:prstGeom>
          <a:noFill/>
        </p:spPr>
        <p:txBody>
          <a:bodyPr wrap="square" rtlCol="0">
            <a:spAutoFit/>
          </a:bodyPr>
          <a:lstStyle/>
          <a:p>
            <a:r>
              <a:rPr lang="en-GB" b="1" dirty="0">
                <a:solidFill>
                  <a:schemeClr val="bg2"/>
                </a:solidFill>
              </a:rPr>
              <a:t>Existing complementarity</a:t>
            </a:r>
          </a:p>
        </p:txBody>
      </p:sp>
    </p:spTree>
    <p:extLst>
      <p:ext uri="{BB962C8B-B14F-4D97-AF65-F5344CB8AC3E}">
        <p14:creationId xmlns:p14="http://schemas.microsoft.com/office/powerpoint/2010/main" val="3034247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BFB3F6-D6C6-BC47-A23E-BF1C37D400C0}"/>
              </a:ext>
            </a:extLst>
          </p:cNvPr>
          <p:cNvSpPr>
            <a:spLocks noGrp="1"/>
          </p:cNvSpPr>
          <p:nvPr>
            <p:ph type="title"/>
          </p:nvPr>
        </p:nvSpPr>
        <p:spPr/>
        <p:txBody>
          <a:bodyPr/>
          <a:lstStyle/>
          <a:p>
            <a:r>
              <a:rPr lang="en-US" dirty="0"/>
              <a:t>System Mapping Overview</a:t>
            </a:r>
          </a:p>
        </p:txBody>
      </p:sp>
      <p:sp>
        <p:nvSpPr>
          <p:cNvPr id="4" name="Content Placeholder 3">
            <a:extLst>
              <a:ext uri="{FF2B5EF4-FFF2-40B4-BE49-F238E27FC236}">
                <a16:creationId xmlns:a16="http://schemas.microsoft.com/office/drawing/2014/main" id="{5E9A0FEB-0312-3844-84D3-96DF479416E7}"/>
              </a:ext>
            </a:extLst>
          </p:cNvPr>
          <p:cNvSpPr>
            <a:spLocks noGrp="1"/>
          </p:cNvSpPr>
          <p:nvPr>
            <p:ph idx="1"/>
          </p:nvPr>
        </p:nvSpPr>
        <p:spPr/>
        <p:txBody>
          <a:bodyPr>
            <a:normAutofit fontScale="92500" lnSpcReduction="20000"/>
          </a:bodyPr>
          <a:lstStyle/>
          <a:p>
            <a:r>
              <a:rPr lang="en-US" dirty="0"/>
              <a:t>A system map represents a mix of root cause analysis and a results framework, within the context of a broader sector</a:t>
            </a:r>
          </a:p>
          <a:p>
            <a:r>
              <a:rPr lang="en-US" dirty="0">
                <a:solidFill>
                  <a:srgbClr val="000000"/>
                </a:solidFill>
              </a:rPr>
              <a:t>The map aims to reflect the status you desire or expect to see in the system</a:t>
            </a:r>
          </a:p>
          <a:p>
            <a:pPr lvl="1"/>
            <a:r>
              <a:rPr lang="en-US" dirty="0">
                <a:solidFill>
                  <a:srgbClr val="000000"/>
                </a:solidFill>
              </a:rPr>
              <a:t>key outcomes, and</a:t>
            </a:r>
          </a:p>
          <a:p>
            <a:pPr lvl="1"/>
            <a:r>
              <a:rPr lang="en-US" dirty="0">
                <a:solidFill>
                  <a:srgbClr val="000000"/>
                </a:solidFill>
              </a:rPr>
              <a:t>the pathways that enable key outcomes</a:t>
            </a:r>
          </a:p>
          <a:p>
            <a:r>
              <a:rPr lang="en-US" dirty="0"/>
              <a:t>You then use it to identify how reality falls short and to figure out why </a:t>
            </a:r>
          </a:p>
          <a:p>
            <a:r>
              <a:rPr lang="en-US" dirty="0">
                <a:solidFill>
                  <a:srgbClr val="000000"/>
                </a:solidFill>
              </a:rPr>
              <a:t>The map will not be</a:t>
            </a:r>
          </a:p>
          <a:p>
            <a:pPr lvl="1"/>
            <a:r>
              <a:rPr lang="en-US" dirty="0">
                <a:solidFill>
                  <a:srgbClr val="000000"/>
                </a:solidFill>
              </a:rPr>
              <a:t>complete</a:t>
            </a:r>
          </a:p>
          <a:p>
            <a:pPr lvl="1"/>
            <a:r>
              <a:rPr lang="en-US" dirty="0">
                <a:solidFill>
                  <a:srgbClr val="000000"/>
                </a:solidFill>
              </a:rPr>
              <a:t>perfect</a:t>
            </a:r>
          </a:p>
          <a:p>
            <a:pPr lvl="1"/>
            <a:r>
              <a:rPr lang="en-US" dirty="0">
                <a:solidFill>
                  <a:srgbClr val="000000"/>
                </a:solidFill>
              </a:rPr>
              <a:t>static</a:t>
            </a:r>
          </a:p>
          <a:p>
            <a:r>
              <a:rPr lang="en-US" dirty="0">
                <a:solidFill>
                  <a:srgbClr val="000000"/>
                </a:solidFill>
              </a:rPr>
              <a:t>There are many systems, and system maps – the map in front of you began with the agricultural market system and is expanding, with some complex systems represented abstractly as a cloud</a:t>
            </a:r>
          </a:p>
        </p:txBody>
      </p:sp>
    </p:spTree>
    <p:extLst>
      <p:ext uri="{BB962C8B-B14F-4D97-AF65-F5344CB8AC3E}">
        <p14:creationId xmlns:p14="http://schemas.microsoft.com/office/powerpoint/2010/main" val="3720633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BFB04-5697-8041-9C6F-5979CCD6FFA4}"/>
              </a:ext>
            </a:extLst>
          </p:cNvPr>
          <p:cNvSpPr>
            <a:spLocks noGrp="1"/>
          </p:cNvSpPr>
          <p:nvPr>
            <p:ph type="title"/>
          </p:nvPr>
        </p:nvSpPr>
        <p:spPr/>
        <p:txBody>
          <a:bodyPr/>
          <a:lstStyle/>
          <a:p>
            <a:r>
              <a:rPr lang="en-US" dirty="0"/>
              <a:t>Mapping Guide: Elements</a:t>
            </a:r>
          </a:p>
        </p:txBody>
      </p:sp>
      <p:sp>
        <p:nvSpPr>
          <p:cNvPr id="28" name="TextBox 27">
            <a:extLst>
              <a:ext uri="{FF2B5EF4-FFF2-40B4-BE49-F238E27FC236}">
                <a16:creationId xmlns:a16="http://schemas.microsoft.com/office/drawing/2014/main" id="{40ADF8C5-9302-FB4C-8F45-318D01EECF52}"/>
              </a:ext>
            </a:extLst>
          </p:cNvPr>
          <p:cNvSpPr txBox="1"/>
          <p:nvPr/>
        </p:nvSpPr>
        <p:spPr>
          <a:xfrm>
            <a:off x="1704906" y="1281776"/>
            <a:ext cx="4111193" cy="1107996"/>
          </a:xfrm>
          <a:prstGeom prst="rect">
            <a:avLst/>
          </a:prstGeom>
          <a:noFill/>
        </p:spPr>
        <p:txBody>
          <a:bodyPr wrap="square" rtlCol="0">
            <a:spAutoFit/>
          </a:bodyPr>
          <a:lstStyle/>
          <a:p>
            <a:r>
              <a:rPr lang="en-US" sz="1200" b="1" dirty="0"/>
              <a:t>Definition</a:t>
            </a:r>
            <a:r>
              <a:rPr lang="en-US" sz="1200" dirty="0"/>
              <a:t>: A key outcome represents an important or desired outcome for the system. A key outcome could be any one of the basic system elements: behavior, relationship, or condition. </a:t>
            </a:r>
          </a:p>
          <a:p>
            <a:endParaRPr lang="en-US" sz="600" dirty="0"/>
          </a:p>
          <a:p>
            <a:r>
              <a:rPr lang="en-US" sz="1200" i="1" dirty="0"/>
              <a:t>“Household members maintain bodily and mental well-being”</a:t>
            </a:r>
          </a:p>
          <a:p>
            <a:r>
              <a:rPr lang="en-US" sz="1200" i="1" dirty="0"/>
              <a:t>“Household has adequate financial resources”</a:t>
            </a:r>
          </a:p>
        </p:txBody>
      </p:sp>
      <p:grpSp>
        <p:nvGrpSpPr>
          <p:cNvPr id="52" name="Group 51"/>
          <p:cNvGrpSpPr/>
          <p:nvPr/>
        </p:nvGrpSpPr>
        <p:grpSpPr>
          <a:xfrm>
            <a:off x="201861" y="1146136"/>
            <a:ext cx="1359090" cy="1089049"/>
            <a:chOff x="201861" y="1222178"/>
            <a:chExt cx="1359090" cy="1089049"/>
          </a:xfrm>
        </p:grpSpPr>
        <p:sp>
          <p:nvSpPr>
            <p:cNvPr id="17" name="Rectangle 16">
              <a:extLst>
                <a:ext uri="{FF2B5EF4-FFF2-40B4-BE49-F238E27FC236}">
                  <a16:creationId xmlns:a16="http://schemas.microsoft.com/office/drawing/2014/main" id="{52CF3ADC-2BDD-7845-82AB-2597BB435027}"/>
                </a:ext>
              </a:extLst>
            </p:cNvPr>
            <p:cNvSpPr/>
            <p:nvPr/>
          </p:nvSpPr>
          <p:spPr>
            <a:xfrm>
              <a:off x="379543" y="1623230"/>
              <a:ext cx="1003726" cy="687997"/>
            </a:xfrm>
            <a:prstGeom prst="rect">
              <a:avLst/>
            </a:prstGeom>
            <a:solidFill>
              <a:srgbClr val="FFFF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200" b="1" dirty="0">
                  <a:solidFill>
                    <a:srgbClr val="FF0000"/>
                  </a:solidFill>
                </a:rPr>
                <a:t>Key outcome</a:t>
              </a:r>
            </a:p>
          </p:txBody>
        </p:sp>
        <p:sp>
          <p:nvSpPr>
            <p:cNvPr id="31" name="TextBox 30">
              <a:extLst>
                <a:ext uri="{FF2B5EF4-FFF2-40B4-BE49-F238E27FC236}">
                  <a16:creationId xmlns:a16="http://schemas.microsoft.com/office/drawing/2014/main" id="{67FDADF8-600C-DA4F-82C9-5114556A0FA6}"/>
                </a:ext>
              </a:extLst>
            </p:cNvPr>
            <p:cNvSpPr txBox="1"/>
            <p:nvPr/>
          </p:nvSpPr>
          <p:spPr>
            <a:xfrm>
              <a:off x="201861" y="1222178"/>
              <a:ext cx="1359090" cy="369332"/>
            </a:xfrm>
            <a:prstGeom prst="rect">
              <a:avLst/>
            </a:prstGeom>
            <a:noFill/>
          </p:spPr>
          <p:txBody>
            <a:bodyPr wrap="none" rtlCol="0">
              <a:spAutoFit/>
            </a:bodyPr>
            <a:lstStyle/>
            <a:p>
              <a:pPr algn="ctr"/>
              <a:r>
                <a:rPr lang="en-US" cap="small" dirty="0"/>
                <a:t>Key Outcome</a:t>
              </a:r>
            </a:p>
          </p:txBody>
        </p:sp>
      </p:grpSp>
      <p:grpSp>
        <p:nvGrpSpPr>
          <p:cNvPr id="46" name="Group 45"/>
          <p:cNvGrpSpPr/>
          <p:nvPr/>
        </p:nvGrpSpPr>
        <p:grpSpPr>
          <a:xfrm>
            <a:off x="333552" y="3868471"/>
            <a:ext cx="1095709" cy="1023123"/>
            <a:chOff x="6076016" y="1091781"/>
            <a:chExt cx="1095709" cy="1023123"/>
          </a:xfrm>
        </p:grpSpPr>
        <p:sp>
          <p:nvSpPr>
            <p:cNvPr id="19" name="Rectangle 18">
              <a:extLst>
                <a:ext uri="{FF2B5EF4-FFF2-40B4-BE49-F238E27FC236}">
                  <a16:creationId xmlns:a16="http://schemas.microsoft.com/office/drawing/2014/main" id="{E12628FD-BFE7-7F41-BC59-B94C5BFEFE3D}"/>
                </a:ext>
              </a:extLst>
            </p:cNvPr>
            <p:cNvSpPr/>
            <p:nvPr/>
          </p:nvSpPr>
          <p:spPr>
            <a:xfrm>
              <a:off x="6076016" y="1523545"/>
              <a:ext cx="1095709" cy="591359"/>
            </a:xfrm>
            <a:prstGeom prst="rect">
              <a:avLst/>
            </a:prstGeom>
            <a:solidFill>
              <a:srgbClr val="FFFFFF"/>
            </a:solidFill>
            <a:ln>
              <a:solidFill>
                <a:srgbClr val="0052FF"/>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200" dirty="0">
                  <a:solidFill>
                    <a:srgbClr val="0052FF"/>
                  </a:solidFill>
                </a:rPr>
                <a:t>Actor engages in a behavior</a:t>
              </a:r>
            </a:p>
          </p:txBody>
        </p:sp>
        <p:sp>
          <p:nvSpPr>
            <p:cNvPr id="34" name="TextBox 33">
              <a:extLst>
                <a:ext uri="{FF2B5EF4-FFF2-40B4-BE49-F238E27FC236}">
                  <a16:creationId xmlns:a16="http://schemas.microsoft.com/office/drawing/2014/main" id="{F94DB79A-440C-0D49-BD5D-C670CA1F6357}"/>
                </a:ext>
              </a:extLst>
            </p:cNvPr>
            <p:cNvSpPr txBox="1"/>
            <p:nvPr/>
          </p:nvSpPr>
          <p:spPr>
            <a:xfrm>
              <a:off x="6129985" y="1091781"/>
              <a:ext cx="987771" cy="369332"/>
            </a:xfrm>
            <a:prstGeom prst="rect">
              <a:avLst/>
            </a:prstGeom>
            <a:noFill/>
          </p:spPr>
          <p:txBody>
            <a:bodyPr wrap="none" rtlCol="0">
              <a:spAutoFit/>
            </a:bodyPr>
            <a:lstStyle/>
            <a:p>
              <a:r>
                <a:rPr lang="en-US" cap="small" dirty="0"/>
                <a:t>Behavior</a:t>
              </a:r>
            </a:p>
          </p:txBody>
        </p:sp>
      </p:grpSp>
      <p:sp>
        <p:nvSpPr>
          <p:cNvPr id="38" name="TextBox 37">
            <a:extLst>
              <a:ext uri="{FF2B5EF4-FFF2-40B4-BE49-F238E27FC236}">
                <a16:creationId xmlns:a16="http://schemas.microsoft.com/office/drawing/2014/main" id="{9303A86D-6055-C64F-BF7A-96B576800FE1}"/>
              </a:ext>
            </a:extLst>
          </p:cNvPr>
          <p:cNvSpPr txBox="1"/>
          <p:nvPr/>
        </p:nvSpPr>
        <p:spPr>
          <a:xfrm>
            <a:off x="1743406" y="3913816"/>
            <a:ext cx="4305716" cy="1107996"/>
          </a:xfrm>
          <a:prstGeom prst="rect">
            <a:avLst/>
          </a:prstGeom>
          <a:noFill/>
        </p:spPr>
        <p:txBody>
          <a:bodyPr wrap="square" rtlCol="0">
            <a:spAutoFit/>
          </a:bodyPr>
          <a:lstStyle/>
          <a:p>
            <a:r>
              <a:rPr lang="en-US" sz="1200" b="1" dirty="0"/>
              <a:t>Definition</a:t>
            </a:r>
            <a:r>
              <a:rPr lang="en-US" sz="1200" dirty="0"/>
              <a:t>: A behavior is an action or approach carried out by an individual or entity. The descriptions typically contain an active or passive verb (e.g. “provides”, “is aware of”, “improves”). </a:t>
            </a:r>
          </a:p>
          <a:p>
            <a:endParaRPr lang="en-US" sz="600" dirty="0"/>
          </a:p>
          <a:p>
            <a:r>
              <a:rPr lang="en-US" sz="1200" i="1" dirty="0"/>
              <a:t>“Household maintains good sanitation practices”</a:t>
            </a:r>
          </a:p>
          <a:p>
            <a:r>
              <a:rPr lang="en-US" sz="1200" i="1" dirty="0"/>
              <a:t>“Donors/NGOs provide emergency assistance”</a:t>
            </a:r>
          </a:p>
        </p:txBody>
      </p:sp>
      <p:grpSp>
        <p:nvGrpSpPr>
          <p:cNvPr id="42" name="Group 41"/>
          <p:cNvGrpSpPr/>
          <p:nvPr/>
        </p:nvGrpSpPr>
        <p:grpSpPr>
          <a:xfrm>
            <a:off x="6161385" y="650684"/>
            <a:ext cx="1289135" cy="1349918"/>
            <a:chOff x="110223" y="3818592"/>
            <a:chExt cx="1289135" cy="1349918"/>
          </a:xfrm>
        </p:grpSpPr>
        <p:sp>
          <p:nvSpPr>
            <p:cNvPr id="20" name="Oval 19">
              <a:extLst>
                <a:ext uri="{FF2B5EF4-FFF2-40B4-BE49-F238E27FC236}">
                  <a16:creationId xmlns:a16="http://schemas.microsoft.com/office/drawing/2014/main" id="{AFC2C643-9B8B-9140-904B-F855B1352AB4}"/>
                </a:ext>
              </a:extLst>
            </p:cNvPr>
            <p:cNvSpPr>
              <a:spLocks noChangeAspect="1"/>
            </p:cNvSpPr>
            <p:nvPr/>
          </p:nvSpPr>
          <p:spPr>
            <a:xfrm>
              <a:off x="251870" y="4162670"/>
              <a:ext cx="1005840" cy="1005840"/>
            </a:xfrm>
            <a:prstGeom prst="ellipse">
              <a:avLst/>
            </a:prstGeom>
            <a:solidFill>
              <a:srgbClr val="FFFFFF"/>
            </a:solidFill>
            <a:ln>
              <a:solidFill>
                <a:srgbClr val="7B19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100" dirty="0">
                  <a:solidFill>
                    <a:srgbClr val="7B1979"/>
                  </a:solidFill>
                </a:rPr>
                <a:t>Relationship between actors</a:t>
              </a:r>
            </a:p>
          </p:txBody>
        </p:sp>
        <p:sp>
          <p:nvSpPr>
            <p:cNvPr id="35" name="TextBox 34">
              <a:extLst>
                <a:ext uri="{FF2B5EF4-FFF2-40B4-BE49-F238E27FC236}">
                  <a16:creationId xmlns:a16="http://schemas.microsoft.com/office/drawing/2014/main" id="{2F024E75-24AF-8540-9C2E-B24A7CF8D7AF}"/>
                </a:ext>
              </a:extLst>
            </p:cNvPr>
            <p:cNvSpPr txBox="1"/>
            <p:nvPr/>
          </p:nvSpPr>
          <p:spPr>
            <a:xfrm>
              <a:off x="110223" y="3818592"/>
              <a:ext cx="1289135" cy="369332"/>
            </a:xfrm>
            <a:prstGeom prst="rect">
              <a:avLst/>
            </a:prstGeom>
            <a:noFill/>
          </p:spPr>
          <p:txBody>
            <a:bodyPr wrap="none" rtlCol="0">
              <a:spAutoFit/>
            </a:bodyPr>
            <a:lstStyle/>
            <a:p>
              <a:r>
                <a:rPr lang="en-US" cap="small" dirty="0"/>
                <a:t>Relationship</a:t>
              </a:r>
            </a:p>
          </p:txBody>
        </p:sp>
      </p:grpSp>
      <p:sp>
        <p:nvSpPr>
          <p:cNvPr id="39" name="TextBox 38">
            <a:extLst>
              <a:ext uri="{FF2B5EF4-FFF2-40B4-BE49-F238E27FC236}">
                <a16:creationId xmlns:a16="http://schemas.microsoft.com/office/drawing/2014/main" id="{EF3D3701-C382-4F40-BDCF-12523654543C}"/>
              </a:ext>
            </a:extLst>
          </p:cNvPr>
          <p:cNvSpPr txBox="1"/>
          <p:nvPr/>
        </p:nvSpPr>
        <p:spPr>
          <a:xfrm>
            <a:off x="7741924" y="892606"/>
            <a:ext cx="4174790" cy="1107996"/>
          </a:xfrm>
          <a:prstGeom prst="rect">
            <a:avLst/>
          </a:prstGeom>
          <a:noFill/>
        </p:spPr>
        <p:txBody>
          <a:bodyPr wrap="square" rtlCol="0">
            <a:spAutoFit/>
          </a:bodyPr>
          <a:lstStyle/>
          <a:p>
            <a:r>
              <a:rPr lang="en-US" sz="1200" b="1" dirty="0"/>
              <a:t>Definition</a:t>
            </a:r>
            <a:r>
              <a:rPr lang="en-US" sz="1200" dirty="0"/>
              <a:t>: Relationships between actors are mapped where the quality of interaction between actors is important to enable behaviors or conditions, such as repeated business transactions or increased information sharing. </a:t>
            </a:r>
          </a:p>
          <a:p>
            <a:endParaRPr lang="en-US" sz="600" dirty="0"/>
          </a:p>
          <a:p>
            <a:r>
              <a:rPr lang="en-US" sz="1200" i="1" dirty="0"/>
              <a:t>“Government and Donors/NGOs”</a:t>
            </a:r>
          </a:p>
        </p:txBody>
      </p:sp>
      <p:grpSp>
        <p:nvGrpSpPr>
          <p:cNvPr id="50" name="Group 49"/>
          <p:cNvGrpSpPr/>
          <p:nvPr/>
        </p:nvGrpSpPr>
        <p:grpSpPr>
          <a:xfrm>
            <a:off x="339655" y="2350339"/>
            <a:ext cx="1083502" cy="1399943"/>
            <a:chOff x="6071981" y="4604676"/>
            <a:chExt cx="1083502" cy="1399943"/>
          </a:xfrm>
        </p:grpSpPr>
        <p:sp>
          <p:nvSpPr>
            <p:cNvPr id="18" name="Oval 17">
              <a:extLst>
                <a:ext uri="{FF2B5EF4-FFF2-40B4-BE49-F238E27FC236}">
                  <a16:creationId xmlns:a16="http://schemas.microsoft.com/office/drawing/2014/main" id="{307BF52D-6F72-784F-9B60-355EECEE7279}"/>
                </a:ext>
              </a:extLst>
            </p:cNvPr>
            <p:cNvSpPr>
              <a:spLocks/>
            </p:cNvSpPr>
            <p:nvPr/>
          </p:nvSpPr>
          <p:spPr>
            <a:xfrm>
              <a:off x="6110812" y="4998779"/>
              <a:ext cx="1005840" cy="1005840"/>
            </a:xfrm>
            <a:prstGeom prst="ellipse">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200" dirty="0">
                  <a:solidFill>
                    <a:srgbClr val="000000"/>
                  </a:solidFill>
                </a:rPr>
                <a:t>Condition of the system</a:t>
              </a:r>
            </a:p>
          </p:txBody>
        </p:sp>
        <p:sp>
          <p:nvSpPr>
            <p:cNvPr id="36" name="TextBox 35">
              <a:extLst>
                <a:ext uri="{FF2B5EF4-FFF2-40B4-BE49-F238E27FC236}">
                  <a16:creationId xmlns:a16="http://schemas.microsoft.com/office/drawing/2014/main" id="{D2E5D5D0-CEF0-9944-B68B-5C6A3F40CDFF}"/>
                </a:ext>
              </a:extLst>
            </p:cNvPr>
            <p:cNvSpPr txBox="1"/>
            <p:nvPr/>
          </p:nvSpPr>
          <p:spPr>
            <a:xfrm>
              <a:off x="6071981" y="4604676"/>
              <a:ext cx="1083502" cy="369332"/>
            </a:xfrm>
            <a:prstGeom prst="rect">
              <a:avLst/>
            </a:prstGeom>
            <a:noFill/>
          </p:spPr>
          <p:txBody>
            <a:bodyPr wrap="none" rtlCol="0">
              <a:spAutoFit/>
            </a:bodyPr>
            <a:lstStyle/>
            <a:p>
              <a:r>
                <a:rPr lang="en-US" cap="small" dirty="0"/>
                <a:t>Condition</a:t>
              </a:r>
            </a:p>
          </p:txBody>
        </p:sp>
      </p:grpSp>
      <p:sp>
        <p:nvSpPr>
          <p:cNvPr id="40" name="TextBox 39">
            <a:extLst>
              <a:ext uri="{FF2B5EF4-FFF2-40B4-BE49-F238E27FC236}">
                <a16:creationId xmlns:a16="http://schemas.microsoft.com/office/drawing/2014/main" id="{7B04EB53-BBAC-B047-895E-A3EC913B1E76}"/>
              </a:ext>
            </a:extLst>
          </p:cNvPr>
          <p:cNvSpPr txBox="1"/>
          <p:nvPr/>
        </p:nvSpPr>
        <p:spPr>
          <a:xfrm>
            <a:off x="1704906" y="2436341"/>
            <a:ext cx="4251893" cy="1292662"/>
          </a:xfrm>
          <a:prstGeom prst="rect">
            <a:avLst/>
          </a:prstGeom>
          <a:noFill/>
        </p:spPr>
        <p:txBody>
          <a:bodyPr wrap="square" rtlCol="0">
            <a:spAutoFit/>
          </a:bodyPr>
          <a:lstStyle/>
          <a:p>
            <a:r>
              <a:rPr lang="en-US" sz="1200" b="1" dirty="0"/>
              <a:t>Definition</a:t>
            </a:r>
            <a:r>
              <a:rPr lang="en-US" sz="1200" dirty="0"/>
              <a:t>: Conditions are attributes of the market environment that enable a behavior, relationship, or other condition. They are aspects of the system that cannot clearly be defined as a behavior or relationship. </a:t>
            </a:r>
          </a:p>
          <a:p>
            <a:endParaRPr lang="en-US" sz="600" dirty="0"/>
          </a:p>
          <a:p>
            <a:r>
              <a:rPr lang="en-US" sz="1200" i="1" dirty="0"/>
              <a:t>“Health clinic is nearby”</a:t>
            </a:r>
          </a:p>
          <a:p>
            <a:r>
              <a:rPr lang="en-US" sz="1200" i="1" dirty="0"/>
              <a:t>“Water supply is reliable”</a:t>
            </a:r>
          </a:p>
        </p:txBody>
      </p:sp>
      <p:grpSp>
        <p:nvGrpSpPr>
          <p:cNvPr id="44" name="Group 43"/>
          <p:cNvGrpSpPr/>
          <p:nvPr/>
        </p:nvGrpSpPr>
        <p:grpSpPr>
          <a:xfrm>
            <a:off x="358062" y="5331181"/>
            <a:ext cx="1046689" cy="568711"/>
            <a:chOff x="277265" y="5169140"/>
            <a:chExt cx="1046689" cy="568711"/>
          </a:xfrm>
        </p:grpSpPr>
        <p:cxnSp>
          <p:nvCxnSpPr>
            <p:cNvPr id="21" name="Straight Arrow Connector 20">
              <a:extLst>
                <a:ext uri="{FF2B5EF4-FFF2-40B4-BE49-F238E27FC236}">
                  <a16:creationId xmlns:a16="http://schemas.microsoft.com/office/drawing/2014/main" id="{ECD65E19-7D01-A64A-95EB-069791D823A9}"/>
                </a:ext>
              </a:extLst>
            </p:cNvPr>
            <p:cNvCxnSpPr>
              <a:cxnSpLocks/>
            </p:cNvCxnSpPr>
            <p:nvPr/>
          </p:nvCxnSpPr>
          <p:spPr>
            <a:xfrm>
              <a:off x="277265" y="5737851"/>
              <a:ext cx="1046689" cy="0"/>
            </a:xfrm>
            <a:prstGeom prst="straightConnector1">
              <a:avLst/>
            </a:prstGeom>
            <a:ln w="2540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0DE938AA-3B6E-A54A-B3E4-060958ADF5BC}"/>
                </a:ext>
              </a:extLst>
            </p:cNvPr>
            <p:cNvSpPr txBox="1"/>
            <p:nvPr/>
          </p:nvSpPr>
          <p:spPr>
            <a:xfrm>
              <a:off x="399987" y="5169140"/>
              <a:ext cx="801245" cy="369332"/>
            </a:xfrm>
            <a:prstGeom prst="rect">
              <a:avLst/>
            </a:prstGeom>
            <a:noFill/>
          </p:spPr>
          <p:txBody>
            <a:bodyPr wrap="none" rtlCol="0">
              <a:spAutoFit/>
            </a:bodyPr>
            <a:lstStyle/>
            <a:p>
              <a:r>
                <a:rPr lang="en-US" cap="small" dirty="0"/>
                <a:t>Arrow</a:t>
              </a:r>
            </a:p>
          </p:txBody>
        </p:sp>
      </p:grpSp>
      <p:sp>
        <p:nvSpPr>
          <p:cNvPr id="41" name="TextBox 40">
            <a:extLst>
              <a:ext uri="{FF2B5EF4-FFF2-40B4-BE49-F238E27FC236}">
                <a16:creationId xmlns:a16="http://schemas.microsoft.com/office/drawing/2014/main" id="{3456EC49-AB2D-6940-914D-9CFC53FFB106}"/>
              </a:ext>
            </a:extLst>
          </p:cNvPr>
          <p:cNvSpPr txBox="1"/>
          <p:nvPr/>
        </p:nvSpPr>
        <p:spPr>
          <a:xfrm>
            <a:off x="1768228" y="5107705"/>
            <a:ext cx="3647649" cy="1015663"/>
          </a:xfrm>
          <a:prstGeom prst="rect">
            <a:avLst/>
          </a:prstGeom>
          <a:noFill/>
        </p:spPr>
        <p:txBody>
          <a:bodyPr wrap="square" rtlCol="0">
            <a:spAutoFit/>
          </a:bodyPr>
          <a:lstStyle/>
          <a:p>
            <a:r>
              <a:rPr lang="en-US" sz="1200" b="1" dirty="0"/>
              <a:t>Definition</a:t>
            </a:r>
            <a:r>
              <a:rPr lang="en-US" sz="1200" dirty="0"/>
              <a:t>: An arrow connecting one item to another indicates that the former enables the latter. The arrows do not necessarily represent causation – an arrow merely means that an element facilitates another element or makes it more likely to exist. </a:t>
            </a:r>
          </a:p>
        </p:txBody>
      </p:sp>
      <p:grpSp>
        <p:nvGrpSpPr>
          <p:cNvPr id="48" name="Group 47"/>
          <p:cNvGrpSpPr/>
          <p:nvPr/>
        </p:nvGrpSpPr>
        <p:grpSpPr>
          <a:xfrm>
            <a:off x="5899782" y="3550089"/>
            <a:ext cx="1812341" cy="1206828"/>
            <a:chOff x="5785472" y="2763920"/>
            <a:chExt cx="1812341" cy="1206828"/>
          </a:xfrm>
        </p:grpSpPr>
        <p:sp>
          <p:nvSpPr>
            <p:cNvPr id="23" name="Rectangle 22">
              <a:extLst>
                <a:ext uri="{FF2B5EF4-FFF2-40B4-BE49-F238E27FC236}">
                  <a16:creationId xmlns:a16="http://schemas.microsoft.com/office/drawing/2014/main" id="{46CC24B6-FEDA-6E4C-BE55-F87208541029}"/>
                </a:ext>
              </a:extLst>
            </p:cNvPr>
            <p:cNvSpPr/>
            <p:nvPr/>
          </p:nvSpPr>
          <p:spPr>
            <a:xfrm>
              <a:off x="6143788" y="3379389"/>
              <a:ext cx="1095709" cy="591359"/>
            </a:xfrm>
            <a:prstGeom prst="rect">
              <a:avLst/>
            </a:prstGeom>
            <a:solidFill>
              <a:srgbClr val="FFFFFF"/>
            </a:solidFill>
            <a:ln>
              <a:solidFill>
                <a:srgbClr val="00A7A4"/>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200" dirty="0">
                  <a:solidFill>
                    <a:srgbClr val="00A7A4"/>
                  </a:solidFill>
                </a:rPr>
                <a:t>Government engages in a behavior</a:t>
              </a:r>
            </a:p>
          </p:txBody>
        </p:sp>
        <p:sp>
          <p:nvSpPr>
            <p:cNvPr id="24" name="TextBox 23">
              <a:extLst>
                <a:ext uri="{FF2B5EF4-FFF2-40B4-BE49-F238E27FC236}">
                  <a16:creationId xmlns:a16="http://schemas.microsoft.com/office/drawing/2014/main" id="{9478DDF1-44D4-7E41-9CD6-582ADFE5B764}"/>
                </a:ext>
              </a:extLst>
            </p:cNvPr>
            <p:cNvSpPr txBox="1"/>
            <p:nvPr/>
          </p:nvSpPr>
          <p:spPr>
            <a:xfrm>
              <a:off x="5785472" y="2763920"/>
              <a:ext cx="1812341" cy="584775"/>
            </a:xfrm>
            <a:prstGeom prst="rect">
              <a:avLst/>
            </a:prstGeom>
            <a:noFill/>
          </p:spPr>
          <p:txBody>
            <a:bodyPr wrap="square" rtlCol="0">
              <a:spAutoFit/>
            </a:bodyPr>
            <a:lstStyle/>
            <a:p>
              <a:pPr algn="ctr"/>
              <a:r>
                <a:rPr lang="en-US" sz="1600" cap="small" dirty="0"/>
                <a:t>Government </a:t>
              </a:r>
            </a:p>
            <a:p>
              <a:pPr algn="ctr"/>
              <a:r>
                <a:rPr lang="en-US" sz="1600" cap="small" dirty="0"/>
                <a:t>Behavior</a:t>
              </a:r>
            </a:p>
          </p:txBody>
        </p:sp>
      </p:grpSp>
      <p:sp>
        <p:nvSpPr>
          <p:cNvPr id="25" name="TextBox 24">
            <a:extLst>
              <a:ext uri="{FF2B5EF4-FFF2-40B4-BE49-F238E27FC236}">
                <a16:creationId xmlns:a16="http://schemas.microsoft.com/office/drawing/2014/main" id="{9C330542-1407-5E4F-B4EA-05AB082B00A6}"/>
              </a:ext>
            </a:extLst>
          </p:cNvPr>
          <p:cNvSpPr txBox="1"/>
          <p:nvPr/>
        </p:nvSpPr>
        <p:spPr>
          <a:xfrm>
            <a:off x="7741924" y="3702696"/>
            <a:ext cx="4305716" cy="1107996"/>
          </a:xfrm>
          <a:prstGeom prst="rect">
            <a:avLst/>
          </a:prstGeom>
          <a:noFill/>
        </p:spPr>
        <p:txBody>
          <a:bodyPr wrap="square" rtlCol="0">
            <a:spAutoFit/>
          </a:bodyPr>
          <a:lstStyle/>
          <a:p>
            <a:r>
              <a:rPr lang="en-US" sz="1200" b="1" dirty="0"/>
              <a:t>Definition</a:t>
            </a:r>
            <a:r>
              <a:rPr lang="en-US" sz="1200" dirty="0"/>
              <a:t>: A behavior or activity carried out by the government.</a:t>
            </a:r>
          </a:p>
          <a:p>
            <a:endParaRPr lang="en-US" sz="600" dirty="0"/>
          </a:p>
          <a:p>
            <a:r>
              <a:rPr lang="en-US" sz="1200" i="1" dirty="0"/>
              <a:t>“Government provides and maintains adequate transportation infrastructure”</a:t>
            </a:r>
          </a:p>
          <a:p>
            <a:r>
              <a:rPr lang="en-US" sz="1200" i="1" dirty="0"/>
              <a:t>“Government enforces bylaws for conservation”</a:t>
            </a:r>
          </a:p>
          <a:p>
            <a:r>
              <a:rPr lang="en-US" sz="1200" i="1" dirty="0"/>
              <a:t>“Local officials support livestock extension service provision”</a:t>
            </a:r>
          </a:p>
        </p:txBody>
      </p:sp>
      <p:sp>
        <p:nvSpPr>
          <p:cNvPr id="29" name="TextBox 28">
            <a:extLst>
              <a:ext uri="{FF2B5EF4-FFF2-40B4-BE49-F238E27FC236}">
                <a16:creationId xmlns:a16="http://schemas.microsoft.com/office/drawing/2014/main" id="{61F1F56D-664B-CE43-AFBF-F05C61FF04A9}"/>
              </a:ext>
            </a:extLst>
          </p:cNvPr>
          <p:cNvSpPr txBox="1"/>
          <p:nvPr/>
        </p:nvSpPr>
        <p:spPr>
          <a:xfrm>
            <a:off x="7741924" y="2326621"/>
            <a:ext cx="3994665" cy="1107996"/>
          </a:xfrm>
          <a:prstGeom prst="rect">
            <a:avLst/>
          </a:prstGeom>
          <a:noFill/>
        </p:spPr>
        <p:txBody>
          <a:bodyPr wrap="square" rtlCol="0">
            <a:spAutoFit/>
          </a:bodyPr>
          <a:lstStyle/>
          <a:p>
            <a:r>
              <a:rPr lang="en-US" sz="1200" b="1" dirty="0"/>
              <a:t>Definition</a:t>
            </a:r>
            <a:r>
              <a:rPr lang="en-US" sz="1200" dirty="0"/>
              <a:t>: An opinion or perception held by the household which influences their behavior.</a:t>
            </a:r>
          </a:p>
          <a:p>
            <a:endParaRPr lang="en-US" sz="600" dirty="0"/>
          </a:p>
          <a:p>
            <a:r>
              <a:rPr lang="en-US" sz="1200" i="1" dirty="0"/>
              <a:t>“Household has positive perception of savings groups”</a:t>
            </a:r>
          </a:p>
          <a:p>
            <a:r>
              <a:rPr lang="en-US" sz="1200" i="1" dirty="0"/>
              <a:t>“Household understands importance of accessing trained health personnel”</a:t>
            </a:r>
          </a:p>
        </p:txBody>
      </p:sp>
      <p:grpSp>
        <p:nvGrpSpPr>
          <p:cNvPr id="30" name="Group 29"/>
          <p:cNvGrpSpPr/>
          <p:nvPr/>
        </p:nvGrpSpPr>
        <p:grpSpPr>
          <a:xfrm>
            <a:off x="5707781" y="2087115"/>
            <a:ext cx="2174843" cy="1402774"/>
            <a:chOff x="-225882" y="2680124"/>
            <a:chExt cx="2174843" cy="1402774"/>
          </a:xfrm>
        </p:grpSpPr>
        <p:sp>
          <p:nvSpPr>
            <p:cNvPr id="32" name="TextBox 31">
              <a:extLst>
                <a:ext uri="{FF2B5EF4-FFF2-40B4-BE49-F238E27FC236}">
                  <a16:creationId xmlns:a16="http://schemas.microsoft.com/office/drawing/2014/main" id="{E0FEFBB4-30FC-2144-94CA-4ED3A2472A8E}"/>
                </a:ext>
              </a:extLst>
            </p:cNvPr>
            <p:cNvSpPr txBox="1"/>
            <p:nvPr/>
          </p:nvSpPr>
          <p:spPr>
            <a:xfrm>
              <a:off x="-225882" y="2680124"/>
              <a:ext cx="2174843" cy="338554"/>
            </a:xfrm>
            <a:prstGeom prst="rect">
              <a:avLst/>
            </a:prstGeom>
            <a:noFill/>
          </p:spPr>
          <p:txBody>
            <a:bodyPr wrap="square" rtlCol="0">
              <a:spAutoFit/>
            </a:bodyPr>
            <a:lstStyle/>
            <a:p>
              <a:pPr algn="ctr"/>
              <a:r>
                <a:rPr lang="en-US" sz="1600" cap="small" dirty="0"/>
                <a:t>Household Mindset</a:t>
              </a:r>
            </a:p>
          </p:txBody>
        </p:sp>
        <p:sp>
          <p:nvSpPr>
            <p:cNvPr id="26" name="Oval 25">
              <a:extLst>
                <a:ext uri="{FF2B5EF4-FFF2-40B4-BE49-F238E27FC236}">
                  <a16:creationId xmlns:a16="http://schemas.microsoft.com/office/drawing/2014/main" id="{5FF079D6-14E8-F443-920E-EA956C5AF3A0}"/>
                </a:ext>
              </a:extLst>
            </p:cNvPr>
            <p:cNvSpPr>
              <a:spLocks noChangeAspect="1"/>
            </p:cNvSpPr>
            <p:nvPr/>
          </p:nvSpPr>
          <p:spPr>
            <a:xfrm>
              <a:off x="355514" y="3077058"/>
              <a:ext cx="1005840" cy="1005840"/>
            </a:xfrm>
            <a:prstGeom prst="ellipse">
              <a:avLst/>
            </a:prstGeom>
            <a:solidFill>
              <a:srgbClr val="FFFFFF"/>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100" dirty="0">
                  <a:solidFill>
                    <a:srgbClr val="FFC000"/>
                  </a:solidFill>
                </a:rPr>
                <a:t>Mindset held by the household</a:t>
              </a:r>
            </a:p>
          </p:txBody>
        </p:sp>
      </p:grpSp>
      <p:sp>
        <p:nvSpPr>
          <p:cNvPr id="27" name="Slide Number Placeholder 3">
            <a:extLst>
              <a:ext uri="{FF2B5EF4-FFF2-40B4-BE49-F238E27FC236}">
                <a16:creationId xmlns:a16="http://schemas.microsoft.com/office/drawing/2014/main" id="{A5743792-73E6-504D-8B10-CA3B35322797}"/>
              </a:ext>
            </a:extLst>
          </p:cNvPr>
          <p:cNvSpPr>
            <a:spLocks noGrp="1"/>
          </p:cNvSpPr>
          <p:nvPr>
            <p:ph type="sldNum" sz="quarter" idx="10"/>
          </p:nvPr>
        </p:nvSpPr>
        <p:spPr>
          <a:xfrm>
            <a:off x="4673600" y="6400805"/>
            <a:ext cx="2844800" cy="365125"/>
          </a:xfrm>
        </p:spPr>
        <p:txBody>
          <a:bodyPr/>
          <a:lstStyle/>
          <a:p>
            <a:fld id="{D3184408-21B2-884B-9E26-054E35533E0F}" type="slidenum">
              <a:rPr lang="en-US" smtClean="0"/>
              <a:pPr/>
              <a:t>15</a:t>
            </a:fld>
            <a:endParaRPr lang="en-US" dirty="0"/>
          </a:p>
        </p:txBody>
      </p:sp>
      <p:sp>
        <p:nvSpPr>
          <p:cNvPr id="51" name="Rectangle 50">
            <a:extLst>
              <a:ext uri="{FF2B5EF4-FFF2-40B4-BE49-F238E27FC236}">
                <a16:creationId xmlns:a16="http://schemas.microsoft.com/office/drawing/2014/main" id="{4632E132-31BA-5B42-8BEB-4BD60217A15E}"/>
              </a:ext>
            </a:extLst>
          </p:cNvPr>
          <p:cNvSpPr/>
          <p:nvPr/>
        </p:nvSpPr>
        <p:spPr>
          <a:xfrm>
            <a:off x="6177790" y="5446660"/>
            <a:ext cx="1256324" cy="641089"/>
          </a:xfrm>
          <a:prstGeom prst="rect">
            <a:avLst/>
          </a:prstGeom>
          <a:solidFill>
            <a:srgbClr val="FFFF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fontAlgn="auto">
              <a:spcBef>
                <a:spcPts val="0"/>
              </a:spcBef>
              <a:spcAft>
                <a:spcPts val="0"/>
              </a:spcAft>
              <a:defRPr/>
            </a:pPr>
            <a:r>
              <a:rPr lang="en-US" sz="1200" dirty="0">
                <a:solidFill>
                  <a:srgbClr val="00B050"/>
                </a:solidFill>
              </a:rPr>
              <a:t>Organization X intervenes in Y</a:t>
            </a:r>
          </a:p>
        </p:txBody>
      </p:sp>
      <p:sp>
        <p:nvSpPr>
          <p:cNvPr id="53" name="TextBox 52">
            <a:extLst>
              <a:ext uri="{FF2B5EF4-FFF2-40B4-BE49-F238E27FC236}">
                <a16:creationId xmlns:a16="http://schemas.microsoft.com/office/drawing/2014/main" id="{8CAD60D4-A0EC-5F49-99CC-C4827D2D0CEF}"/>
              </a:ext>
            </a:extLst>
          </p:cNvPr>
          <p:cNvSpPr txBox="1"/>
          <p:nvPr/>
        </p:nvSpPr>
        <p:spPr>
          <a:xfrm>
            <a:off x="7741924" y="4969198"/>
            <a:ext cx="3994665" cy="1107996"/>
          </a:xfrm>
          <a:prstGeom prst="rect">
            <a:avLst/>
          </a:prstGeom>
          <a:noFill/>
        </p:spPr>
        <p:txBody>
          <a:bodyPr wrap="square" rtlCol="0">
            <a:spAutoFit/>
          </a:bodyPr>
          <a:lstStyle/>
          <a:p>
            <a:r>
              <a:rPr lang="en-US" sz="1200" b="1" dirty="0"/>
              <a:t>Definition</a:t>
            </a:r>
            <a:r>
              <a:rPr lang="en-US" sz="1200" dirty="0"/>
              <a:t>: An intervention is a project or initiative being implemented by the development community that aims to influence the system. Color coded by organization.</a:t>
            </a:r>
          </a:p>
          <a:p>
            <a:endParaRPr lang="en-US" sz="600" dirty="0"/>
          </a:p>
          <a:p>
            <a:r>
              <a:rPr lang="en-US" sz="1200" i="1" dirty="0"/>
              <a:t>“Organization X: Train agriculture extension workers”</a:t>
            </a:r>
          </a:p>
          <a:p>
            <a:r>
              <a:rPr lang="en-US" sz="1200" i="1" dirty="0"/>
              <a:t>“Organization X: Demonstrate water treatment”</a:t>
            </a:r>
          </a:p>
        </p:txBody>
      </p:sp>
      <p:sp>
        <p:nvSpPr>
          <p:cNvPr id="54" name="TextBox 53">
            <a:extLst>
              <a:ext uri="{FF2B5EF4-FFF2-40B4-BE49-F238E27FC236}">
                <a16:creationId xmlns:a16="http://schemas.microsoft.com/office/drawing/2014/main" id="{45F9F419-7336-3445-AB90-17E8C04285D3}"/>
              </a:ext>
            </a:extLst>
          </p:cNvPr>
          <p:cNvSpPr txBox="1"/>
          <p:nvPr/>
        </p:nvSpPr>
        <p:spPr>
          <a:xfrm>
            <a:off x="6141796" y="4964622"/>
            <a:ext cx="1328312" cy="369332"/>
          </a:xfrm>
          <a:prstGeom prst="rect">
            <a:avLst/>
          </a:prstGeom>
          <a:noFill/>
        </p:spPr>
        <p:txBody>
          <a:bodyPr wrap="none" rtlCol="0">
            <a:spAutoFit/>
          </a:bodyPr>
          <a:lstStyle/>
          <a:p>
            <a:r>
              <a:rPr lang="en-US" cap="small" dirty="0"/>
              <a:t>Intervention</a:t>
            </a:r>
          </a:p>
        </p:txBody>
      </p:sp>
    </p:spTree>
    <p:extLst>
      <p:ext uri="{BB962C8B-B14F-4D97-AF65-F5344CB8AC3E}">
        <p14:creationId xmlns:p14="http://schemas.microsoft.com/office/powerpoint/2010/main" val="368765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98470-B2C7-2F49-85DE-A058155347FE}"/>
              </a:ext>
            </a:extLst>
          </p:cNvPr>
          <p:cNvSpPr>
            <a:spLocks noGrp="1"/>
          </p:cNvSpPr>
          <p:nvPr>
            <p:ph type="title"/>
          </p:nvPr>
        </p:nvSpPr>
        <p:spPr/>
        <p:txBody>
          <a:bodyPr/>
          <a:lstStyle/>
          <a:p>
            <a:r>
              <a:rPr lang="en-GB" dirty="0"/>
              <a:t>Mapping Guide: Clouds</a:t>
            </a:r>
          </a:p>
        </p:txBody>
      </p:sp>
      <p:sp>
        <p:nvSpPr>
          <p:cNvPr id="3" name="Content Placeholder 2">
            <a:extLst>
              <a:ext uri="{FF2B5EF4-FFF2-40B4-BE49-F238E27FC236}">
                <a16:creationId xmlns:a16="http://schemas.microsoft.com/office/drawing/2014/main" id="{1C8769C8-36C5-4C47-9C23-6B7C2EA3754F}"/>
              </a:ext>
            </a:extLst>
          </p:cNvPr>
          <p:cNvSpPr>
            <a:spLocks noGrp="1"/>
          </p:cNvSpPr>
          <p:nvPr>
            <p:ph idx="1"/>
          </p:nvPr>
        </p:nvSpPr>
        <p:spPr>
          <a:xfrm>
            <a:off x="132434" y="1377386"/>
            <a:ext cx="3739851" cy="4731763"/>
          </a:xfrm>
        </p:spPr>
        <p:txBody>
          <a:bodyPr>
            <a:normAutofit lnSpcReduction="10000"/>
          </a:bodyPr>
          <a:lstStyle/>
          <a:p>
            <a:r>
              <a:rPr lang="en-GB" dirty="0"/>
              <a:t>Clouds are a way to simplify complex parts of a system that are not the main focus of the map</a:t>
            </a:r>
          </a:p>
          <a:p>
            <a:r>
              <a:rPr lang="en-GB" dirty="0"/>
              <a:t>Sometimes, a cloud on one system map may be expanded in another system map</a:t>
            </a:r>
          </a:p>
          <a:p>
            <a:r>
              <a:rPr lang="en-GB" dirty="0"/>
              <a:t>This </a:t>
            </a:r>
            <a:r>
              <a:rPr lang="en-GB" b="1" i="1" dirty="0"/>
              <a:t>does not mean the cloud is not important</a:t>
            </a:r>
            <a:r>
              <a:rPr lang="en-GB" dirty="0"/>
              <a:t>, just that it isn’t the main focus of the map</a:t>
            </a:r>
          </a:p>
        </p:txBody>
      </p:sp>
      <p:sp>
        <p:nvSpPr>
          <p:cNvPr id="4" name="Slide Number Placeholder 3">
            <a:extLst>
              <a:ext uri="{FF2B5EF4-FFF2-40B4-BE49-F238E27FC236}">
                <a16:creationId xmlns:a16="http://schemas.microsoft.com/office/drawing/2014/main" id="{7B137878-56FF-E04B-85B3-CF2FE3235DC0}"/>
              </a:ext>
            </a:extLst>
          </p:cNvPr>
          <p:cNvSpPr>
            <a:spLocks noGrp="1"/>
          </p:cNvSpPr>
          <p:nvPr>
            <p:ph type="sldNum" sz="quarter" idx="10"/>
          </p:nvPr>
        </p:nvSpPr>
        <p:spPr/>
        <p:txBody>
          <a:bodyPr/>
          <a:lstStyle/>
          <a:p>
            <a:fld id="{D3184408-21B2-884B-9E26-054E35533E0F}" type="slidenum">
              <a:rPr lang="en-US" smtClean="0"/>
              <a:pPr/>
              <a:t>16</a:t>
            </a:fld>
            <a:endParaRPr lang="en-US" dirty="0"/>
          </a:p>
        </p:txBody>
      </p:sp>
      <p:pic>
        <p:nvPicPr>
          <p:cNvPr id="6" name="Picture 5">
            <a:extLst>
              <a:ext uri="{FF2B5EF4-FFF2-40B4-BE49-F238E27FC236}">
                <a16:creationId xmlns:a16="http://schemas.microsoft.com/office/drawing/2014/main" id="{C7662CDD-5525-394B-8379-21A07E0792E5}"/>
              </a:ext>
            </a:extLst>
          </p:cNvPr>
          <p:cNvPicPr>
            <a:picLocks noChangeAspect="1"/>
          </p:cNvPicPr>
          <p:nvPr/>
        </p:nvPicPr>
        <p:blipFill>
          <a:blip r:embed="rId2"/>
          <a:stretch>
            <a:fillRect/>
          </a:stretch>
        </p:blipFill>
        <p:spPr>
          <a:xfrm>
            <a:off x="4181860" y="2156547"/>
            <a:ext cx="3517215" cy="2696359"/>
          </a:xfrm>
          <a:prstGeom prst="rect">
            <a:avLst/>
          </a:prstGeom>
        </p:spPr>
      </p:pic>
      <p:pic>
        <p:nvPicPr>
          <p:cNvPr id="7" name="Picture 6">
            <a:extLst>
              <a:ext uri="{FF2B5EF4-FFF2-40B4-BE49-F238E27FC236}">
                <a16:creationId xmlns:a16="http://schemas.microsoft.com/office/drawing/2014/main" id="{68B0FB55-3440-7D4C-B9DA-3AC607C9C895}"/>
              </a:ext>
            </a:extLst>
          </p:cNvPr>
          <p:cNvPicPr>
            <a:picLocks noChangeAspect="1"/>
          </p:cNvPicPr>
          <p:nvPr/>
        </p:nvPicPr>
        <p:blipFill>
          <a:blip r:embed="rId3"/>
          <a:stretch>
            <a:fillRect/>
          </a:stretch>
        </p:blipFill>
        <p:spPr>
          <a:xfrm>
            <a:off x="9179229" y="2748844"/>
            <a:ext cx="2596653" cy="1114200"/>
          </a:xfrm>
          <a:prstGeom prst="rect">
            <a:avLst/>
          </a:prstGeom>
        </p:spPr>
      </p:pic>
      <p:sp>
        <p:nvSpPr>
          <p:cNvPr id="8" name="Left-Right Arrow 7">
            <a:extLst>
              <a:ext uri="{FF2B5EF4-FFF2-40B4-BE49-F238E27FC236}">
                <a16:creationId xmlns:a16="http://schemas.microsoft.com/office/drawing/2014/main" id="{92C5AEF4-75CF-4146-B6A9-1A0FE6F313D8}"/>
              </a:ext>
            </a:extLst>
          </p:cNvPr>
          <p:cNvSpPr/>
          <p:nvPr/>
        </p:nvSpPr>
        <p:spPr>
          <a:xfrm>
            <a:off x="7841092" y="3031624"/>
            <a:ext cx="1196119" cy="548640"/>
          </a:xfrm>
          <a:prstGeom prst="lef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608FB7FD-7B46-6241-9E58-422993B5C209}"/>
              </a:ext>
            </a:extLst>
          </p:cNvPr>
          <p:cNvSpPr txBox="1"/>
          <p:nvPr/>
        </p:nvSpPr>
        <p:spPr>
          <a:xfrm>
            <a:off x="4501281" y="1330139"/>
            <a:ext cx="2878372" cy="646331"/>
          </a:xfrm>
          <a:prstGeom prst="rect">
            <a:avLst/>
          </a:prstGeom>
          <a:noFill/>
        </p:spPr>
        <p:txBody>
          <a:bodyPr wrap="square" rtlCol="0">
            <a:spAutoFit/>
          </a:bodyPr>
          <a:lstStyle/>
          <a:p>
            <a:pPr algn="ctr"/>
            <a:r>
              <a:rPr lang="en-GB" b="1" i="1" dirty="0">
                <a:solidFill>
                  <a:schemeClr val="bg2"/>
                </a:solidFill>
              </a:rPr>
              <a:t>Representation on national market system map</a:t>
            </a:r>
          </a:p>
        </p:txBody>
      </p:sp>
      <p:sp>
        <p:nvSpPr>
          <p:cNvPr id="10" name="TextBox 9">
            <a:extLst>
              <a:ext uri="{FF2B5EF4-FFF2-40B4-BE49-F238E27FC236}">
                <a16:creationId xmlns:a16="http://schemas.microsoft.com/office/drawing/2014/main" id="{A722C836-CF70-4B46-949F-F0CCD2929267}"/>
              </a:ext>
            </a:extLst>
          </p:cNvPr>
          <p:cNvSpPr txBox="1"/>
          <p:nvPr/>
        </p:nvSpPr>
        <p:spPr>
          <a:xfrm>
            <a:off x="8754386" y="1330138"/>
            <a:ext cx="3079323" cy="646331"/>
          </a:xfrm>
          <a:prstGeom prst="rect">
            <a:avLst/>
          </a:prstGeom>
          <a:noFill/>
        </p:spPr>
        <p:txBody>
          <a:bodyPr wrap="square" rtlCol="0">
            <a:spAutoFit/>
          </a:bodyPr>
          <a:lstStyle/>
          <a:p>
            <a:pPr algn="ctr"/>
            <a:r>
              <a:rPr lang="en-GB" b="1" i="1" dirty="0">
                <a:solidFill>
                  <a:schemeClr val="bg2"/>
                </a:solidFill>
              </a:rPr>
              <a:t>Representation on Karamoja market system map</a:t>
            </a:r>
          </a:p>
        </p:txBody>
      </p:sp>
      <p:sp>
        <p:nvSpPr>
          <p:cNvPr id="5" name="TextBox 4">
            <a:extLst>
              <a:ext uri="{FF2B5EF4-FFF2-40B4-BE49-F238E27FC236}">
                <a16:creationId xmlns:a16="http://schemas.microsoft.com/office/drawing/2014/main" id="{7945B873-0867-424E-9E3D-B7B71237A8A8}"/>
              </a:ext>
            </a:extLst>
          </p:cNvPr>
          <p:cNvSpPr txBox="1"/>
          <p:nvPr/>
        </p:nvSpPr>
        <p:spPr>
          <a:xfrm>
            <a:off x="8927298" y="4442802"/>
            <a:ext cx="3132268" cy="1600438"/>
          </a:xfrm>
          <a:prstGeom prst="rect">
            <a:avLst/>
          </a:prstGeom>
          <a:noFill/>
        </p:spPr>
        <p:txBody>
          <a:bodyPr wrap="none" rtlCol="0">
            <a:spAutoFit/>
          </a:bodyPr>
          <a:lstStyle/>
          <a:p>
            <a:r>
              <a:rPr lang="en-GB" sz="1400" dirty="0"/>
              <a:t>Other clouds in the Karamoja ag map:</a:t>
            </a:r>
          </a:p>
          <a:p>
            <a:pPr marL="285750" indent="-285750">
              <a:buFont typeface="Arial" panose="020B0604020202020204" pitchFamily="34" charset="0"/>
              <a:buChar char="•"/>
            </a:pPr>
            <a:r>
              <a:rPr lang="en-GB" sz="1400" i="1" dirty="0"/>
              <a:t>Inputs Importing and Manufacturing</a:t>
            </a:r>
          </a:p>
          <a:p>
            <a:pPr marL="285750" indent="-285750">
              <a:buFont typeface="Arial" panose="020B0604020202020204" pitchFamily="34" charset="0"/>
              <a:buChar char="•"/>
            </a:pPr>
            <a:r>
              <a:rPr lang="en-GB" sz="1400" i="1" dirty="0"/>
              <a:t>Financial and Business Services</a:t>
            </a:r>
          </a:p>
          <a:p>
            <a:pPr marL="285750" indent="-285750">
              <a:buFont typeface="Arial" panose="020B0604020202020204" pitchFamily="34" charset="0"/>
              <a:buChar char="•"/>
            </a:pPr>
            <a:r>
              <a:rPr lang="en-GB" sz="1400" i="1" dirty="0"/>
              <a:t>Livestock Market</a:t>
            </a:r>
          </a:p>
          <a:p>
            <a:pPr marL="285750" indent="-285750">
              <a:buFont typeface="Arial" panose="020B0604020202020204" pitchFamily="34" charset="0"/>
              <a:buChar char="•"/>
            </a:pPr>
            <a:r>
              <a:rPr lang="en-GB" sz="1400" i="1" dirty="0"/>
              <a:t>Household Resilience</a:t>
            </a:r>
          </a:p>
          <a:p>
            <a:pPr marL="285750" indent="-285750">
              <a:buFont typeface="Arial" panose="020B0604020202020204" pitchFamily="34" charset="0"/>
              <a:buChar char="•"/>
            </a:pPr>
            <a:r>
              <a:rPr lang="en-GB" sz="1400" i="1" dirty="0"/>
              <a:t>Extension Services</a:t>
            </a:r>
          </a:p>
          <a:p>
            <a:pPr marL="285750" indent="-285750">
              <a:buFont typeface="Arial" panose="020B0604020202020204" pitchFamily="34" charset="0"/>
              <a:buChar char="•"/>
            </a:pPr>
            <a:r>
              <a:rPr lang="en-GB" sz="1400" i="1" dirty="0"/>
              <a:t>Farmer Production Practices</a:t>
            </a:r>
          </a:p>
        </p:txBody>
      </p:sp>
    </p:spTree>
    <p:extLst>
      <p:ext uri="{BB962C8B-B14F-4D97-AF65-F5344CB8AC3E}">
        <p14:creationId xmlns:p14="http://schemas.microsoft.com/office/powerpoint/2010/main" val="1197708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98470-B2C7-2F49-85DE-A058155347FE}"/>
              </a:ext>
            </a:extLst>
          </p:cNvPr>
          <p:cNvSpPr>
            <a:spLocks noGrp="1"/>
          </p:cNvSpPr>
          <p:nvPr>
            <p:ph type="title"/>
          </p:nvPr>
        </p:nvSpPr>
        <p:spPr/>
        <p:txBody>
          <a:bodyPr/>
          <a:lstStyle/>
          <a:p>
            <a:r>
              <a:rPr lang="en-GB" dirty="0"/>
              <a:t>Mapping Guide: Connections</a:t>
            </a:r>
          </a:p>
        </p:txBody>
      </p:sp>
      <p:sp>
        <p:nvSpPr>
          <p:cNvPr id="3" name="Content Placeholder 2">
            <a:extLst>
              <a:ext uri="{FF2B5EF4-FFF2-40B4-BE49-F238E27FC236}">
                <a16:creationId xmlns:a16="http://schemas.microsoft.com/office/drawing/2014/main" id="{1C8769C8-36C5-4C47-9C23-6B7C2EA3754F}"/>
              </a:ext>
            </a:extLst>
          </p:cNvPr>
          <p:cNvSpPr>
            <a:spLocks noGrp="1"/>
          </p:cNvSpPr>
          <p:nvPr>
            <p:ph idx="1"/>
          </p:nvPr>
        </p:nvSpPr>
        <p:spPr>
          <a:xfrm>
            <a:off x="132434" y="1377386"/>
            <a:ext cx="5816303" cy="4731763"/>
          </a:xfrm>
        </p:spPr>
        <p:txBody>
          <a:bodyPr/>
          <a:lstStyle/>
          <a:p>
            <a:r>
              <a:rPr lang="en-GB" dirty="0"/>
              <a:t>A connection implies that one element </a:t>
            </a:r>
            <a:r>
              <a:rPr lang="en-GB" b="1" i="1" dirty="0"/>
              <a:t>enables</a:t>
            </a:r>
            <a:r>
              <a:rPr lang="en-GB" dirty="0"/>
              <a:t> the next one (not necessarily that it directly causes it). The element facilitates the next element, or makes it more likely to exist.</a:t>
            </a:r>
          </a:p>
          <a:p>
            <a:r>
              <a:rPr lang="en-GB" dirty="0"/>
              <a:t>For example: accessing financial services and providing agricultural services may help </a:t>
            </a:r>
            <a:r>
              <a:rPr lang="en-GB" b="1" i="1" dirty="0"/>
              <a:t>enable</a:t>
            </a:r>
            <a:r>
              <a:rPr lang="en-GB" dirty="0"/>
              <a:t> the collector/trader to earn a profit, but obviously are not the only things that are needed.</a:t>
            </a:r>
          </a:p>
        </p:txBody>
      </p:sp>
      <p:sp>
        <p:nvSpPr>
          <p:cNvPr id="4" name="Slide Number Placeholder 3">
            <a:extLst>
              <a:ext uri="{FF2B5EF4-FFF2-40B4-BE49-F238E27FC236}">
                <a16:creationId xmlns:a16="http://schemas.microsoft.com/office/drawing/2014/main" id="{7B137878-56FF-E04B-85B3-CF2FE3235DC0}"/>
              </a:ext>
            </a:extLst>
          </p:cNvPr>
          <p:cNvSpPr>
            <a:spLocks noGrp="1"/>
          </p:cNvSpPr>
          <p:nvPr>
            <p:ph type="sldNum" sz="quarter" idx="10"/>
          </p:nvPr>
        </p:nvSpPr>
        <p:spPr/>
        <p:txBody>
          <a:bodyPr/>
          <a:lstStyle/>
          <a:p>
            <a:fld id="{D3184408-21B2-884B-9E26-054E35533E0F}" type="slidenum">
              <a:rPr lang="en-US" smtClean="0"/>
              <a:pPr/>
              <a:t>17</a:t>
            </a:fld>
            <a:endParaRPr lang="en-US" dirty="0"/>
          </a:p>
        </p:txBody>
      </p:sp>
      <p:pic>
        <p:nvPicPr>
          <p:cNvPr id="5" name="Picture 4">
            <a:extLst>
              <a:ext uri="{FF2B5EF4-FFF2-40B4-BE49-F238E27FC236}">
                <a16:creationId xmlns:a16="http://schemas.microsoft.com/office/drawing/2014/main" id="{774CE24B-BA8C-D649-AF52-28CD7DD87CA6}"/>
              </a:ext>
            </a:extLst>
          </p:cNvPr>
          <p:cNvPicPr>
            <a:picLocks noChangeAspect="1"/>
          </p:cNvPicPr>
          <p:nvPr/>
        </p:nvPicPr>
        <p:blipFill>
          <a:blip r:embed="rId2"/>
          <a:stretch>
            <a:fillRect/>
          </a:stretch>
        </p:blipFill>
        <p:spPr>
          <a:xfrm>
            <a:off x="6369978" y="1832347"/>
            <a:ext cx="4880224" cy="3233430"/>
          </a:xfrm>
          <a:prstGeom prst="rect">
            <a:avLst/>
          </a:prstGeom>
        </p:spPr>
      </p:pic>
    </p:spTree>
    <p:extLst>
      <p:ext uri="{BB962C8B-B14F-4D97-AF65-F5344CB8AC3E}">
        <p14:creationId xmlns:p14="http://schemas.microsoft.com/office/powerpoint/2010/main" val="4294564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EC8AC-8497-9749-80A3-C9685413D5E3}"/>
              </a:ext>
            </a:extLst>
          </p:cNvPr>
          <p:cNvSpPr>
            <a:spLocks noGrp="1"/>
          </p:cNvSpPr>
          <p:nvPr>
            <p:ph type="title"/>
          </p:nvPr>
        </p:nvSpPr>
        <p:spPr/>
        <p:txBody>
          <a:bodyPr/>
          <a:lstStyle/>
          <a:p>
            <a:r>
              <a:rPr lang="en-US" dirty="0"/>
              <a:t>Example</a:t>
            </a:r>
          </a:p>
        </p:txBody>
      </p:sp>
      <p:cxnSp>
        <p:nvCxnSpPr>
          <p:cNvPr id="20" name="Straight Arrow Connector 19">
            <a:extLst>
              <a:ext uri="{FF2B5EF4-FFF2-40B4-BE49-F238E27FC236}">
                <a16:creationId xmlns:a16="http://schemas.microsoft.com/office/drawing/2014/main" id="{E8956FCD-42ED-BF4D-9E54-1283CDF9871C}"/>
              </a:ext>
            </a:extLst>
          </p:cNvPr>
          <p:cNvCxnSpPr>
            <a:cxnSpLocks/>
            <a:stCxn id="37" idx="0"/>
            <a:endCxn id="26" idx="2"/>
          </p:cNvCxnSpPr>
          <p:nvPr/>
        </p:nvCxnSpPr>
        <p:spPr>
          <a:xfrm flipV="1">
            <a:off x="1925626" y="3543998"/>
            <a:ext cx="72908" cy="450477"/>
          </a:xfrm>
          <a:prstGeom prst="straightConnector1">
            <a:avLst/>
          </a:prstGeom>
          <a:ln w="25400">
            <a:solidFill>
              <a:srgbClr val="00B050"/>
            </a:solidFill>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6FBBB896-484D-FB4E-AAEA-6A66F9D1FC09}"/>
              </a:ext>
            </a:extLst>
          </p:cNvPr>
          <p:cNvSpPr/>
          <p:nvPr/>
        </p:nvSpPr>
        <p:spPr>
          <a:xfrm>
            <a:off x="6162219" y="2468496"/>
            <a:ext cx="1356741" cy="1075502"/>
          </a:xfrm>
          <a:prstGeom prst="rect">
            <a:avLst/>
          </a:prstGeom>
          <a:solidFill>
            <a:srgbClr val="FFFFFF"/>
          </a:solidFill>
          <a:ln>
            <a:solidFill>
              <a:srgbClr val="0052FF"/>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600" dirty="0">
                <a:solidFill>
                  <a:srgbClr val="0052FF"/>
                </a:solidFill>
              </a:rPr>
              <a:t>Farmer purchases and uses quality inputs</a:t>
            </a:r>
          </a:p>
        </p:txBody>
      </p:sp>
      <p:sp>
        <p:nvSpPr>
          <p:cNvPr id="22" name="Rectangle 21">
            <a:extLst>
              <a:ext uri="{FF2B5EF4-FFF2-40B4-BE49-F238E27FC236}">
                <a16:creationId xmlns:a16="http://schemas.microsoft.com/office/drawing/2014/main" id="{C83CA661-10A3-3340-8A5A-E373826C0FE1}"/>
              </a:ext>
            </a:extLst>
          </p:cNvPr>
          <p:cNvSpPr/>
          <p:nvPr/>
        </p:nvSpPr>
        <p:spPr>
          <a:xfrm>
            <a:off x="10559473" y="2335852"/>
            <a:ext cx="1041057" cy="864657"/>
          </a:xfrm>
          <a:prstGeom prst="rect">
            <a:avLst/>
          </a:prstGeom>
          <a:solidFill>
            <a:srgbClr val="FFFF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600" b="1" dirty="0">
                <a:solidFill>
                  <a:srgbClr val="FF0000"/>
                </a:solidFill>
              </a:rPr>
              <a:t>Higher farmer income</a:t>
            </a:r>
          </a:p>
        </p:txBody>
      </p:sp>
      <p:sp>
        <p:nvSpPr>
          <p:cNvPr id="23" name="Oval 22">
            <a:extLst>
              <a:ext uri="{FF2B5EF4-FFF2-40B4-BE49-F238E27FC236}">
                <a16:creationId xmlns:a16="http://schemas.microsoft.com/office/drawing/2014/main" id="{A32EA5E4-B448-CC40-BFCA-315DE8192350}"/>
              </a:ext>
            </a:extLst>
          </p:cNvPr>
          <p:cNvSpPr>
            <a:spLocks noChangeAspect="1"/>
          </p:cNvSpPr>
          <p:nvPr/>
        </p:nvSpPr>
        <p:spPr>
          <a:xfrm>
            <a:off x="8174459" y="1776967"/>
            <a:ext cx="1286441" cy="1243952"/>
          </a:xfrm>
          <a:prstGeom prst="ellipse">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600" dirty="0">
                <a:solidFill>
                  <a:srgbClr val="000000"/>
                </a:solidFill>
              </a:rPr>
              <a:t>Better quality outputs for farmer</a:t>
            </a:r>
          </a:p>
        </p:txBody>
      </p:sp>
      <p:sp>
        <p:nvSpPr>
          <p:cNvPr id="24" name="Oval 23">
            <a:extLst>
              <a:ext uri="{FF2B5EF4-FFF2-40B4-BE49-F238E27FC236}">
                <a16:creationId xmlns:a16="http://schemas.microsoft.com/office/drawing/2014/main" id="{D8932D60-5464-F543-AF90-E73018D2459A}"/>
              </a:ext>
            </a:extLst>
          </p:cNvPr>
          <p:cNvSpPr>
            <a:spLocks noChangeAspect="1"/>
          </p:cNvSpPr>
          <p:nvPr/>
        </p:nvSpPr>
        <p:spPr>
          <a:xfrm>
            <a:off x="8288835" y="3273657"/>
            <a:ext cx="1172065" cy="1158115"/>
          </a:xfrm>
          <a:prstGeom prst="ellipse">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600" dirty="0">
                <a:solidFill>
                  <a:srgbClr val="000000"/>
                </a:solidFill>
              </a:rPr>
              <a:t>Increased yield for farmer</a:t>
            </a:r>
          </a:p>
        </p:txBody>
      </p:sp>
      <p:sp>
        <p:nvSpPr>
          <p:cNvPr id="25" name="Oval 24">
            <a:extLst>
              <a:ext uri="{FF2B5EF4-FFF2-40B4-BE49-F238E27FC236}">
                <a16:creationId xmlns:a16="http://schemas.microsoft.com/office/drawing/2014/main" id="{DE4861F3-29BD-7B4E-97C6-EB4864135D52}"/>
              </a:ext>
            </a:extLst>
          </p:cNvPr>
          <p:cNvSpPr>
            <a:spLocks noChangeAspect="1"/>
          </p:cNvSpPr>
          <p:nvPr/>
        </p:nvSpPr>
        <p:spPr>
          <a:xfrm>
            <a:off x="3328001" y="1974229"/>
            <a:ext cx="1818737" cy="1785106"/>
          </a:xfrm>
          <a:prstGeom prst="ellipse">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600" dirty="0">
                <a:solidFill>
                  <a:srgbClr val="000000"/>
                </a:solidFill>
              </a:rPr>
              <a:t>Quality retail input markets are Acceptable, Available, Accessible, Affordable</a:t>
            </a:r>
          </a:p>
        </p:txBody>
      </p:sp>
      <p:sp>
        <p:nvSpPr>
          <p:cNvPr id="26" name="Rectangle 25">
            <a:extLst>
              <a:ext uri="{FF2B5EF4-FFF2-40B4-BE49-F238E27FC236}">
                <a16:creationId xmlns:a16="http://schemas.microsoft.com/office/drawing/2014/main" id="{0F2E6E3F-BB52-A247-8B5D-CDC9EB48D173}"/>
              </a:ext>
            </a:extLst>
          </p:cNvPr>
          <p:cNvSpPr/>
          <p:nvPr/>
        </p:nvSpPr>
        <p:spPr>
          <a:xfrm>
            <a:off x="1152676" y="2335852"/>
            <a:ext cx="1691716" cy="1208146"/>
          </a:xfrm>
          <a:prstGeom prst="rect">
            <a:avLst/>
          </a:prstGeom>
          <a:solidFill>
            <a:srgbClr val="FFFFFF"/>
          </a:solidFill>
          <a:ln>
            <a:solidFill>
              <a:srgbClr val="0052FF"/>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en-US" sz="1600" dirty="0">
                <a:solidFill>
                  <a:srgbClr val="0052FF"/>
                </a:solidFill>
              </a:rPr>
              <a:t>Wholesaler/ Dealer stocks quality agricultural inputs</a:t>
            </a:r>
          </a:p>
        </p:txBody>
      </p:sp>
      <p:sp>
        <p:nvSpPr>
          <p:cNvPr id="27" name="Oval 26">
            <a:extLst>
              <a:ext uri="{FF2B5EF4-FFF2-40B4-BE49-F238E27FC236}">
                <a16:creationId xmlns:a16="http://schemas.microsoft.com/office/drawing/2014/main" id="{740C0636-006A-A243-AE04-A36C1C6B05B1}"/>
              </a:ext>
            </a:extLst>
          </p:cNvPr>
          <p:cNvSpPr>
            <a:spLocks noChangeAspect="1"/>
          </p:cNvSpPr>
          <p:nvPr/>
        </p:nvSpPr>
        <p:spPr>
          <a:xfrm>
            <a:off x="4668928" y="3543998"/>
            <a:ext cx="1563524" cy="1470411"/>
          </a:xfrm>
          <a:prstGeom prst="ellipse">
            <a:avLst/>
          </a:prstGeom>
          <a:solidFill>
            <a:srgbClr val="FFFFFF"/>
          </a:solidFill>
          <a:ln>
            <a:solidFill>
              <a:srgbClr val="7B197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600" dirty="0">
                <a:solidFill>
                  <a:srgbClr val="7B1979"/>
                </a:solidFill>
              </a:rPr>
              <a:t>Wholesaler/Dealer and Farmer</a:t>
            </a:r>
          </a:p>
        </p:txBody>
      </p:sp>
      <p:cxnSp>
        <p:nvCxnSpPr>
          <p:cNvPr id="28" name="Straight Arrow Connector 27">
            <a:extLst>
              <a:ext uri="{FF2B5EF4-FFF2-40B4-BE49-F238E27FC236}">
                <a16:creationId xmlns:a16="http://schemas.microsoft.com/office/drawing/2014/main" id="{5139D044-3E09-4847-9075-B212BCB746AE}"/>
              </a:ext>
            </a:extLst>
          </p:cNvPr>
          <p:cNvCxnSpPr>
            <a:cxnSpLocks/>
            <a:stCxn id="21" idx="3"/>
            <a:endCxn id="23" idx="2"/>
          </p:cNvCxnSpPr>
          <p:nvPr/>
        </p:nvCxnSpPr>
        <p:spPr>
          <a:xfrm flipV="1">
            <a:off x="7518960" y="2398943"/>
            <a:ext cx="655499" cy="607304"/>
          </a:xfrm>
          <a:prstGeom prst="straightConnector1">
            <a:avLst/>
          </a:prstGeom>
          <a:ln w="2540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4745C42-F6BE-F440-B185-74A226358FBA}"/>
              </a:ext>
            </a:extLst>
          </p:cNvPr>
          <p:cNvCxnSpPr>
            <a:cxnSpLocks/>
            <a:stCxn id="21" idx="3"/>
            <a:endCxn id="24" idx="2"/>
          </p:cNvCxnSpPr>
          <p:nvPr/>
        </p:nvCxnSpPr>
        <p:spPr>
          <a:xfrm>
            <a:off x="7518960" y="3006247"/>
            <a:ext cx="769875" cy="846468"/>
          </a:xfrm>
          <a:prstGeom prst="straightConnector1">
            <a:avLst/>
          </a:prstGeom>
          <a:ln w="2540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7E017C9-CDD4-B246-B315-A8B34F2B3F15}"/>
              </a:ext>
            </a:extLst>
          </p:cNvPr>
          <p:cNvCxnSpPr>
            <a:cxnSpLocks/>
            <a:stCxn id="24" idx="6"/>
            <a:endCxn id="22" idx="1"/>
          </p:cNvCxnSpPr>
          <p:nvPr/>
        </p:nvCxnSpPr>
        <p:spPr>
          <a:xfrm flipV="1">
            <a:off x="9460900" y="2768181"/>
            <a:ext cx="1098573" cy="1084534"/>
          </a:xfrm>
          <a:prstGeom prst="straightConnector1">
            <a:avLst/>
          </a:prstGeom>
          <a:ln w="2540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9BDB8C73-91FF-0447-A68D-C9D0285F9364}"/>
              </a:ext>
            </a:extLst>
          </p:cNvPr>
          <p:cNvCxnSpPr>
            <a:cxnSpLocks/>
            <a:stCxn id="23" idx="6"/>
            <a:endCxn id="22" idx="1"/>
          </p:cNvCxnSpPr>
          <p:nvPr/>
        </p:nvCxnSpPr>
        <p:spPr>
          <a:xfrm>
            <a:off x="9460900" y="2398943"/>
            <a:ext cx="1098573" cy="369238"/>
          </a:xfrm>
          <a:prstGeom prst="straightConnector1">
            <a:avLst/>
          </a:prstGeom>
          <a:ln w="2540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EC24D215-3B6D-E64C-9774-317F61CD53F8}"/>
              </a:ext>
            </a:extLst>
          </p:cNvPr>
          <p:cNvCxnSpPr>
            <a:cxnSpLocks/>
            <a:stCxn id="25" idx="6"/>
            <a:endCxn id="21" idx="1"/>
          </p:cNvCxnSpPr>
          <p:nvPr/>
        </p:nvCxnSpPr>
        <p:spPr>
          <a:xfrm>
            <a:off x="5146738" y="2866782"/>
            <a:ext cx="1015481" cy="139465"/>
          </a:xfrm>
          <a:prstGeom prst="straightConnector1">
            <a:avLst/>
          </a:prstGeom>
          <a:ln w="2540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85A337DB-D52E-AF48-B768-3B759318A02A}"/>
              </a:ext>
            </a:extLst>
          </p:cNvPr>
          <p:cNvCxnSpPr>
            <a:cxnSpLocks/>
            <a:stCxn id="27" idx="7"/>
          </p:cNvCxnSpPr>
          <p:nvPr/>
        </p:nvCxnSpPr>
        <p:spPr>
          <a:xfrm flipV="1">
            <a:off x="6003479" y="3543998"/>
            <a:ext cx="158740" cy="215337"/>
          </a:xfrm>
          <a:prstGeom prst="straightConnector1">
            <a:avLst/>
          </a:prstGeom>
          <a:ln w="2540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FDE1F69A-1EA7-CD4D-A162-1675AE554A26}"/>
              </a:ext>
            </a:extLst>
          </p:cNvPr>
          <p:cNvCxnSpPr>
            <a:cxnSpLocks/>
            <a:stCxn id="26" idx="3"/>
            <a:endCxn id="25" idx="2"/>
          </p:cNvCxnSpPr>
          <p:nvPr/>
        </p:nvCxnSpPr>
        <p:spPr>
          <a:xfrm flipV="1">
            <a:off x="2844392" y="2866782"/>
            <a:ext cx="483609" cy="73143"/>
          </a:xfrm>
          <a:prstGeom prst="straightConnector1">
            <a:avLst/>
          </a:prstGeom>
          <a:ln w="2540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473344C6-64F9-0844-A390-D37907BCA44A}"/>
              </a:ext>
            </a:extLst>
          </p:cNvPr>
          <p:cNvSpPr/>
          <p:nvPr/>
        </p:nvSpPr>
        <p:spPr>
          <a:xfrm>
            <a:off x="1079768" y="3994475"/>
            <a:ext cx="1691716" cy="690151"/>
          </a:xfrm>
          <a:prstGeom prst="rect">
            <a:avLst/>
          </a:prstGeom>
          <a:solidFill>
            <a:srgbClr val="FFFF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fontAlgn="auto">
              <a:spcBef>
                <a:spcPts val="0"/>
              </a:spcBef>
              <a:spcAft>
                <a:spcPts val="0"/>
              </a:spcAft>
              <a:defRPr/>
            </a:pPr>
            <a:r>
              <a:rPr lang="en-US" sz="1600" dirty="0">
                <a:solidFill>
                  <a:srgbClr val="00B050"/>
                </a:solidFill>
              </a:rPr>
              <a:t>Organization X’s intervention</a:t>
            </a:r>
          </a:p>
        </p:txBody>
      </p:sp>
    </p:spTree>
    <p:extLst>
      <p:ext uri="{BB962C8B-B14F-4D97-AF65-F5344CB8AC3E}">
        <p14:creationId xmlns:p14="http://schemas.microsoft.com/office/powerpoint/2010/main" val="1384305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right)">
                                      <p:cBhvr>
                                        <p:cTn id="10" dur="500"/>
                                        <p:tgtEl>
                                          <p:spTgt spid="23"/>
                                        </p:tgtEl>
                                      </p:cBhvr>
                                    </p:animEffect>
                                  </p:childTnLst>
                                </p:cTn>
                              </p:par>
                              <p:par>
                                <p:cTn id="11" presetID="22" presetClass="entr" presetSubtype="2"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right)">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right)">
                                      <p:cBhvr>
                                        <p:cTn id="21" dur="500"/>
                                        <p:tgtEl>
                                          <p:spTgt spid="21"/>
                                        </p:tgtEl>
                                      </p:cBhvr>
                                    </p:animEffect>
                                  </p:childTnLst>
                                </p:cTn>
                              </p:par>
                              <p:par>
                                <p:cTn id="22" presetID="22" presetClass="entr" presetSubtype="2"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right)">
                                      <p:cBhvr>
                                        <p:cTn id="24" dur="500"/>
                                        <p:tgtEl>
                                          <p:spTgt spid="28"/>
                                        </p:tgtEl>
                                      </p:cBhvr>
                                    </p:animEffect>
                                  </p:childTnLst>
                                </p:cTn>
                              </p:par>
                              <p:par>
                                <p:cTn id="25" presetID="22" presetClass="entr" presetSubtype="2"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right)">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right)">
                                      <p:cBhvr>
                                        <p:cTn id="32" dur="500"/>
                                        <p:tgtEl>
                                          <p:spTgt spid="32"/>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right)">
                                      <p:cBhvr>
                                        <p:cTn id="35" dur="500"/>
                                        <p:tgtEl>
                                          <p:spTgt spid="25"/>
                                        </p:tgtEl>
                                      </p:cBhvr>
                                    </p:animEffect>
                                  </p:childTnLst>
                                </p:cTn>
                              </p:par>
                              <p:par>
                                <p:cTn id="36" presetID="22" presetClass="entr" presetSubtype="2"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right)">
                                      <p:cBhvr>
                                        <p:cTn id="38" dur="500"/>
                                        <p:tgtEl>
                                          <p:spTgt spid="33"/>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right)">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ipe(right)">
                                      <p:cBhvr>
                                        <p:cTn id="46" dur="500"/>
                                        <p:tgtEl>
                                          <p:spTgt spid="34"/>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right)">
                                      <p:cBhvr>
                                        <p:cTn id="49" dur="500"/>
                                        <p:tgtEl>
                                          <p:spTgt spid="2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nodeType="click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up)">
                                      <p:cBhvr>
                                        <p:cTn id="54" dur="500"/>
                                        <p:tgtEl>
                                          <p:spTgt spid="2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wipe(up)">
                                      <p:cBhvr>
                                        <p:cTn id="5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P spid="25" grpId="0" animBg="1"/>
      <p:bldP spid="26" grpId="0" animBg="1"/>
      <p:bldP spid="27" grpId="0" animBg="1"/>
      <p:bldP spid="3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D3184408-21B2-884B-9E26-054E35533E0F}" type="slidenum">
              <a:rPr lang="en-US" smtClean="0"/>
              <a:pPr/>
              <a:t>19</a:t>
            </a:fld>
            <a:endParaRPr lang="en-US" dirty="0"/>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indent="-457200"/>
            <a:r>
              <a:rPr lang="en-US" sz="3600" dirty="0">
                <a:solidFill>
                  <a:schemeClr val="bg2"/>
                </a:solidFill>
              </a:rPr>
              <a:t>Introduction</a:t>
            </a:r>
          </a:p>
          <a:p>
            <a:pPr marL="571497" indent="-457200"/>
            <a:r>
              <a:rPr lang="en-US" sz="3600" b="1" dirty="0">
                <a:solidFill>
                  <a:srgbClr val="002F6C"/>
                </a:solidFill>
              </a:rPr>
              <a:t>Module: Showing a system map</a:t>
            </a:r>
          </a:p>
        </p:txBody>
      </p:sp>
    </p:spTree>
    <p:extLst>
      <p:ext uri="{BB962C8B-B14F-4D97-AF65-F5344CB8AC3E}">
        <p14:creationId xmlns:p14="http://schemas.microsoft.com/office/powerpoint/2010/main" val="4027140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E6E1F-CC0D-D74B-AAA2-83983373E1D3}"/>
              </a:ext>
            </a:extLst>
          </p:cNvPr>
          <p:cNvSpPr>
            <a:spLocks noGrp="1"/>
          </p:cNvSpPr>
          <p:nvPr>
            <p:ph type="title"/>
          </p:nvPr>
        </p:nvSpPr>
        <p:spPr/>
        <p:txBody>
          <a:bodyPr/>
          <a:lstStyle/>
          <a:p>
            <a:r>
              <a:rPr lang="en-GB" dirty="0"/>
              <a:t>Overall instructions</a:t>
            </a:r>
          </a:p>
        </p:txBody>
      </p:sp>
      <p:sp>
        <p:nvSpPr>
          <p:cNvPr id="3" name="Content Placeholder 2">
            <a:extLst>
              <a:ext uri="{FF2B5EF4-FFF2-40B4-BE49-F238E27FC236}">
                <a16:creationId xmlns:a16="http://schemas.microsoft.com/office/drawing/2014/main" id="{982E4DB9-10E2-8E45-A6FA-F787A5176E3D}"/>
              </a:ext>
            </a:extLst>
          </p:cNvPr>
          <p:cNvSpPr>
            <a:spLocks noGrp="1"/>
          </p:cNvSpPr>
          <p:nvPr>
            <p:ph idx="1"/>
          </p:nvPr>
        </p:nvSpPr>
        <p:spPr>
          <a:noFill/>
        </p:spPr>
        <p:txBody>
          <a:bodyPr>
            <a:normAutofit fontScale="85000" lnSpcReduction="20000"/>
          </a:bodyPr>
          <a:lstStyle/>
          <a:p>
            <a:r>
              <a:rPr lang="en-GB" dirty="0"/>
              <a:t>This slide deck contains various modules that can be used for system mapping workshops.</a:t>
            </a:r>
          </a:p>
          <a:p>
            <a:r>
              <a:rPr lang="en-GB" dirty="0"/>
              <a:t>Each module contains:</a:t>
            </a:r>
          </a:p>
          <a:p>
            <a:pPr lvl="1"/>
            <a:r>
              <a:rPr lang="en-GB" dirty="0"/>
              <a:t>A header slide coloured in </a:t>
            </a:r>
            <a:r>
              <a:rPr lang="en-GB" dirty="0">
                <a:highlight>
                  <a:srgbClr val="FF8080"/>
                </a:highlight>
              </a:rPr>
              <a:t>red</a:t>
            </a:r>
            <a:r>
              <a:rPr lang="en-GB" dirty="0"/>
              <a:t> for easy locating in the slide deck. Some modules contain submodules, which have a header slide coloured in </a:t>
            </a:r>
            <a:r>
              <a:rPr lang="en-GB" dirty="0" err="1">
                <a:highlight>
                  <a:srgbClr val="C0C0C0"/>
                </a:highlight>
              </a:rPr>
              <a:t>gray</a:t>
            </a:r>
            <a:r>
              <a:rPr lang="en-GB" dirty="0"/>
              <a:t>.</a:t>
            </a:r>
          </a:p>
          <a:p>
            <a:pPr lvl="1"/>
            <a:r>
              <a:rPr lang="en-GB" dirty="0"/>
              <a:t>Instructions slides (one for each submodule, if applicable) for the  facilitator, to be removed for the actual presentation. They are coloured in </a:t>
            </a:r>
            <a:r>
              <a:rPr lang="en-GB" dirty="0">
                <a:highlight>
                  <a:srgbClr val="4084F4"/>
                </a:highlight>
              </a:rPr>
              <a:t>blue</a:t>
            </a:r>
            <a:r>
              <a:rPr lang="en-GB" dirty="0"/>
              <a:t>. Instructions slides outline:</a:t>
            </a:r>
          </a:p>
          <a:p>
            <a:pPr lvl="2"/>
            <a:r>
              <a:rPr lang="en-GB" dirty="0"/>
              <a:t>The purpose of the module/submodule</a:t>
            </a:r>
          </a:p>
          <a:p>
            <a:pPr lvl="2"/>
            <a:r>
              <a:rPr lang="en-GB" dirty="0"/>
              <a:t>The slides in the module/submodule</a:t>
            </a:r>
          </a:p>
          <a:p>
            <a:pPr lvl="2"/>
            <a:r>
              <a:rPr lang="en-GB" dirty="0"/>
              <a:t>Guidelines for facilitating the module/submodule</a:t>
            </a:r>
          </a:p>
          <a:p>
            <a:pPr lvl="1"/>
            <a:r>
              <a:rPr lang="en-GB" dirty="0"/>
              <a:t>Slides for the actual workshop, either as templates or filled-in slides</a:t>
            </a:r>
          </a:p>
          <a:p>
            <a:pPr lvl="2"/>
            <a:r>
              <a:rPr lang="en-GB" dirty="0"/>
              <a:t>Text in [square brackets] are instructions or stand-in text, which should be replaced or removed for the actual presentation</a:t>
            </a:r>
          </a:p>
          <a:p>
            <a:r>
              <a:rPr lang="en-GB" dirty="0"/>
              <a:t>Modules, submodules, and individual slides should be included or excluded to best fit your workshop requirements. </a:t>
            </a:r>
          </a:p>
          <a:p>
            <a:r>
              <a:rPr lang="en-GB" dirty="0"/>
              <a:t>Each module is categorized as either “Introduction”, “Activity”, or “Wrap-up”. “Introduction” and “Wrap-up” are best suited to a single speaker presenting to an audience, whereas “Activities” require participation from the workshop attendees.</a:t>
            </a:r>
          </a:p>
        </p:txBody>
      </p:sp>
      <p:sp>
        <p:nvSpPr>
          <p:cNvPr id="4" name="Slide Number Placeholder 3">
            <a:extLst>
              <a:ext uri="{FF2B5EF4-FFF2-40B4-BE49-F238E27FC236}">
                <a16:creationId xmlns:a16="http://schemas.microsoft.com/office/drawing/2014/main" id="{2BD6D6B0-DE10-874D-B36C-8693F04ADE2D}"/>
              </a:ext>
            </a:extLst>
          </p:cNvPr>
          <p:cNvSpPr>
            <a:spLocks noGrp="1"/>
          </p:cNvSpPr>
          <p:nvPr>
            <p:ph type="sldNum" sz="quarter" idx="10"/>
          </p:nvPr>
        </p:nvSpPr>
        <p:spPr/>
        <p:txBody>
          <a:bodyPr/>
          <a:lstStyle/>
          <a:p>
            <a:fld id="{D3184408-21B2-884B-9E26-054E35533E0F}" type="slidenum">
              <a:rPr lang="en-US" smtClean="0"/>
              <a:pPr/>
              <a:t>2</a:t>
            </a:fld>
            <a:endParaRPr lang="en-US" dirty="0"/>
          </a:p>
        </p:txBody>
      </p:sp>
    </p:spTree>
    <p:extLst>
      <p:ext uri="{BB962C8B-B14F-4D97-AF65-F5344CB8AC3E}">
        <p14:creationId xmlns:p14="http://schemas.microsoft.com/office/powerpoint/2010/main" val="3397500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Introduce and familiarize everyone with a specific system map that will be used for the workshop.</a:t>
            </a:r>
          </a:p>
          <a:p>
            <a:pPr marL="114297" indent="0">
              <a:buNone/>
            </a:pPr>
            <a:r>
              <a:rPr lang="en-GB" sz="1600" b="1" dirty="0"/>
              <a:t>Guidelines:</a:t>
            </a:r>
          </a:p>
          <a:p>
            <a:pPr marL="114297" indent="0">
              <a:buNone/>
            </a:pPr>
            <a:r>
              <a:rPr lang="en-GB" sz="1600" dirty="0"/>
              <a:t>More time should be spent on this module if the participants are not familiar the system map. Conversely, this section can be kept relatively brief if everyone in the workshop has recently worked on this specific system map.</a:t>
            </a:r>
          </a:p>
          <a:p>
            <a:pPr marL="114297" indent="0">
              <a:buNone/>
            </a:pPr>
            <a:r>
              <a:rPr lang="en-GB" sz="1600" dirty="0"/>
              <a:t>More slides should be used to go into more detail for specific parts of the system map, or to illustrate key concepts.</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Sub-modules in this module:</a:t>
            </a:r>
          </a:p>
          <a:p>
            <a:r>
              <a:rPr lang="en-GB" sz="1600" dirty="0"/>
              <a:t>What can you do with a map</a:t>
            </a:r>
          </a:p>
          <a:p>
            <a:r>
              <a:rPr lang="en-GB" sz="1600" dirty="0"/>
              <a:t>How to read a map</a:t>
            </a:r>
          </a:p>
          <a:p>
            <a:r>
              <a:rPr lang="en-GB" sz="1600" dirty="0"/>
              <a:t>Visualizing themes</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fld id="{D3184408-21B2-884B-9E26-054E35533E0F}" type="slidenum">
              <a:rPr lang="en-US" smtClean="0"/>
              <a:pPr/>
              <a:t>20</a:t>
            </a:fld>
            <a:endParaRPr lang="en-US" dirty="0"/>
          </a:p>
        </p:txBody>
      </p:sp>
    </p:spTree>
    <p:extLst>
      <p:ext uri="{BB962C8B-B14F-4D97-AF65-F5344CB8AC3E}">
        <p14:creationId xmlns:p14="http://schemas.microsoft.com/office/powerpoint/2010/main" val="4267592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Showing a system map</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F6C"/>
                </a:solidFill>
                <a:effectLst/>
                <a:uLnTx/>
                <a:uFillTx/>
                <a:latin typeface="Calibri"/>
                <a:ea typeface="+mn-ea"/>
                <a:cs typeface="+mn-cs"/>
              </a:rPr>
              <a:t>Sub-module: What can we do with a map</a:t>
            </a:r>
          </a:p>
        </p:txBody>
      </p:sp>
    </p:spTree>
    <p:extLst>
      <p:ext uri="{BB962C8B-B14F-4D97-AF65-F5344CB8AC3E}">
        <p14:creationId xmlns:p14="http://schemas.microsoft.com/office/powerpoint/2010/main" val="23730055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Introduce at a high level what can be done with system maps.</a:t>
            </a:r>
          </a:p>
          <a:p>
            <a:pPr marL="114297" indent="0">
              <a:buNone/>
            </a:pPr>
            <a:r>
              <a:rPr lang="en-GB" sz="1600" b="1" dirty="0"/>
              <a:t>Guidelines:</a:t>
            </a:r>
          </a:p>
          <a:p>
            <a:pPr marL="114297" indent="0">
              <a:buNone/>
            </a:pPr>
            <a:endParaRPr lang="en-GB" sz="1600" dirty="0"/>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Tool for collaboration / visualization</a:t>
            </a:r>
          </a:p>
          <a:p>
            <a:r>
              <a:rPr lang="en-GB" sz="1600" dirty="0"/>
              <a:t>Identifying Leverage Points</a:t>
            </a:r>
          </a:p>
          <a:p>
            <a:r>
              <a:rPr lang="en-GB" sz="1600" dirty="0"/>
              <a:t>Measuring change</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28297465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10E382-9A78-6B43-A3AD-F4F0D43E237F}"/>
              </a:ext>
            </a:extLst>
          </p:cNvPr>
          <p:cNvSpPr>
            <a:spLocks noGrp="1"/>
          </p:cNvSpPr>
          <p:nvPr>
            <p:ph type="title"/>
          </p:nvPr>
        </p:nvSpPr>
        <p:spPr/>
        <p:txBody>
          <a:bodyPr/>
          <a:lstStyle/>
          <a:p>
            <a:r>
              <a:rPr lang="en-US" dirty="0"/>
              <a:t>What can we do with maps?</a:t>
            </a:r>
          </a:p>
        </p:txBody>
      </p:sp>
    </p:spTree>
    <p:extLst>
      <p:ext uri="{BB962C8B-B14F-4D97-AF65-F5344CB8AC3E}">
        <p14:creationId xmlns:p14="http://schemas.microsoft.com/office/powerpoint/2010/main" val="21278942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3BCF74-9BEC-0D47-B9C6-B363131416AE}"/>
              </a:ext>
            </a:extLst>
          </p:cNvPr>
          <p:cNvSpPr>
            <a:spLocks noGrp="1"/>
          </p:cNvSpPr>
          <p:nvPr>
            <p:ph type="title"/>
          </p:nvPr>
        </p:nvSpPr>
        <p:spPr/>
        <p:txBody>
          <a:bodyPr/>
          <a:lstStyle/>
          <a:p>
            <a:r>
              <a:rPr lang="en-US" dirty="0"/>
              <a:t>Tool for collaboration, visualization</a:t>
            </a:r>
          </a:p>
        </p:txBody>
      </p:sp>
      <p:pic>
        <p:nvPicPr>
          <p:cNvPr id="5" name="Picture 4">
            <a:extLst>
              <a:ext uri="{FF2B5EF4-FFF2-40B4-BE49-F238E27FC236}">
                <a16:creationId xmlns:a16="http://schemas.microsoft.com/office/drawing/2014/main" id="{E14A6052-0CB3-7349-B7A0-4947D7BB7A5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760359" y="2636322"/>
            <a:ext cx="3982976" cy="3540689"/>
          </a:xfrm>
          <a:prstGeom prst="rect">
            <a:avLst/>
          </a:prstGeom>
        </p:spPr>
      </p:pic>
      <p:pic>
        <p:nvPicPr>
          <p:cNvPr id="7" name="Picture 6">
            <a:extLst>
              <a:ext uri="{FF2B5EF4-FFF2-40B4-BE49-F238E27FC236}">
                <a16:creationId xmlns:a16="http://schemas.microsoft.com/office/drawing/2014/main" id="{DEF73043-6DAA-3643-82FF-E4D042F410D3}"/>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p:blipFill>
        <p:spPr>
          <a:xfrm>
            <a:off x="448665" y="1481350"/>
            <a:ext cx="7068416" cy="4695661"/>
          </a:xfrm>
          <a:prstGeom prst="rect">
            <a:avLst/>
          </a:prstGeom>
        </p:spPr>
      </p:pic>
    </p:spTree>
    <p:extLst>
      <p:ext uri="{BB962C8B-B14F-4D97-AF65-F5344CB8AC3E}">
        <p14:creationId xmlns:p14="http://schemas.microsoft.com/office/powerpoint/2010/main" val="2287442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Identifying Leverage Points</a:t>
            </a:r>
          </a:p>
        </p:txBody>
      </p:sp>
      <p:sp>
        <p:nvSpPr>
          <p:cNvPr id="4" name="Slide Number Placeholder 3"/>
          <p:cNvSpPr>
            <a:spLocks noGrp="1"/>
          </p:cNvSpPr>
          <p:nvPr>
            <p:ph type="sldNum" sz="quarter" idx="10"/>
          </p:nvPr>
        </p:nvSpPr>
        <p:spPr/>
        <p:txBody>
          <a:bodyPr/>
          <a:lstStyle/>
          <a:p>
            <a:fld id="{D3184408-21B2-884B-9E26-054E35533E0F}" type="slidenum">
              <a:rPr lang="en-US" smtClean="0"/>
              <a:pPr/>
              <a:t>25</a:t>
            </a:fld>
            <a:endParaRPr lang="en-US"/>
          </a:p>
        </p:txBody>
      </p:sp>
      <p:graphicFrame>
        <p:nvGraphicFramePr>
          <p:cNvPr id="5" name="Diagram 4">
            <a:extLst>
              <a:ext uri="{FF2B5EF4-FFF2-40B4-BE49-F238E27FC236}">
                <a16:creationId xmlns:a16="http://schemas.microsoft.com/office/drawing/2014/main" id="{73141BF1-DEED-3E41-B98E-2DBE81FF4708}"/>
              </a:ext>
            </a:extLst>
          </p:cNvPr>
          <p:cNvGraphicFramePr/>
          <p:nvPr/>
        </p:nvGraphicFramePr>
        <p:xfrm>
          <a:off x="9234213" y="940537"/>
          <a:ext cx="2424546" cy="4976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ontent Placeholder 5"/>
          <p:cNvSpPr>
            <a:spLocks noGrp="1"/>
          </p:cNvSpPr>
          <p:nvPr>
            <p:ph idx="1"/>
          </p:nvPr>
        </p:nvSpPr>
        <p:spPr/>
        <p:txBody>
          <a:bodyPr>
            <a:normAutofit/>
          </a:bodyPr>
          <a:lstStyle/>
          <a:p>
            <a:r>
              <a:rPr lang="en-US" sz="2000" dirty="0"/>
              <a:t>An intervention acts on a leverage point, which could be</a:t>
            </a:r>
            <a:br>
              <a:rPr lang="en-US" sz="2000" dirty="0"/>
            </a:br>
            <a:r>
              <a:rPr lang="en-US" sz="2000" dirty="0"/>
              <a:t>any of the system elements.</a:t>
            </a:r>
          </a:p>
        </p:txBody>
      </p:sp>
      <p:grpSp>
        <p:nvGrpSpPr>
          <p:cNvPr id="7" name="Group 6">
            <a:extLst>
              <a:ext uri="{FF2B5EF4-FFF2-40B4-BE49-F238E27FC236}">
                <a16:creationId xmlns:a16="http://schemas.microsoft.com/office/drawing/2014/main" id="{FEDA25B4-82C8-0F4D-9C04-3C618318251D}"/>
              </a:ext>
            </a:extLst>
          </p:cNvPr>
          <p:cNvGrpSpPr/>
          <p:nvPr/>
        </p:nvGrpSpPr>
        <p:grpSpPr>
          <a:xfrm>
            <a:off x="297624" y="2305125"/>
            <a:ext cx="8700259" cy="3804024"/>
            <a:chOff x="132433" y="1157577"/>
            <a:chExt cx="11048726" cy="4830847"/>
          </a:xfrm>
        </p:grpSpPr>
        <p:pic>
          <p:nvPicPr>
            <p:cNvPr id="8" name="Picture 7">
              <a:extLst>
                <a:ext uri="{FF2B5EF4-FFF2-40B4-BE49-F238E27FC236}">
                  <a16:creationId xmlns:a16="http://schemas.microsoft.com/office/drawing/2014/main" id="{A1CA29CD-FFE6-CA41-BD36-5212AEDF6B3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2433" y="1686856"/>
              <a:ext cx="10124700" cy="4301568"/>
            </a:xfrm>
            <a:prstGeom prst="rect">
              <a:avLst/>
            </a:prstGeom>
          </p:spPr>
        </p:pic>
        <p:cxnSp>
          <p:nvCxnSpPr>
            <p:cNvPr id="9" name="Straight Arrow Connector 8">
              <a:extLst>
                <a:ext uri="{FF2B5EF4-FFF2-40B4-BE49-F238E27FC236}">
                  <a16:creationId xmlns:a16="http://schemas.microsoft.com/office/drawing/2014/main" id="{DA06D097-1252-6D4C-B0AF-BE035995C319}"/>
                </a:ext>
              </a:extLst>
            </p:cNvPr>
            <p:cNvCxnSpPr/>
            <p:nvPr/>
          </p:nvCxnSpPr>
          <p:spPr>
            <a:xfrm>
              <a:off x="9034463" y="2519105"/>
              <a:ext cx="241004" cy="623138"/>
            </a:xfrm>
            <a:prstGeom prst="straightConnector1">
              <a:avLst/>
            </a:prstGeom>
            <a:ln w="5715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9E0DCE6-657D-DD46-90D1-0E4414B43C2B}"/>
                </a:ext>
              </a:extLst>
            </p:cNvPr>
            <p:cNvSpPr/>
            <p:nvPr/>
          </p:nvSpPr>
          <p:spPr>
            <a:xfrm>
              <a:off x="7647496" y="1526909"/>
              <a:ext cx="2195004" cy="992196"/>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rgbClr val="00B050"/>
                  </a:solidFill>
                </a:rPr>
                <a:t>Capacity building for financial institutions to create farmer profiles</a:t>
              </a:r>
            </a:p>
          </p:txBody>
        </p:sp>
        <p:sp>
          <p:nvSpPr>
            <p:cNvPr id="11" name="5-Point Star 10">
              <a:extLst>
                <a:ext uri="{FF2B5EF4-FFF2-40B4-BE49-F238E27FC236}">
                  <a16:creationId xmlns:a16="http://schemas.microsoft.com/office/drawing/2014/main" id="{2992F0E6-84CC-3445-AEA2-BAE709F5E323}"/>
                </a:ext>
              </a:extLst>
            </p:cNvPr>
            <p:cNvSpPr/>
            <p:nvPr/>
          </p:nvSpPr>
          <p:spPr>
            <a:xfrm>
              <a:off x="9695101" y="2861227"/>
              <a:ext cx="562032" cy="562032"/>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TextBox 11">
              <a:extLst>
                <a:ext uri="{FF2B5EF4-FFF2-40B4-BE49-F238E27FC236}">
                  <a16:creationId xmlns:a16="http://schemas.microsoft.com/office/drawing/2014/main" id="{F2554595-B20A-084E-B49C-4192B27938B9}"/>
                </a:ext>
              </a:extLst>
            </p:cNvPr>
            <p:cNvSpPr txBox="1"/>
            <p:nvPr/>
          </p:nvSpPr>
          <p:spPr>
            <a:xfrm>
              <a:off x="8059907" y="1157577"/>
              <a:ext cx="1410172" cy="390855"/>
            </a:xfrm>
            <a:prstGeom prst="rect">
              <a:avLst/>
            </a:prstGeom>
            <a:noFill/>
          </p:spPr>
          <p:txBody>
            <a:bodyPr wrap="none" rtlCol="0">
              <a:spAutoFit/>
            </a:bodyPr>
            <a:lstStyle/>
            <a:p>
              <a:r>
                <a:rPr lang="en-US" sz="1400" b="1" dirty="0">
                  <a:solidFill>
                    <a:srgbClr val="00B050"/>
                  </a:solidFill>
                </a:rPr>
                <a:t>Intervention</a:t>
              </a:r>
            </a:p>
          </p:txBody>
        </p:sp>
        <p:sp>
          <p:nvSpPr>
            <p:cNvPr id="13" name="TextBox 12">
              <a:extLst>
                <a:ext uri="{FF2B5EF4-FFF2-40B4-BE49-F238E27FC236}">
                  <a16:creationId xmlns:a16="http://schemas.microsoft.com/office/drawing/2014/main" id="{C3FAFC5A-BD9C-C947-BD5B-1621553E0023}"/>
                </a:ext>
              </a:extLst>
            </p:cNvPr>
            <p:cNvSpPr txBox="1"/>
            <p:nvPr/>
          </p:nvSpPr>
          <p:spPr>
            <a:xfrm>
              <a:off x="10110543" y="2700728"/>
              <a:ext cx="1070616" cy="664453"/>
            </a:xfrm>
            <a:prstGeom prst="rect">
              <a:avLst/>
            </a:prstGeom>
            <a:noFill/>
          </p:spPr>
          <p:txBody>
            <a:bodyPr wrap="none" rtlCol="0">
              <a:spAutoFit/>
            </a:bodyPr>
            <a:lstStyle/>
            <a:p>
              <a:pPr algn="ctr"/>
              <a:r>
                <a:rPr lang="en-US" sz="1400" b="1" dirty="0">
                  <a:solidFill>
                    <a:srgbClr val="FFC000"/>
                  </a:solidFill>
                </a:rPr>
                <a:t>Leverage</a:t>
              </a:r>
            </a:p>
            <a:p>
              <a:pPr algn="ctr"/>
              <a:r>
                <a:rPr lang="en-US" sz="1400" b="1" dirty="0">
                  <a:solidFill>
                    <a:srgbClr val="FFC000"/>
                  </a:solidFill>
                </a:rPr>
                <a:t>Point</a:t>
              </a:r>
            </a:p>
          </p:txBody>
        </p:sp>
      </p:grpSp>
    </p:spTree>
    <p:extLst>
      <p:ext uri="{BB962C8B-B14F-4D97-AF65-F5344CB8AC3E}">
        <p14:creationId xmlns:p14="http://schemas.microsoft.com/office/powerpoint/2010/main" val="7571325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a:extLst>
              <a:ext uri="{FF2B5EF4-FFF2-40B4-BE49-F238E27FC236}">
                <a16:creationId xmlns:a16="http://schemas.microsoft.com/office/drawing/2014/main" id="{FCFC7CDF-044F-7740-8ED0-A01286CC03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14050" y="5524164"/>
            <a:ext cx="1601753" cy="1067835"/>
          </a:xfrm>
          <a:prstGeom prst="rect">
            <a:avLst/>
          </a:prstGeom>
        </p:spPr>
      </p:pic>
      <p:sp>
        <p:nvSpPr>
          <p:cNvPr id="46" name="TextBox 45">
            <a:extLst>
              <a:ext uri="{FF2B5EF4-FFF2-40B4-BE49-F238E27FC236}">
                <a16:creationId xmlns:a16="http://schemas.microsoft.com/office/drawing/2014/main" id="{9155C820-DA8A-ED4C-AFFC-271BBB1EF1C9}"/>
              </a:ext>
            </a:extLst>
          </p:cNvPr>
          <p:cNvSpPr txBox="1"/>
          <p:nvPr/>
        </p:nvSpPr>
        <p:spPr>
          <a:xfrm>
            <a:off x="3854205" y="5802004"/>
            <a:ext cx="3321550" cy="461665"/>
          </a:xfrm>
          <a:prstGeom prst="rect">
            <a:avLst/>
          </a:prstGeom>
          <a:noFill/>
        </p:spPr>
        <p:txBody>
          <a:bodyPr wrap="none" rtlCol="0">
            <a:spAutoFit/>
          </a:bodyPr>
          <a:lstStyle/>
          <a:p>
            <a:r>
              <a:rPr lang="en-US" sz="2400" i="1" dirty="0"/>
              <a:t>Warning: this is complex!</a:t>
            </a:r>
          </a:p>
        </p:txBody>
      </p:sp>
      <p:sp>
        <p:nvSpPr>
          <p:cNvPr id="2" name="Title 1">
            <a:extLst>
              <a:ext uri="{FF2B5EF4-FFF2-40B4-BE49-F238E27FC236}">
                <a16:creationId xmlns:a16="http://schemas.microsoft.com/office/drawing/2014/main" id="{8453728A-5344-234D-ADBA-F1A277E2BC00}"/>
              </a:ext>
            </a:extLst>
          </p:cNvPr>
          <p:cNvSpPr>
            <a:spLocks noGrp="1"/>
          </p:cNvSpPr>
          <p:nvPr>
            <p:ph type="title"/>
          </p:nvPr>
        </p:nvSpPr>
        <p:spPr/>
        <p:txBody>
          <a:bodyPr/>
          <a:lstStyle/>
          <a:p>
            <a:r>
              <a:rPr lang="en-US" dirty="0"/>
              <a:t>Measuring change</a:t>
            </a:r>
          </a:p>
        </p:txBody>
      </p:sp>
      <p:sp>
        <p:nvSpPr>
          <p:cNvPr id="3" name="Content Placeholder 2">
            <a:extLst>
              <a:ext uri="{FF2B5EF4-FFF2-40B4-BE49-F238E27FC236}">
                <a16:creationId xmlns:a16="http://schemas.microsoft.com/office/drawing/2014/main" id="{29EE37E0-F964-D647-AE36-6B5CDCB99612}"/>
              </a:ext>
            </a:extLst>
          </p:cNvPr>
          <p:cNvSpPr>
            <a:spLocks noGrp="1"/>
          </p:cNvSpPr>
          <p:nvPr>
            <p:ph idx="1"/>
          </p:nvPr>
        </p:nvSpPr>
        <p:spPr/>
        <p:txBody>
          <a:bodyPr>
            <a:normAutofit/>
          </a:bodyPr>
          <a:lstStyle/>
          <a:p>
            <a:r>
              <a:rPr lang="en-US" b="1" dirty="0"/>
              <a:t>Which parts of a vast, complex system to measure?</a:t>
            </a:r>
          </a:p>
          <a:p>
            <a:pPr lvl="1"/>
            <a:r>
              <a:rPr lang="en-US" dirty="0"/>
              <a:t>Map the system and find the pathways that drive change</a:t>
            </a:r>
          </a:p>
          <a:p>
            <a:pPr lvl="1"/>
            <a:r>
              <a:rPr lang="en-US" dirty="0"/>
              <a:t>Select key points along those pathways</a:t>
            </a:r>
          </a:p>
          <a:p>
            <a:pPr lvl="2"/>
            <a:r>
              <a:rPr lang="en-US" dirty="0"/>
              <a:t>Outcome indicators</a:t>
            </a:r>
          </a:p>
          <a:p>
            <a:pPr lvl="2"/>
            <a:r>
              <a:rPr lang="en-US" dirty="0"/>
              <a:t>Diagnostic indicators (including early, off-pathway)</a:t>
            </a:r>
          </a:p>
          <a:p>
            <a:r>
              <a:rPr lang="en-US" b="1" dirty="0"/>
              <a:t>What to measure?</a:t>
            </a:r>
          </a:p>
          <a:p>
            <a:pPr lvl="1"/>
            <a:r>
              <a:rPr lang="en-US" dirty="0"/>
              <a:t>Adoption and expansion of desired behaviors and states</a:t>
            </a:r>
          </a:p>
          <a:p>
            <a:r>
              <a:rPr lang="en-US" b="1" dirty="0"/>
              <a:t>How to interpret data to understand system health?</a:t>
            </a:r>
          </a:p>
          <a:p>
            <a:pPr lvl="1"/>
            <a:r>
              <a:rPr lang="en-US" dirty="0"/>
              <a:t>Assess system, subsystem, and pathway health</a:t>
            </a:r>
          </a:p>
          <a:p>
            <a:pPr lvl="1"/>
            <a:r>
              <a:rPr lang="en-US" dirty="0"/>
              <a:t>Diagnose problems, show system-wide influence of success</a:t>
            </a:r>
          </a:p>
        </p:txBody>
      </p:sp>
      <p:sp>
        <p:nvSpPr>
          <p:cNvPr id="4" name="Slide Number Placeholder 3">
            <a:extLst>
              <a:ext uri="{FF2B5EF4-FFF2-40B4-BE49-F238E27FC236}">
                <a16:creationId xmlns:a16="http://schemas.microsoft.com/office/drawing/2014/main" id="{0E51AC96-7C4F-7F4E-9DF4-027809F1963F}"/>
              </a:ext>
            </a:extLst>
          </p:cNvPr>
          <p:cNvSpPr>
            <a:spLocks noGrp="1"/>
          </p:cNvSpPr>
          <p:nvPr>
            <p:ph type="sldNum" sz="quarter" idx="10"/>
          </p:nvPr>
        </p:nvSpPr>
        <p:spPr/>
        <p:txBody>
          <a:bodyPr/>
          <a:lstStyle/>
          <a:p>
            <a:fld id="{D3184408-21B2-884B-9E26-054E35533E0F}" type="slidenum">
              <a:rPr lang="en-US" smtClean="0"/>
              <a:pPr/>
              <a:t>26</a:t>
            </a:fld>
            <a:endParaRPr lang="en-US" dirty="0"/>
          </a:p>
        </p:txBody>
      </p:sp>
      <p:sp>
        <p:nvSpPr>
          <p:cNvPr id="6" name="TextBox 5">
            <a:extLst>
              <a:ext uri="{FF2B5EF4-FFF2-40B4-BE49-F238E27FC236}">
                <a16:creationId xmlns:a16="http://schemas.microsoft.com/office/drawing/2014/main" id="{02DABD0B-6C63-EE42-ABE6-ED8DA94708F8}"/>
              </a:ext>
            </a:extLst>
          </p:cNvPr>
          <p:cNvSpPr txBox="1"/>
          <p:nvPr/>
        </p:nvSpPr>
        <p:spPr>
          <a:xfrm>
            <a:off x="7872205" y="3749554"/>
            <a:ext cx="2286601" cy="523220"/>
          </a:xfrm>
          <a:prstGeom prst="rect">
            <a:avLst/>
          </a:prstGeom>
          <a:noFill/>
        </p:spPr>
        <p:txBody>
          <a:bodyPr wrap="square" rtlCol="0">
            <a:spAutoFit/>
          </a:bodyPr>
          <a:lstStyle/>
          <a:p>
            <a:r>
              <a:rPr lang="en-US" sz="1400" dirty="0"/>
              <a:t>Adopted by all directly targeted participants</a:t>
            </a:r>
          </a:p>
        </p:txBody>
      </p:sp>
      <p:sp>
        <p:nvSpPr>
          <p:cNvPr id="7" name="TextBox 6">
            <a:extLst>
              <a:ext uri="{FF2B5EF4-FFF2-40B4-BE49-F238E27FC236}">
                <a16:creationId xmlns:a16="http://schemas.microsoft.com/office/drawing/2014/main" id="{F42BCDA0-D2E6-9D4C-A5EC-2124CD017135}"/>
              </a:ext>
            </a:extLst>
          </p:cNvPr>
          <p:cNvSpPr txBox="1"/>
          <p:nvPr/>
        </p:nvSpPr>
        <p:spPr>
          <a:xfrm>
            <a:off x="7881396" y="3256308"/>
            <a:ext cx="2270617" cy="307777"/>
          </a:xfrm>
          <a:prstGeom prst="rect">
            <a:avLst/>
          </a:prstGeom>
          <a:noFill/>
        </p:spPr>
        <p:txBody>
          <a:bodyPr wrap="square" rtlCol="0">
            <a:spAutoFit/>
          </a:bodyPr>
          <a:lstStyle/>
          <a:p>
            <a:r>
              <a:rPr lang="en-US" sz="1400" dirty="0"/>
              <a:t>Expanded to most others</a:t>
            </a:r>
          </a:p>
        </p:txBody>
      </p:sp>
      <p:grpSp>
        <p:nvGrpSpPr>
          <p:cNvPr id="8" name="Group 7">
            <a:extLst>
              <a:ext uri="{FF2B5EF4-FFF2-40B4-BE49-F238E27FC236}">
                <a16:creationId xmlns:a16="http://schemas.microsoft.com/office/drawing/2014/main" id="{9AF5468F-1347-A344-BEAE-A47B9F5A904F}"/>
              </a:ext>
            </a:extLst>
          </p:cNvPr>
          <p:cNvGrpSpPr/>
          <p:nvPr/>
        </p:nvGrpSpPr>
        <p:grpSpPr>
          <a:xfrm>
            <a:off x="7519672" y="3387128"/>
            <a:ext cx="326879" cy="682243"/>
            <a:chOff x="5506415" y="532575"/>
            <a:chExt cx="309892" cy="1159825"/>
          </a:xfrm>
        </p:grpSpPr>
        <p:sp>
          <p:nvSpPr>
            <p:cNvPr id="9" name="Rectangle 8">
              <a:extLst>
                <a:ext uri="{FF2B5EF4-FFF2-40B4-BE49-F238E27FC236}">
                  <a16:creationId xmlns:a16="http://schemas.microsoft.com/office/drawing/2014/main" id="{52C36C1D-96AA-BE45-BA00-3D2F44F997C7}"/>
                </a:ext>
              </a:extLst>
            </p:cNvPr>
            <p:cNvSpPr/>
            <p:nvPr/>
          </p:nvSpPr>
          <p:spPr>
            <a:xfrm rot="16200000">
              <a:off x="5380593" y="1376148"/>
              <a:ext cx="442073" cy="190430"/>
            </a:xfrm>
            <a:prstGeom prst="rect">
              <a:avLst/>
            </a:prstGeom>
            <a:gradFill>
              <a:gsLst>
                <a:gs pos="0">
                  <a:srgbClr val="FF0000"/>
                </a:gs>
                <a:gs pos="100000">
                  <a:srgbClr val="FFFF0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 name="Triangle 9">
              <a:extLst>
                <a:ext uri="{FF2B5EF4-FFF2-40B4-BE49-F238E27FC236}">
                  <a16:creationId xmlns:a16="http://schemas.microsoft.com/office/drawing/2014/main" id="{1A757AA0-1CA3-0B4D-BB0A-4EE3169DBEB9}"/>
                </a:ext>
              </a:extLst>
            </p:cNvPr>
            <p:cNvSpPr/>
            <p:nvPr/>
          </p:nvSpPr>
          <p:spPr>
            <a:xfrm rot="16200000">
              <a:off x="5700107" y="1381197"/>
              <a:ext cx="124808" cy="10759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 name="Rectangle 10">
              <a:extLst>
                <a:ext uri="{FF2B5EF4-FFF2-40B4-BE49-F238E27FC236}">
                  <a16:creationId xmlns:a16="http://schemas.microsoft.com/office/drawing/2014/main" id="{DD8B5D4C-C529-3D4B-930C-5430F3DF1538}"/>
                </a:ext>
              </a:extLst>
            </p:cNvPr>
            <p:cNvSpPr/>
            <p:nvPr/>
          </p:nvSpPr>
          <p:spPr>
            <a:xfrm rot="16200000">
              <a:off x="5268562" y="822040"/>
              <a:ext cx="673829" cy="182741"/>
            </a:xfrm>
            <a:prstGeom prst="rect">
              <a:avLst/>
            </a:prstGeom>
            <a:gradFill flip="none" rotWithShape="1">
              <a:gsLst>
                <a:gs pos="0">
                  <a:srgbClr val="FFFF00"/>
                </a:gs>
                <a:gs pos="100000">
                  <a:srgbClr val="00B05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2" name="Triangle 11">
              <a:extLst>
                <a:ext uri="{FF2B5EF4-FFF2-40B4-BE49-F238E27FC236}">
                  <a16:creationId xmlns:a16="http://schemas.microsoft.com/office/drawing/2014/main" id="{6007AAA5-48A3-6F45-B129-D887028106AD}"/>
                </a:ext>
              </a:extLst>
            </p:cNvPr>
            <p:cNvSpPr/>
            <p:nvPr/>
          </p:nvSpPr>
          <p:spPr>
            <a:xfrm rot="16200000">
              <a:off x="5698863" y="541182"/>
              <a:ext cx="124808" cy="10759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Rectangle 12">
              <a:extLst>
                <a:ext uri="{FF2B5EF4-FFF2-40B4-BE49-F238E27FC236}">
                  <a16:creationId xmlns:a16="http://schemas.microsoft.com/office/drawing/2014/main" id="{68E91DCE-F2F1-D541-9111-70D740CD91BF}"/>
                </a:ext>
              </a:extLst>
            </p:cNvPr>
            <p:cNvSpPr/>
            <p:nvPr/>
          </p:nvSpPr>
          <p:spPr>
            <a:xfrm rot="16200000">
              <a:off x="5049698" y="1033383"/>
              <a:ext cx="1115903" cy="2021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pic>
        <p:nvPicPr>
          <p:cNvPr id="69" name="Picture 68">
            <a:extLst>
              <a:ext uri="{FF2B5EF4-FFF2-40B4-BE49-F238E27FC236}">
                <a16:creationId xmlns:a16="http://schemas.microsoft.com/office/drawing/2014/main" id="{AF2E20C6-BE6E-5A4A-A152-072CEA67041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18400" y="982423"/>
            <a:ext cx="1688881" cy="1017412"/>
          </a:xfrm>
          <a:prstGeom prst="rect">
            <a:avLst/>
          </a:prstGeom>
          <a:ln>
            <a:solidFill>
              <a:schemeClr val="tx1"/>
            </a:solidFill>
          </a:ln>
        </p:spPr>
      </p:pic>
      <p:grpSp>
        <p:nvGrpSpPr>
          <p:cNvPr id="86" name="Group 85">
            <a:extLst>
              <a:ext uri="{FF2B5EF4-FFF2-40B4-BE49-F238E27FC236}">
                <a16:creationId xmlns:a16="http://schemas.microsoft.com/office/drawing/2014/main" id="{53F28C55-54C8-BD4F-B31E-8BF607C23327}"/>
              </a:ext>
            </a:extLst>
          </p:cNvPr>
          <p:cNvGrpSpPr/>
          <p:nvPr/>
        </p:nvGrpSpPr>
        <p:grpSpPr>
          <a:xfrm>
            <a:off x="8808541" y="1479656"/>
            <a:ext cx="1688881" cy="1017412"/>
            <a:chOff x="7030146" y="922900"/>
            <a:chExt cx="2904119" cy="1749493"/>
          </a:xfrm>
        </p:grpSpPr>
        <p:pic>
          <p:nvPicPr>
            <p:cNvPr id="87" name="Picture 86">
              <a:extLst>
                <a:ext uri="{FF2B5EF4-FFF2-40B4-BE49-F238E27FC236}">
                  <a16:creationId xmlns:a16="http://schemas.microsoft.com/office/drawing/2014/main" id="{E258D8B9-87C4-664F-8BF1-7669508CE4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30146" y="922900"/>
              <a:ext cx="2904119" cy="1749493"/>
            </a:xfrm>
            <a:prstGeom prst="rect">
              <a:avLst/>
            </a:prstGeom>
            <a:ln>
              <a:solidFill>
                <a:schemeClr val="tx1"/>
              </a:solidFill>
            </a:ln>
          </p:spPr>
        </p:pic>
        <p:grpSp>
          <p:nvGrpSpPr>
            <p:cNvPr id="88" name="Group 87">
              <a:extLst>
                <a:ext uri="{FF2B5EF4-FFF2-40B4-BE49-F238E27FC236}">
                  <a16:creationId xmlns:a16="http://schemas.microsoft.com/office/drawing/2014/main" id="{EF20037C-0AD2-574D-B9D0-80D4C8134499}"/>
                </a:ext>
              </a:extLst>
            </p:cNvPr>
            <p:cNvGrpSpPr/>
            <p:nvPr/>
          </p:nvGrpSpPr>
          <p:grpSpPr>
            <a:xfrm>
              <a:off x="7259319" y="1347871"/>
              <a:ext cx="2237378" cy="980987"/>
              <a:chOff x="5147808" y="2477274"/>
              <a:chExt cx="5733366" cy="2513816"/>
            </a:xfrm>
          </p:grpSpPr>
          <mc:AlternateContent xmlns:mc="http://schemas.openxmlformats.org/markup-compatibility/2006" xmlns:p14="http://schemas.microsoft.com/office/powerpoint/2010/main">
            <mc:Choice Requires="p14">
              <p:contentPart p14:bwMode="auto" r:id="rId4">
                <p14:nvContentPartPr>
                  <p14:cNvPr id="96" name="Ink 95">
                    <a:extLst>
                      <a:ext uri="{FF2B5EF4-FFF2-40B4-BE49-F238E27FC236}">
                        <a16:creationId xmlns:a16="http://schemas.microsoft.com/office/drawing/2014/main" id="{8B8C73F0-4482-524D-B12C-8C275B4CFAF1}"/>
                      </a:ext>
                    </a:extLst>
                  </p14:cNvPr>
                  <p14:cNvContentPartPr/>
                  <p14:nvPr/>
                </p14:nvContentPartPr>
                <p14:xfrm>
                  <a:off x="7120023" y="2479794"/>
                  <a:ext cx="1721520" cy="930600"/>
                </p14:xfrm>
              </p:contentPart>
            </mc:Choice>
            <mc:Fallback xmlns="">
              <p:pic>
                <p:nvPicPr>
                  <p:cNvPr id="96" name="Ink 95">
                    <a:extLst>
                      <a:ext uri="{FF2B5EF4-FFF2-40B4-BE49-F238E27FC236}">
                        <a16:creationId xmlns:a16="http://schemas.microsoft.com/office/drawing/2014/main" id="{8B8C73F0-4482-524D-B12C-8C275B4CFAF1}"/>
                      </a:ext>
                    </a:extLst>
                  </p:cNvPr>
                  <p:cNvPicPr/>
                  <p:nvPr/>
                </p:nvPicPr>
                <p:blipFill>
                  <a:blip r:embed="rId5"/>
                  <a:stretch>
                    <a:fillRect/>
                  </a:stretch>
                </p:blipFill>
                <p:spPr>
                  <a:xfrm>
                    <a:off x="6961504" y="2163263"/>
                    <a:ext cx="2036973" cy="1562079"/>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7" name="Ink 96">
                    <a:extLst>
                      <a:ext uri="{FF2B5EF4-FFF2-40B4-BE49-F238E27FC236}">
                        <a16:creationId xmlns:a16="http://schemas.microsoft.com/office/drawing/2014/main" id="{EE2EEEBC-60AE-C840-872C-3A5E53AE9617}"/>
                      </a:ext>
                    </a:extLst>
                  </p14:cNvPr>
                  <p14:cNvContentPartPr/>
                  <p14:nvPr/>
                </p14:nvContentPartPr>
                <p14:xfrm>
                  <a:off x="5948812" y="3640433"/>
                  <a:ext cx="766465" cy="307986"/>
                </p14:xfrm>
              </p:contentPart>
            </mc:Choice>
            <mc:Fallback xmlns="">
              <p:pic>
                <p:nvPicPr>
                  <p:cNvPr id="97" name="Ink 96">
                    <a:extLst>
                      <a:ext uri="{FF2B5EF4-FFF2-40B4-BE49-F238E27FC236}">
                        <a16:creationId xmlns:a16="http://schemas.microsoft.com/office/drawing/2014/main" id="{EE2EEEBC-60AE-C840-872C-3A5E53AE9617}"/>
                      </a:ext>
                    </a:extLst>
                  </p:cNvPr>
                  <p:cNvPicPr/>
                  <p:nvPr/>
                </p:nvPicPr>
                <p:blipFill>
                  <a:blip r:embed="rId7"/>
                  <a:stretch>
                    <a:fillRect/>
                  </a:stretch>
                </p:blipFill>
                <p:spPr>
                  <a:xfrm>
                    <a:off x="5790451" y="3324550"/>
                    <a:ext cx="1081602" cy="938173"/>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8" name="Ink 97">
                    <a:extLst>
                      <a:ext uri="{FF2B5EF4-FFF2-40B4-BE49-F238E27FC236}">
                        <a16:creationId xmlns:a16="http://schemas.microsoft.com/office/drawing/2014/main" id="{EA772DFA-0826-E446-A026-84B45920DFA2}"/>
                      </a:ext>
                    </a:extLst>
                  </p14:cNvPr>
                  <p14:cNvContentPartPr/>
                  <p14:nvPr/>
                </p14:nvContentPartPr>
                <p14:xfrm>
                  <a:off x="7564363" y="3516030"/>
                  <a:ext cx="1205746" cy="580151"/>
                </p14:xfrm>
              </p:contentPart>
            </mc:Choice>
            <mc:Fallback xmlns="">
              <p:pic>
                <p:nvPicPr>
                  <p:cNvPr id="98" name="Ink 97">
                    <a:extLst>
                      <a:ext uri="{FF2B5EF4-FFF2-40B4-BE49-F238E27FC236}">
                        <a16:creationId xmlns:a16="http://schemas.microsoft.com/office/drawing/2014/main" id="{EA772DFA-0826-E446-A026-84B45920DFA2}"/>
                      </a:ext>
                    </a:extLst>
                  </p:cNvPr>
                  <p:cNvPicPr/>
                  <p:nvPr/>
                </p:nvPicPr>
                <p:blipFill>
                  <a:blip r:embed="rId9"/>
                  <a:stretch>
                    <a:fillRect/>
                  </a:stretch>
                </p:blipFill>
                <p:spPr>
                  <a:xfrm>
                    <a:off x="7405921" y="3199008"/>
                    <a:ext cx="1521046" cy="1212611"/>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9" name="Ink 98">
                    <a:extLst>
                      <a:ext uri="{FF2B5EF4-FFF2-40B4-BE49-F238E27FC236}">
                        <a16:creationId xmlns:a16="http://schemas.microsoft.com/office/drawing/2014/main" id="{5A42794E-7857-6542-B4A3-2C64FAD15B7B}"/>
                      </a:ext>
                    </a:extLst>
                  </p14:cNvPr>
                  <p14:cNvContentPartPr/>
                  <p14:nvPr/>
                </p14:nvContentPartPr>
                <p14:xfrm>
                  <a:off x="9679851" y="3398154"/>
                  <a:ext cx="830520" cy="161640"/>
                </p14:xfrm>
              </p:contentPart>
            </mc:Choice>
            <mc:Fallback xmlns="">
              <p:pic>
                <p:nvPicPr>
                  <p:cNvPr id="99" name="Ink 98">
                    <a:extLst>
                      <a:ext uri="{FF2B5EF4-FFF2-40B4-BE49-F238E27FC236}">
                        <a16:creationId xmlns:a16="http://schemas.microsoft.com/office/drawing/2014/main" id="{5A42794E-7857-6542-B4A3-2C64FAD15B7B}"/>
                      </a:ext>
                    </a:extLst>
                  </p:cNvPr>
                  <p:cNvPicPr/>
                  <p:nvPr/>
                </p:nvPicPr>
                <p:blipFill>
                  <a:blip r:embed="rId11"/>
                  <a:stretch>
                    <a:fillRect/>
                  </a:stretch>
                </p:blipFill>
                <p:spPr>
                  <a:xfrm>
                    <a:off x="9521355" y="3084290"/>
                    <a:ext cx="1145927" cy="787799"/>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00" name="Ink 99">
                    <a:extLst>
                      <a:ext uri="{FF2B5EF4-FFF2-40B4-BE49-F238E27FC236}">
                        <a16:creationId xmlns:a16="http://schemas.microsoft.com/office/drawing/2014/main" id="{6CBE6E02-B496-AC4E-920E-1189E7C06BD5}"/>
                      </a:ext>
                    </a:extLst>
                  </p14:cNvPr>
                  <p14:cNvContentPartPr/>
                  <p14:nvPr/>
                </p14:nvContentPartPr>
                <p14:xfrm>
                  <a:off x="6092811" y="2477274"/>
                  <a:ext cx="495360" cy="2090160"/>
                </p14:xfrm>
              </p:contentPart>
            </mc:Choice>
            <mc:Fallback xmlns="">
              <p:pic>
                <p:nvPicPr>
                  <p:cNvPr id="100" name="Ink 99">
                    <a:extLst>
                      <a:ext uri="{FF2B5EF4-FFF2-40B4-BE49-F238E27FC236}">
                        <a16:creationId xmlns:a16="http://schemas.microsoft.com/office/drawing/2014/main" id="{6CBE6E02-B496-AC4E-920E-1189E7C06BD5}"/>
                      </a:ext>
                    </a:extLst>
                  </p:cNvPr>
                  <p:cNvPicPr/>
                  <p:nvPr/>
                </p:nvPicPr>
                <p:blipFill>
                  <a:blip r:embed="rId13"/>
                  <a:stretch>
                    <a:fillRect/>
                  </a:stretch>
                </p:blipFill>
                <p:spPr>
                  <a:xfrm>
                    <a:off x="5934549" y="2160103"/>
                    <a:ext cx="810301" cy="2722917"/>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01" name="Ink 100">
                    <a:extLst>
                      <a:ext uri="{FF2B5EF4-FFF2-40B4-BE49-F238E27FC236}">
                        <a16:creationId xmlns:a16="http://schemas.microsoft.com/office/drawing/2014/main" id="{3E28C2D3-864D-8541-AFFB-F474B4985EEC}"/>
                      </a:ext>
                    </a:extLst>
                  </p14:cNvPr>
                  <p14:cNvContentPartPr/>
                  <p14:nvPr/>
                </p14:nvContentPartPr>
                <p14:xfrm>
                  <a:off x="5147808" y="3819354"/>
                  <a:ext cx="1185981" cy="1010567"/>
                </p14:xfrm>
              </p:contentPart>
            </mc:Choice>
            <mc:Fallback xmlns="">
              <p:pic>
                <p:nvPicPr>
                  <p:cNvPr id="101" name="Ink 100">
                    <a:extLst>
                      <a:ext uri="{FF2B5EF4-FFF2-40B4-BE49-F238E27FC236}">
                        <a16:creationId xmlns:a16="http://schemas.microsoft.com/office/drawing/2014/main" id="{3E28C2D3-864D-8541-AFFB-F474B4985EEC}"/>
                      </a:ext>
                    </a:extLst>
                  </p:cNvPr>
                  <p:cNvPicPr/>
                  <p:nvPr/>
                </p:nvPicPr>
                <p:blipFill>
                  <a:blip r:embed="rId15"/>
                  <a:stretch>
                    <a:fillRect/>
                  </a:stretch>
                </p:blipFill>
                <p:spPr>
                  <a:xfrm>
                    <a:off x="4989254" y="3502562"/>
                    <a:ext cx="1501503" cy="1642567"/>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02" name="Ink 101">
                    <a:extLst>
                      <a:ext uri="{FF2B5EF4-FFF2-40B4-BE49-F238E27FC236}">
                        <a16:creationId xmlns:a16="http://schemas.microsoft.com/office/drawing/2014/main" id="{FEBE6A33-7B2D-8944-8488-21B211490734}"/>
                      </a:ext>
                    </a:extLst>
                  </p14:cNvPr>
                  <p14:cNvContentPartPr/>
                  <p14:nvPr/>
                </p14:nvContentPartPr>
                <p14:xfrm>
                  <a:off x="7057965" y="3800994"/>
                  <a:ext cx="3823209" cy="1190096"/>
                </p14:xfrm>
              </p:contentPart>
            </mc:Choice>
            <mc:Fallback xmlns="">
              <p:pic>
                <p:nvPicPr>
                  <p:cNvPr id="102" name="Ink 101">
                    <a:extLst>
                      <a:ext uri="{FF2B5EF4-FFF2-40B4-BE49-F238E27FC236}">
                        <a16:creationId xmlns:a16="http://schemas.microsoft.com/office/drawing/2014/main" id="{FEBE6A33-7B2D-8944-8488-21B211490734}"/>
                      </a:ext>
                    </a:extLst>
                  </p:cNvPr>
                  <p:cNvPicPr/>
                  <p:nvPr/>
                </p:nvPicPr>
                <p:blipFill>
                  <a:blip r:embed="rId17"/>
                  <a:stretch>
                    <a:fillRect/>
                  </a:stretch>
                </p:blipFill>
                <p:spPr>
                  <a:xfrm>
                    <a:off x="6899391" y="3484058"/>
                    <a:ext cx="4138770" cy="1822384"/>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03" name="Ink 102">
                    <a:extLst>
                      <a:ext uri="{FF2B5EF4-FFF2-40B4-BE49-F238E27FC236}">
                        <a16:creationId xmlns:a16="http://schemas.microsoft.com/office/drawing/2014/main" id="{DF16B4D1-AB0C-8041-8730-BC980B83817B}"/>
                      </a:ext>
                    </a:extLst>
                  </p14:cNvPr>
                  <p14:cNvContentPartPr/>
                  <p14:nvPr/>
                </p14:nvContentPartPr>
                <p14:xfrm>
                  <a:off x="6854102" y="4251355"/>
                  <a:ext cx="186953" cy="633198"/>
                </p14:xfrm>
              </p:contentPart>
            </mc:Choice>
            <mc:Fallback xmlns="">
              <p:pic>
                <p:nvPicPr>
                  <p:cNvPr id="103" name="Ink 102">
                    <a:extLst>
                      <a:ext uri="{FF2B5EF4-FFF2-40B4-BE49-F238E27FC236}">
                        <a16:creationId xmlns:a16="http://schemas.microsoft.com/office/drawing/2014/main" id="{DF16B4D1-AB0C-8041-8730-BC980B83817B}"/>
                      </a:ext>
                    </a:extLst>
                  </p:cNvPr>
                  <p:cNvPicPr/>
                  <p:nvPr/>
                </p:nvPicPr>
                <p:blipFill>
                  <a:blip r:embed="rId19"/>
                  <a:stretch>
                    <a:fillRect/>
                  </a:stretch>
                </p:blipFill>
                <p:spPr>
                  <a:xfrm>
                    <a:off x="6696999" y="3934756"/>
                    <a:ext cx="499589" cy="1264813"/>
                  </a:xfrm>
                  <a:prstGeom prst="rect">
                    <a:avLst/>
                  </a:prstGeom>
                </p:spPr>
              </p:pic>
            </mc:Fallback>
          </mc:AlternateContent>
        </p:grpSp>
      </p:grpSp>
      <p:grpSp>
        <p:nvGrpSpPr>
          <p:cNvPr id="104" name="Group 103">
            <a:extLst>
              <a:ext uri="{FF2B5EF4-FFF2-40B4-BE49-F238E27FC236}">
                <a16:creationId xmlns:a16="http://schemas.microsoft.com/office/drawing/2014/main" id="{5ED9F1B0-86B4-EB4D-9076-39067DED1C8E}"/>
              </a:ext>
            </a:extLst>
          </p:cNvPr>
          <p:cNvGrpSpPr/>
          <p:nvPr/>
        </p:nvGrpSpPr>
        <p:grpSpPr>
          <a:xfrm>
            <a:off x="10098682" y="1927329"/>
            <a:ext cx="1688881" cy="1017412"/>
            <a:chOff x="7030146" y="922900"/>
            <a:chExt cx="2904119" cy="1749493"/>
          </a:xfrm>
        </p:grpSpPr>
        <p:pic>
          <p:nvPicPr>
            <p:cNvPr id="105" name="Picture 104">
              <a:extLst>
                <a:ext uri="{FF2B5EF4-FFF2-40B4-BE49-F238E27FC236}">
                  <a16:creationId xmlns:a16="http://schemas.microsoft.com/office/drawing/2014/main" id="{CDDA1034-3FFF-884F-ACF0-F48685A8045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30146" y="922900"/>
              <a:ext cx="2904119" cy="1749493"/>
            </a:xfrm>
            <a:prstGeom prst="rect">
              <a:avLst/>
            </a:prstGeom>
            <a:ln>
              <a:solidFill>
                <a:schemeClr val="tx1"/>
              </a:solidFill>
            </a:ln>
          </p:spPr>
        </p:pic>
        <p:grpSp>
          <p:nvGrpSpPr>
            <p:cNvPr id="106" name="Group 105">
              <a:extLst>
                <a:ext uri="{FF2B5EF4-FFF2-40B4-BE49-F238E27FC236}">
                  <a16:creationId xmlns:a16="http://schemas.microsoft.com/office/drawing/2014/main" id="{A62788F5-047F-9E4E-A0E8-D632E82D4792}"/>
                </a:ext>
              </a:extLst>
            </p:cNvPr>
            <p:cNvGrpSpPr/>
            <p:nvPr/>
          </p:nvGrpSpPr>
          <p:grpSpPr>
            <a:xfrm>
              <a:off x="7259319" y="1347871"/>
              <a:ext cx="2237378" cy="980987"/>
              <a:chOff x="5147808" y="2477274"/>
              <a:chExt cx="5733366" cy="2513816"/>
            </a:xfrm>
          </p:grpSpPr>
          <mc:AlternateContent xmlns:mc="http://schemas.openxmlformats.org/markup-compatibility/2006" xmlns:p14="http://schemas.microsoft.com/office/powerpoint/2010/main">
            <mc:Choice Requires="p14">
              <p:contentPart p14:bwMode="auto" r:id="rId20">
                <p14:nvContentPartPr>
                  <p14:cNvPr id="114" name="Ink 113">
                    <a:extLst>
                      <a:ext uri="{FF2B5EF4-FFF2-40B4-BE49-F238E27FC236}">
                        <a16:creationId xmlns:a16="http://schemas.microsoft.com/office/drawing/2014/main" id="{F66B0964-4FB0-7F4D-A4F7-B22187871547}"/>
                      </a:ext>
                    </a:extLst>
                  </p14:cNvPr>
                  <p14:cNvContentPartPr/>
                  <p14:nvPr/>
                </p14:nvContentPartPr>
                <p14:xfrm>
                  <a:off x="7120023" y="2479794"/>
                  <a:ext cx="1721520" cy="930600"/>
                </p14:xfrm>
              </p:contentPart>
            </mc:Choice>
            <mc:Fallback xmlns="">
              <p:pic>
                <p:nvPicPr>
                  <p:cNvPr id="114" name="Ink 113">
                    <a:extLst>
                      <a:ext uri="{FF2B5EF4-FFF2-40B4-BE49-F238E27FC236}">
                        <a16:creationId xmlns:a16="http://schemas.microsoft.com/office/drawing/2014/main" id="{F66B0964-4FB0-7F4D-A4F7-B22187871547}"/>
                      </a:ext>
                    </a:extLst>
                  </p:cNvPr>
                  <p:cNvPicPr/>
                  <p:nvPr/>
                </p:nvPicPr>
                <p:blipFill>
                  <a:blip r:embed="rId5"/>
                  <a:stretch>
                    <a:fillRect/>
                  </a:stretch>
                </p:blipFill>
                <p:spPr>
                  <a:xfrm>
                    <a:off x="6961504" y="2163263"/>
                    <a:ext cx="2036973" cy="1562079"/>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15" name="Ink 114">
                    <a:extLst>
                      <a:ext uri="{FF2B5EF4-FFF2-40B4-BE49-F238E27FC236}">
                        <a16:creationId xmlns:a16="http://schemas.microsoft.com/office/drawing/2014/main" id="{ED096BD0-F6C4-684E-B6A3-7CF8A98C0DB2}"/>
                      </a:ext>
                    </a:extLst>
                  </p14:cNvPr>
                  <p14:cNvContentPartPr/>
                  <p14:nvPr/>
                </p14:nvContentPartPr>
                <p14:xfrm>
                  <a:off x="5948812" y="3640433"/>
                  <a:ext cx="766465" cy="307986"/>
                </p14:xfrm>
              </p:contentPart>
            </mc:Choice>
            <mc:Fallback xmlns="">
              <p:pic>
                <p:nvPicPr>
                  <p:cNvPr id="115" name="Ink 114">
                    <a:extLst>
                      <a:ext uri="{FF2B5EF4-FFF2-40B4-BE49-F238E27FC236}">
                        <a16:creationId xmlns:a16="http://schemas.microsoft.com/office/drawing/2014/main" id="{ED096BD0-F6C4-684E-B6A3-7CF8A98C0DB2}"/>
                      </a:ext>
                    </a:extLst>
                  </p:cNvPr>
                  <p:cNvPicPr/>
                  <p:nvPr/>
                </p:nvPicPr>
                <p:blipFill>
                  <a:blip r:embed="rId7"/>
                  <a:stretch>
                    <a:fillRect/>
                  </a:stretch>
                </p:blipFill>
                <p:spPr>
                  <a:xfrm>
                    <a:off x="5790451" y="3324550"/>
                    <a:ext cx="1081602" cy="938173"/>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16" name="Ink 115">
                    <a:extLst>
                      <a:ext uri="{FF2B5EF4-FFF2-40B4-BE49-F238E27FC236}">
                        <a16:creationId xmlns:a16="http://schemas.microsoft.com/office/drawing/2014/main" id="{86B228E6-379C-394C-84E3-66A6B89CB78B}"/>
                      </a:ext>
                    </a:extLst>
                  </p14:cNvPr>
                  <p14:cNvContentPartPr/>
                  <p14:nvPr/>
                </p14:nvContentPartPr>
                <p14:xfrm>
                  <a:off x="7564363" y="3516030"/>
                  <a:ext cx="1205746" cy="580151"/>
                </p14:xfrm>
              </p:contentPart>
            </mc:Choice>
            <mc:Fallback xmlns="">
              <p:pic>
                <p:nvPicPr>
                  <p:cNvPr id="116" name="Ink 115">
                    <a:extLst>
                      <a:ext uri="{FF2B5EF4-FFF2-40B4-BE49-F238E27FC236}">
                        <a16:creationId xmlns:a16="http://schemas.microsoft.com/office/drawing/2014/main" id="{86B228E6-379C-394C-84E3-66A6B89CB78B}"/>
                      </a:ext>
                    </a:extLst>
                  </p:cNvPr>
                  <p:cNvPicPr/>
                  <p:nvPr/>
                </p:nvPicPr>
                <p:blipFill>
                  <a:blip r:embed="rId9"/>
                  <a:stretch>
                    <a:fillRect/>
                  </a:stretch>
                </p:blipFill>
                <p:spPr>
                  <a:xfrm>
                    <a:off x="7405921" y="3199008"/>
                    <a:ext cx="1521046" cy="1212611"/>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17" name="Ink 116">
                    <a:extLst>
                      <a:ext uri="{FF2B5EF4-FFF2-40B4-BE49-F238E27FC236}">
                        <a16:creationId xmlns:a16="http://schemas.microsoft.com/office/drawing/2014/main" id="{8EEB688B-A910-974D-A923-DC754E9EE790}"/>
                      </a:ext>
                    </a:extLst>
                  </p14:cNvPr>
                  <p14:cNvContentPartPr/>
                  <p14:nvPr/>
                </p14:nvContentPartPr>
                <p14:xfrm>
                  <a:off x="9679851" y="3398154"/>
                  <a:ext cx="830520" cy="161640"/>
                </p14:xfrm>
              </p:contentPart>
            </mc:Choice>
            <mc:Fallback xmlns="">
              <p:pic>
                <p:nvPicPr>
                  <p:cNvPr id="117" name="Ink 116">
                    <a:extLst>
                      <a:ext uri="{FF2B5EF4-FFF2-40B4-BE49-F238E27FC236}">
                        <a16:creationId xmlns:a16="http://schemas.microsoft.com/office/drawing/2014/main" id="{8EEB688B-A910-974D-A923-DC754E9EE790}"/>
                      </a:ext>
                    </a:extLst>
                  </p:cNvPr>
                  <p:cNvPicPr/>
                  <p:nvPr/>
                </p:nvPicPr>
                <p:blipFill>
                  <a:blip r:embed="rId11"/>
                  <a:stretch>
                    <a:fillRect/>
                  </a:stretch>
                </p:blipFill>
                <p:spPr>
                  <a:xfrm>
                    <a:off x="9521355" y="3084290"/>
                    <a:ext cx="1145927" cy="787799"/>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18" name="Ink 117">
                    <a:extLst>
                      <a:ext uri="{FF2B5EF4-FFF2-40B4-BE49-F238E27FC236}">
                        <a16:creationId xmlns:a16="http://schemas.microsoft.com/office/drawing/2014/main" id="{52E345AB-FF23-A049-9DDF-57AB41E4DD82}"/>
                      </a:ext>
                    </a:extLst>
                  </p14:cNvPr>
                  <p14:cNvContentPartPr/>
                  <p14:nvPr/>
                </p14:nvContentPartPr>
                <p14:xfrm>
                  <a:off x="6092811" y="2477274"/>
                  <a:ext cx="495360" cy="2090160"/>
                </p14:xfrm>
              </p:contentPart>
            </mc:Choice>
            <mc:Fallback xmlns="">
              <p:pic>
                <p:nvPicPr>
                  <p:cNvPr id="118" name="Ink 117">
                    <a:extLst>
                      <a:ext uri="{FF2B5EF4-FFF2-40B4-BE49-F238E27FC236}">
                        <a16:creationId xmlns:a16="http://schemas.microsoft.com/office/drawing/2014/main" id="{52E345AB-FF23-A049-9DDF-57AB41E4DD82}"/>
                      </a:ext>
                    </a:extLst>
                  </p:cNvPr>
                  <p:cNvPicPr/>
                  <p:nvPr/>
                </p:nvPicPr>
                <p:blipFill>
                  <a:blip r:embed="rId13"/>
                  <a:stretch>
                    <a:fillRect/>
                  </a:stretch>
                </p:blipFill>
                <p:spPr>
                  <a:xfrm>
                    <a:off x="5934549" y="2160103"/>
                    <a:ext cx="810301" cy="2722917"/>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19" name="Ink 118">
                    <a:extLst>
                      <a:ext uri="{FF2B5EF4-FFF2-40B4-BE49-F238E27FC236}">
                        <a16:creationId xmlns:a16="http://schemas.microsoft.com/office/drawing/2014/main" id="{23EC109D-EB00-D849-952D-F9EDA403EA0E}"/>
                      </a:ext>
                    </a:extLst>
                  </p14:cNvPr>
                  <p14:cNvContentPartPr/>
                  <p14:nvPr/>
                </p14:nvContentPartPr>
                <p14:xfrm>
                  <a:off x="5147808" y="3819354"/>
                  <a:ext cx="1185981" cy="1010567"/>
                </p14:xfrm>
              </p:contentPart>
            </mc:Choice>
            <mc:Fallback xmlns="">
              <p:pic>
                <p:nvPicPr>
                  <p:cNvPr id="119" name="Ink 118">
                    <a:extLst>
                      <a:ext uri="{FF2B5EF4-FFF2-40B4-BE49-F238E27FC236}">
                        <a16:creationId xmlns:a16="http://schemas.microsoft.com/office/drawing/2014/main" id="{23EC109D-EB00-D849-952D-F9EDA403EA0E}"/>
                      </a:ext>
                    </a:extLst>
                  </p:cNvPr>
                  <p:cNvPicPr/>
                  <p:nvPr/>
                </p:nvPicPr>
                <p:blipFill>
                  <a:blip r:embed="rId15"/>
                  <a:stretch>
                    <a:fillRect/>
                  </a:stretch>
                </p:blipFill>
                <p:spPr>
                  <a:xfrm>
                    <a:off x="4989254" y="3502562"/>
                    <a:ext cx="1501503" cy="1642567"/>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120" name="Ink 119">
                    <a:extLst>
                      <a:ext uri="{FF2B5EF4-FFF2-40B4-BE49-F238E27FC236}">
                        <a16:creationId xmlns:a16="http://schemas.microsoft.com/office/drawing/2014/main" id="{0B3A2152-289F-E74E-92C4-E99BE9EF4DFA}"/>
                      </a:ext>
                    </a:extLst>
                  </p14:cNvPr>
                  <p14:cNvContentPartPr/>
                  <p14:nvPr/>
                </p14:nvContentPartPr>
                <p14:xfrm>
                  <a:off x="7057965" y="3800994"/>
                  <a:ext cx="3823209" cy="1190096"/>
                </p14:xfrm>
              </p:contentPart>
            </mc:Choice>
            <mc:Fallback xmlns="">
              <p:pic>
                <p:nvPicPr>
                  <p:cNvPr id="120" name="Ink 119">
                    <a:extLst>
                      <a:ext uri="{FF2B5EF4-FFF2-40B4-BE49-F238E27FC236}">
                        <a16:creationId xmlns:a16="http://schemas.microsoft.com/office/drawing/2014/main" id="{0B3A2152-289F-E74E-92C4-E99BE9EF4DFA}"/>
                      </a:ext>
                    </a:extLst>
                  </p:cNvPr>
                  <p:cNvPicPr/>
                  <p:nvPr/>
                </p:nvPicPr>
                <p:blipFill>
                  <a:blip r:embed="rId17"/>
                  <a:stretch>
                    <a:fillRect/>
                  </a:stretch>
                </p:blipFill>
                <p:spPr>
                  <a:xfrm>
                    <a:off x="6899391" y="3484058"/>
                    <a:ext cx="4138770" cy="1822384"/>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21" name="Ink 120">
                    <a:extLst>
                      <a:ext uri="{FF2B5EF4-FFF2-40B4-BE49-F238E27FC236}">
                        <a16:creationId xmlns:a16="http://schemas.microsoft.com/office/drawing/2014/main" id="{1C0B63DA-FF4C-4345-9A86-A3620114B5BE}"/>
                      </a:ext>
                    </a:extLst>
                  </p14:cNvPr>
                  <p14:cNvContentPartPr/>
                  <p14:nvPr/>
                </p14:nvContentPartPr>
                <p14:xfrm>
                  <a:off x="6854102" y="4251355"/>
                  <a:ext cx="186953" cy="633198"/>
                </p14:xfrm>
              </p:contentPart>
            </mc:Choice>
            <mc:Fallback xmlns="">
              <p:pic>
                <p:nvPicPr>
                  <p:cNvPr id="121" name="Ink 120">
                    <a:extLst>
                      <a:ext uri="{FF2B5EF4-FFF2-40B4-BE49-F238E27FC236}">
                        <a16:creationId xmlns:a16="http://schemas.microsoft.com/office/drawing/2014/main" id="{1C0B63DA-FF4C-4345-9A86-A3620114B5BE}"/>
                      </a:ext>
                    </a:extLst>
                  </p:cNvPr>
                  <p:cNvPicPr/>
                  <p:nvPr/>
                </p:nvPicPr>
                <p:blipFill>
                  <a:blip r:embed="rId19"/>
                  <a:stretch>
                    <a:fillRect/>
                  </a:stretch>
                </p:blipFill>
                <p:spPr>
                  <a:xfrm>
                    <a:off x="6696999" y="3934756"/>
                    <a:ext cx="499589" cy="1264813"/>
                  </a:xfrm>
                  <a:prstGeom prst="rect">
                    <a:avLst/>
                  </a:prstGeom>
                </p:spPr>
              </p:pic>
            </mc:Fallback>
          </mc:AlternateContent>
        </p:grpSp>
        <p:sp>
          <p:nvSpPr>
            <p:cNvPr id="107" name="Rectangle 106">
              <a:extLst>
                <a:ext uri="{FF2B5EF4-FFF2-40B4-BE49-F238E27FC236}">
                  <a16:creationId xmlns:a16="http://schemas.microsoft.com/office/drawing/2014/main" id="{6D59A239-DB1E-844D-8CC0-F748BD640E9C}"/>
                </a:ext>
              </a:extLst>
            </p:cNvPr>
            <p:cNvSpPr/>
            <p:nvPr/>
          </p:nvSpPr>
          <p:spPr>
            <a:xfrm rot="2700000">
              <a:off x="7733836" y="2233165"/>
              <a:ext cx="168393" cy="168393"/>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AECAF9DB-D7DD-4743-988F-0E4C9ECA2A82}"/>
                </a:ext>
              </a:extLst>
            </p:cNvPr>
            <p:cNvSpPr/>
            <p:nvPr/>
          </p:nvSpPr>
          <p:spPr>
            <a:xfrm rot="2700000">
              <a:off x="7962876" y="1865617"/>
              <a:ext cx="168393" cy="168393"/>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4C877031-BD37-194F-90AC-3D837BED99ED}"/>
                </a:ext>
              </a:extLst>
            </p:cNvPr>
            <p:cNvSpPr/>
            <p:nvPr/>
          </p:nvSpPr>
          <p:spPr>
            <a:xfrm rot="2700000">
              <a:off x="7372790" y="1654575"/>
              <a:ext cx="168393" cy="168393"/>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a:extLst>
                <a:ext uri="{FF2B5EF4-FFF2-40B4-BE49-F238E27FC236}">
                  <a16:creationId xmlns:a16="http://schemas.microsoft.com/office/drawing/2014/main" id="{540D3C78-454C-CC44-8AC1-5BBDDD6969C6}"/>
                </a:ext>
              </a:extLst>
            </p:cNvPr>
            <p:cNvSpPr/>
            <p:nvPr/>
          </p:nvSpPr>
          <p:spPr>
            <a:xfrm rot="2700000">
              <a:off x="8767631" y="1654575"/>
              <a:ext cx="168393" cy="168393"/>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a:extLst>
                <a:ext uri="{FF2B5EF4-FFF2-40B4-BE49-F238E27FC236}">
                  <a16:creationId xmlns:a16="http://schemas.microsoft.com/office/drawing/2014/main" id="{331C55A2-22C9-BE43-90CB-848083B46715}"/>
                </a:ext>
              </a:extLst>
            </p:cNvPr>
            <p:cNvSpPr/>
            <p:nvPr/>
          </p:nvSpPr>
          <p:spPr>
            <a:xfrm rot="2700000">
              <a:off x="7721910" y="1157156"/>
              <a:ext cx="168393" cy="168393"/>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a:extLst>
                <a:ext uri="{FF2B5EF4-FFF2-40B4-BE49-F238E27FC236}">
                  <a16:creationId xmlns:a16="http://schemas.microsoft.com/office/drawing/2014/main" id="{222339CB-93CC-054B-9AE1-F75402106362}"/>
                </a:ext>
              </a:extLst>
            </p:cNvPr>
            <p:cNvSpPr/>
            <p:nvPr/>
          </p:nvSpPr>
          <p:spPr>
            <a:xfrm rot="2700000">
              <a:off x="9408839" y="1686115"/>
              <a:ext cx="168393" cy="168393"/>
            </a:xfrm>
            <a:prstGeom prst="rect">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Bent-Up Arrow 14">
            <a:extLst>
              <a:ext uri="{FF2B5EF4-FFF2-40B4-BE49-F238E27FC236}">
                <a16:creationId xmlns:a16="http://schemas.microsoft.com/office/drawing/2014/main" id="{C1B3D5C5-7FF8-C141-822B-CC5315F702E6}"/>
              </a:ext>
            </a:extLst>
          </p:cNvPr>
          <p:cNvSpPr/>
          <p:nvPr/>
        </p:nvSpPr>
        <p:spPr>
          <a:xfrm rot="5400000">
            <a:off x="8441818" y="2116531"/>
            <a:ext cx="260352" cy="223959"/>
          </a:xfrm>
          <a:prstGeom prst="bentUp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Bent-Up Arrow 138">
            <a:extLst>
              <a:ext uri="{FF2B5EF4-FFF2-40B4-BE49-F238E27FC236}">
                <a16:creationId xmlns:a16="http://schemas.microsoft.com/office/drawing/2014/main" id="{69813BE9-FF61-0B46-8A56-0EB3DC797774}"/>
              </a:ext>
            </a:extLst>
          </p:cNvPr>
          <p:cNvSpPr/>
          <p:nvPr/>
        </p:nvSpPr>
        <p:spPr>
          <a:xfrm rot="5400000">
            <a:off x="9798272" y="2592253"/>
            <a:ext cx="260352" cy="223959"/>
          </a:xfrm>
          <a:prstGeom prst="bentUp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C5E1B1C6-F63E-AF4C-8E1C-537CC01D9D2F}"/>
              </a:ext>
            </a:extLst>
          </p:cNvPr>
          <p:cNvPicPr>
            <a:picLocks noChangeAspect="1"/>
          </p:cNvPicPr>
          <p:nvPr/>
        </p:nvPicPr>
        <p:blipFill>
          <a:blip r:embed="rId28" cstate="screen">
            <a:extLst>
              <a:ext uri="{28A0092B-C50C-407E-A947-70E740481C1C}">
                <a14:useLocalDpi xmlns:a14="http://schemas.microsoft.com/office/drawing/2010/main"/>
              </a:ext>
            </a:extLst>
          </a:blip>
          <a:stretch>
            <a:fillRect/>
          </a:stretch>
        </p:blipFill>
        <p:spPr>
          <a:xfrm>
            <a:off x="7503945" y="4612795"/>
            <a:ext cx="4283617" cy="1314488"/>
          </a:xfrm>
          <a:prstGeom prst="rect">
            <a:avLst/>
          </a:prstGeom>
        </p:spPr>
      </p:pic>
    </p:spTree>
    <p:extLst>
      <p:ext uri="{BB962C8B-B14F-4D97-AF65-F5344CB8AC3E}">
        <p14:creationId xmlns:p14="http://schemas.microsoft.com/office/powerpoint/2010/main" val="1287646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Showing a system map</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F6C"/>
                </a:solidFill>
                <a:effectLst/>
                <a:uLnTx/>
                <a:uFillTx/>
                <a:latin typeface="Calibri"/>
                <a:ea typeface="+mn-ea"/>
                <a:cs typeface="+mn-cs"/>
              </a:rPr>
              <a:t>Sub-module: How to read a map</a:t>
            </a:r>
          </a:p>
        </p:txBody>
      </p:sp>
    </p:spTree>
    <p:extLst>
      <p:ext uri="{BB962C8B-B14F-4D97-AF65-F5344CB8AC3E}">
        <p14:creationId xmlns:p14="http://schemas.microsoft.com/office/powerpoint/2010/main" val="18908378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Introduce how to approach a system map.</a:t>
            </a:r>
          </a:p>
          <a:p>
            <a:pPr marL="114297" indent="0">
              <a:buNone/>
            </a:pPr>
            <a:r>
              <a:rPr lang="en-GB" sz="1600" b="1" dirty="0"/>
              <a:t>Guidelines:</a:t>
            </a:r>
          </a:p>
          <a:p>
            <a:pPr marL="114297" indent="0">
              <a:buNone/>
            </a:pPr>
            <a:r>
              <a:rPr lang="en-GB" sz="1600" dirty="0"/>
              <a:t>System maps can be complicated. This slide emphasizes how to break the map into approachable pieces.</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How to read a map</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27671222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DC924-62C2-3548-AAE5-55FD567319C2}"/>
              </a:ext>
            </a:extLst>
          </p:cNvPr>
          <p:cNvSpPr>
            <a:spLocks noGrp="1"/>
          </p:cNvSpPr>
          <p:nvPr>
            <p:ph type="title"/>
          </p:nvPr>
        </p:nvSpPr>
        <p:spPr/>
        <p:txBody>
          <a:bodyPr/>
          <a:lstStyle/>
          <a:p>
            <a:r>
              <a:rPr lang="en-US" dirty="0"/>
              <a:t>How to read a map</a:t>
            </a:r>
          </a:p>
        </p:txBody>
      </p:sp>
      <p:sp>
        <p:nvSpPr>
          <p:cNvPr id="3" name="Content Placeholder 2">
            <a:extLst>
              <a:ext uri="{FF2B5EF4-FFF2-40B4-BE49-F238E27FC236}">
                <a16:creationId xmlns:a16="http://schemas.microsoft.com/office/drawing/2014/main" id="{242D02CE-B0B5-274D-B89B-005712AFA9B9}"/>
              </a:ext>
            </a:extLst>
          </p:cNvPr>
          <p:cNvSpPr>
            <a:spLocks noGrp="1"/>
          </p:cNvSpPr>
          <p:nvPr>
            <p:ph idx="1"/>
          </p:nvPr>
        </p:nvSpPr>
        <p:spPr/>
        <p:txBody>
          <a:bodyPr>
            <a:normAutofit fontScale="85000" lnSpcReduction="20000"/>
          </a:bodyPr>
          <a:lstStyle/>
          <a:p>
            <a:r>
              <a:rPr lang="en-US" dirty="0"/>
              <a:t>Orienting with subsystems</a:t>
            </a:r>
          </a:p>
          <a:p>
            <a:pPr lvl="1"/>
            <a:r>
              <a:rPr lang="en-US" dirty="0"/>
              <a:t>The entire system may be too expansive and complex to comprehend as a whole (e.g., our Uganda agricultural market system map)</a:t>
            </a:r>
          </a:p>
          <a:p>
            <a:pPr lvl="1"/>
            <a:r>
              <a:rPr lang="en-US" dirty="0"/>
              <a:t>Subsystems are natural groupings of map elements that align with common constructs (e.g., our map aligns with the agricultural supply chain and its enabling environment)</a:t>
            </a:r>
          </a:p>
          <a:p>
            <a:r>
              <a:rPr lang="en-US" dirty="0"/>
              <a:t>Finding pathways</a:t>
            </a:r>
          </a:p>
          <a:p>
            <a:pPr lvl="1"/>
            <a:r>
              <a:rPr lang="en-US" dirty="0"/>
              <a:t>Start with an outcome</a:t>
            </a:r>
          </a:p>
          <a:p>
            <a:pPr lvl="1"/>
            <a:r>
              <a:rPr lang="en-US" dirty="0"/>
              <a:t>Ask the key question: what enables this?</a:t>
            </a:r>
          </a:p>
          <a:p>
            <a:pPr lvl="1"/>
            <a:r>
              <a:rPr lang="en-US" dirty="0"/>
              <a:t>End with interventions (if your map has them) or a subset of behaviors, relationships, and conditions</a:t>
            </a:r>
          </a:p>
          <a:p>
            <a:r>
              <a:rPr lang="en-US" dirty="0"/>
              <a:t>Be ready for interconnections</a:t>
            </a:r>
          </a:p>
          <a:p>
            <a:pPr lvl="1"/>
            <a:r>
              <a:rPr lang="en-US" dirty="0"/>
              <a:t>Subsystems may not be nicely isolated – you may want to visit other parts of the system to understand it</a:t>
            </a:r>
          </a:p>
          <a:p>
            <a:pPr lvl="1"/>
            <a:r>
              <a:rPr lang="en-US" dirty="0"/>
              <a:t>There may not be a natural starting point for a pathway – there may be a loop</a:t>
            </a:r>
          </a:p>
          <a:p>
            <a:r>
              <a:rPr lang="en-US" dirty="0"/>
              <a:t>You can keep it simple</a:t>
            </a:r>
          </a:p>
          <a:p>
            <a:pPr lvl="1"/>
            <a:r>
              <a:rPr lang="en-US" dirty="0"/>
              <a:t>Focus on the part of the map that captures your focus: element, pathway, subsystem, system</a:t>
            </a:r>
          </a:p>
          <a:p>
            <a:pPr lvl="1"/>
            <a:r>
              <a:rPr lang="en-US" dirty="0"/>
              <a:t>Systems thinking does not require that you understand all interconnections, especially in early engagements</a:t>
            </a:r>
          </a:p>
        </p:txBody>
      </p:sp>
    </p:spTree>
    <p:extLst>
      <p:ext uri="{BB962C8B-B14F-4D97-AF65-F5344CB8AC3E}">
        <p14:creationId xmlns:p14="http://schemas.microsoft.com/office/powerpoint/2010/main" val="1495694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Modules included</a:t>
            </a:r>
          </a:p>
        </p:txBody>
      </p:sp>
      <p:sp>
        <p:nvSpPr>
          <p:cNvPr id="3" name="Content Placeholder 2"/>
          <p:cNvSpPr>
            <a:spLocks noGrp="1"/>
          </p:cNvSpPr>
          <p:nvPr>
            <p:ph idx="1"/>
          </p:nvPr>
        </p:nvSpPr>
        <p:spPr>
          <a:xfrm>
            <a:off x="957933" y="1377386"/>
            <a:ext cx="8884709" cy="4731763"/>
          </a:xfrm>
        </p:spPr>
        <p:txBody>
          <a:bodyPr vert="horz" lIns="91440" tIns="45720" rIns="91440" bIns="45720" rtlCol="0" anchor="t">
            <a:normAutofit/>
          </a:bodyPr>
          <a:lstStyle/>
          <a:p>
            <a:pPr marL="571497" indent="-457200">
              <a:buFont typeface="+mj-lt"/>
              <a:buAutoNum type="arabicPeriod"/>
            </a:pPr>
            <a:r>
              <a:rPr lang="en-US" b="1" dirty="0">
                <a:solidFill>
                  <a:srgbClr val="002F6C"/>
                </a:solidFill>
              </a:rPr>
              <a:t>Introduction:</a:t>
            </a:r>
          </a:p>
          <a:p>
            <a:pPr marL="868670" lvl="1" indent="-457200">
              <a:buFont typeface="+mj-lt"/>
              <a:buAutoNum type="alphaLcParenR"/>
            </a:pPr>
            <a:r>
              <a:rPr lang="en-US" b="1" dirty="0">
                <a:solidFill>
                  <a:srgbClr val="002F6C"/>
                </a:solidFill>
              </a:rPr>
              <a:t>Workshop introduction</a:t>
            </a:r>
          </a:p>
          <a:p>
            <a:pPr marL="868670" lvl="1" indent="-457200">
              <a:buFont typeface="+mj-lt"/>
              <a:buAutoNum type="alphaLcParenR"/>
            </a:pPr>
            <a:r>
              <a:rPr lang="en-US" b="1" dirty="0">
                <a:solidFill>
                  <a:srgbClr val="002F6C"/>
                </a:solidFill>
              </a:rPr>
              <a:t>Introduction to system mapping</a:t>
            </a:r>
          </a:p>
          <a:p>
            <a:pPr marL="868670" lvl="1" indent="-457200">
              <a:buFont typeface="+mj-lt"/>
              <a:buAutoNum type="alphaLcParenR"/>
            </a:pPr>
            <a:r>
              <a:rPr lang="en-US" b="1" dirty="0">
                <a:solidFill>
                  <a:srgbClr val="002F6C"/>
                </a:solidFill>
              </a:rPr>
              <a:t>Showing a system map</a:t>
            </a:r>
          </a:p>
          <a:p>
            <a:pPr marL="571497" indent="-457200">
              <a:buFont typeface="+mj-lt"/>
              <a:buAutoNum type="arabicPeriod"/>
            </a:pPr>
            <a:r>
              <a:rPr lang="en-US" b="1" dirty="0">
                <a:solidFill>
                  <a:srgbClr val="002F6C"/>
                </a:solidFill>
              </a:rPr>
              <a:t>Activities:</a:t>
            </a:r>
          </a:p>
          <a:p>
            <a:pPr marL="868670" lvl="1" indent="-457200">
              <a:buFont typeface="+mj-lt"/>
              <a:buAutoNum type="alphaLcParenR"/>
            </a:pPr>
            <a:r>
              <a:rPr lang="en-US" b="1" dirty="0">
                <a:solidFill>
                  <a:srgbClr val="002F6C"/>
                </a:solidFill>
              </a:rPr>
              <a:t>Pathways</a:t>
            </a:r>
          </a:p>
          <a:p>
            <a:pPr marL="868670" lvl="1" indent="-457200">
              <a:buFont typeface="+mj-lt"/>
              <a:buAutoNum type="alphaLcParenR"/>
            </a:pPr>
            <a:r>
              <a:rPr lang="en-US" b="1" dirty="0">
                <a:solidFill>
                  <a:srgbClr val="002F6C"/>
                </a:solidFill>
              </a:rPr>
              <a:t>Find yourself on the map</a:t>
            </a:r>
          </a:p>
          <a:p>
            <a:pPr marL="868670" lvl="1" indent="-457200">
              <a:buFont typeface="+mj-lt"/>
              <a:buAutoNum type="alphaLcParenR"/>
            </a:pPr>
            <a:r>
              <a:rPr lang="en-US" b="1" dirty="0">
                <a:solidFill>
                  <a:srgbClr val="002F6C"/>
                </a:solidFill>
              </a:rPr>
              <a:t>Adding data</a:t>
            </a:r>
          </a:p>
          <a:p>
            <a:pPr marL="868670" lvl="1" indent="-457200">
              <a:buFont typeface="+mj-lt"/>
              <a:buAutoNum type="alphaLcParenR"/>
            </a:pPr>
            <a:r>
              <a:rPr lang="en-US" b="1" dirty="0">
                <a:solidFill>
                  <a:srgbClr val="002F6C"/>
                </a:solidFill>
              </a:rPr>
              <a:t>Adding interventions</a:t>
            </a:r>
          </a:p>
          <a:p>
            <a:pPr marL="868670" lvl="1" indent="-457200">
              <a:buFont typeface="+mj-lt"/>
              <a:buAutoNum type="alphaLcParenR"/>
            </a:pPr>
            <a:r>
              <a:rPr lang="en-US" b="1" dirty="0">
                <a:solidFill>
                  <a:srgbClr val="002F6C"/>
                </a:solidFill>
              </a:rPr>
              <a:t>Barriers and gaps</a:t>
            </a:r>
          </a:p>
          <a:p>
            <a:pPr marL="868670" lvl="1" indent="-457200">
              <a:buFont typeface="+mj-lt"/>
              <a:buAutoNum type="alphaLcParenR"/>
            </a:pPr>
            <a:r>
              <a:rPr lang="en-US" b="1" dirty="0">
                <a:solidFill>
                  <a:srgbClr val="002F6C"/>
                </a:solidFill>
              </a:rPr>
              <a:t>Leverage points</a:t>
            </a:r>
          </a:p>
          <a:p>
            <a:pPr marL="868670" lvl="1" indent="-457200">
              <a:buFont typeface="+mj-lt"/>
              <a:buAutoNum type="alphaLcParenR"/>
            </a:pPr>
            <a:r>
              <a:rPr lang="en-US" b="1" dirty="0">
                <a:solidFill>
                  <a:srgbClr val="002F6C"/>
                </a:solidFill>
              </a:rPr>
              <a:t>Collaboration and complementarity</a:t>
            </a:r>
          </a:p>
          <a:p>
            <a:pPr marL="571497" indent="-457200">
              <a:buFont typeface="+mj-lt"/>
              <a:buAutoNum type="arabicPeriod"/>
            </a:pPr>
            <a:endParaRPr lang="en-US" b="1" dirty="0">
              <a:solidFill>
                <a:srgbClr val="002F6C"/>
              </a:solidFill>
            </a:endParaRPr>
          </a:p>
          <a:p>
            <a:pPr marL="571497" indent="-457200">
              <a:buFont typeface="+mj-lt"/>
              <a:buAutoNum type="arabicPeriod"/>
            </a:pPr>
            <a:endParaRPr lang="en-US" b="1" dirty="0">
              <a:solidFill>
                <a:srgbClr val="002F6C"/>
              </a:solidFill>
            </a:endParaRPr>
          </a:p>
          <a:p>
            <a:pPr marL="571497" indent="-457200">
              <a:buFont typeface="+mj-lt"/>
              <a:buAutoNum type="arabicPeriod"/>
            </a:pPr>
            <a:endParaRPr lang="en-US" b="1" dirty="0">
              <a:solidFill>
                <a:srgbClr val="002F6C"/>
              </a:solidFill>
            </a:endParaRPr>
          </a:p>
        </p:txBody>
      </p:sp>
      <p:sp>
        <p:nvSpPr>
          <p:cNvPr id="4" name="Slide Number Placeholder 3"/>
          <p:cNvSpPr>
            <a:spLocks noGrp="1"/>
          </p:cNvSpPr>
          <p:nvPr>
            <p:ph type="sldNum" sz="quarter" idx="10"/>
          </p:nvPr>
        </p:nvSpPr>
        <p:spPr/>
        <p:txBody>
          <a:bodyPr/>
          <a:lstStyle/>
          <a:p>
            <a:fld id="{D3184408-21B2-884B-9E26-054E35533E0F}" type="slidenum">
              <a:rPr lang="en-US" smtClean="0"/>
              <a:pPr/>
              <a:t>3</a:t>
            </a:fld>
            <a:endParaRPr lang="en-US" dirty="0"/>
          </a:p>
        </p:txBody>
      </p:sp>
    </p:spTree>
    <p:extLst>
      <p:ext uri="{BB962C8B-B14F-4D97-AF65-F5344CB8AC3E}">
        <p14:creationId xmlns:p14="http://schemas.microsoft.com/office/powerpoint/2010/main" val="4099574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lvl="0" indent="-457200">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a:t>
            </a:r>
            <a:r>
              <a:rPr lang="en-US" sz="3600" b="1" dirty="0">
                <a:solidFill>
                  <a:srgbClr val="8C8985"/>
                </a:solidFill>
              </a:rPr>
              <a:t>Showing a system map</a:t>
            </a:r>
            <a:endParaRPr kumimoji="0" lang="en-US" sz="3600" b="1" i="0" u="none" strike="noStrike" kern="1200" cap="none" spc="0" normalizeH="0" baseline="0" noProof="0" dirty="0">
              <a:ln>
                <a:noFill/>
              </a:ln>
              <a:solidFill>
                <a:srgbClr val="8C8985"/>
              </a:solidFill>
              <a:effectLst/>
              <a:uLnTx/>
              <a:uFillTx/>
              <a:latin typeface="Calibri"/>
              <a:ea typeface="+mn-ea"/>
              <a:cs typeface="+mn-cs"/>
            </a:endParaRP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F6C"/>
                </a:solidFill>
                <a:effectLst/>
                <a:uLnTx/>
                <a:uFillTx/>
                <a:latin typeface="Calibri"/>
                <a:ea typeface="+mn-ea"/>
                <a:cs typeface="+mn-cs"/>
              </a:rPr>
              <a:t>Sub-module: Visualizing themes </a:t>
            </a:r>
          </a:p>
        </p:txBody>
      </p:sp>
    </p:spTree>
    <p:extLst>
      <p:ext uri="{BB962C8B-B14F-4D97-AF65-F5344CB8AC3E}">
        <p14:creationId xmlns:p14="http://schemas.microsoft.com/office/powerpoint/2010/main" val="14114612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Visualizing broad themes can help people engage with a system map at a high-level before diving into details.</a:t>
            </a:r>
          </a:p>
          <a:p>
            <a:pPr marL="114297" indent="0">
              <a:buNone/>
            </a:pPr>
            <a:r>
              <a:rPr lang="en-GB" sz="1600" b="1" dirty="0"/>
              <a:t>Guidelines:</a:t>
            </a:r>
          </a:p>
          <a:p>
            <a:pPr marL="114297" indent="0">
              <a:buNone/>
            </a:pPr>
            <a:r>
              <a:rPr lang="en-GB" sz="1600" dirty="0"/>
              <a:t>The slides in this submodule are all examples of how to show broad themes using overlays and labels in </a:t>
            </a:r>
            <a:r>
              <a:rPr lang="en-GB" sz="1600" dirty="0" err="1"/>
              <a:t>Powerpoint</a:t>
            </a:r>
            <a:r>
              <a:rPr lang="en-GB" sz="1600" dirty="0"/>
              <a:t>.</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Resilience Map: Key concepts</a:t>
            </a:r>
          </a:p>
          <a:p>
            <a:r>
              <a:rPr lang="en-GB" sz="1600" dirty="0"/>
              <a:t>Pathway: Education</a:t>
            </a:r>
          </a:p>
          <a:p>
            <a:r>
              <a:rPr lang="en-GB" sz="1600" dirty="0"/>
              <a:t>Pathway: Conflict</a:t>
            </a:r>
          </a:p>
          <a:p>
            <a:r>
              <a:rPr lang="en-GB" sz="1600" dirty="0"/>
              <a:t>Pathway: Land</a:t>
            </a:r>
          </a:p>
          <a:p>
            <a:r>
              <a:rPr lang="en-GB" sz="1600" dirty="0"/>
              <a:t>Ag Market System Map: Key flows</a:t>
            </a:r>
          </a:p>
          <a:p>
            <a:r>
              <a:rPr lang="en-GB" sz="1600" dirty="0"/>
              <a:t>Ag Market System Map: Key subsystems</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319539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89E2D376-4FC5-FE4C-8AFA-F871907B8B51}"/>
              </a:ext>
            </a:extLst>
          </p:cNvPr>
          <p:cNvPicPr>
            <a:picLocks noChangeAspect="1"/>
          </p:cNvPicPr>
          <p:nvPr/>
        </p:nvPicPr>
        <p:blipFill>
          <a:blip r:embed="rId2" cstate="print">
            <a:alphaModFix amt="50000"/>
            <a:extLst>
              <a:ext uri="{28A0092B-C50C-407E-A947-70E740481C1C}">
                <a14:useLocalDpi xmlns:a14="http://schemas.microsoft.com/office/drawing/2010/main"/>
              </a:ext>
            </a:extLst>
          </a:blip>
          <a:stretch>
            <a:fillRect/>
          </a:stretch>
        </p:blipFill>
        <p:spPr>
          <a:xfrm>
            <a:off x="204757" y="564777"/>
            <a:ext cx="11839437" cy="6293224"/>
          </a:xfrm>
          <a:prstGeom prst="rect">
            <a:avLst/>
          </a:prstGeom>
        </p:spPr>
      </p:pic>
      <p:sp>
        <p:nvSpPr>
          <p:cNvPr id="2" name="Title 1">
            <a:extLst>
              <a:ext uri="{FF2B5EF4-FFF2-40B4-BE49-F238E27FC236}">
                <a16:creationId xmlns:a16="http://schemas.microsoft.com/office/drawing/2014/main" id="{65CF9BD4-23A4-284E-A6D2-CE31CD19AE44}"/>
              </a:ext>
            </a:extLst>
          </p:cNvPr>
          <p:cNvSpPr>
            <a:spLocks noGrp="1"/>
          </p:cNvSpPr>
          <p:nvPr>
            <p:ph type="title"/>
          </p:nvPr>
        </p:nvSpPr>
        <p:spPr/>
        <p:txBody>
          <a:bodyPr/>
          <a:lstStyle/>
          <a:p>
            <a:r>
              <a:rPr lang="en-GB" dirty="0"/>
              <a:t>Karamoja Household Resilience Map: Key concepts</a:t>
            </a:r>
          </a:p>
        </p:txBody>
      </p:sp>
      <p:sp>
        <p:nvSpPr>
          <p:cNvPr id="4" name="TextBox 3">
            <a:extLst>
              <a:ext uri="{FF2B5EF4-FFF2-40B4-BE49-F238E27FC236}">
                <a16:creationId xmlns:a16="http://schemas.microsoft.com/office/drawing/2014/main" id="{416B1AB9-1DDA-C345-A7A8-F3DC879B0AAF}"/>
              </a:ext>
            </a:extLst>
          </p:cNvPr>
          <p:cNvSpPr txBox="1"/>
          <p:nvPr/>
        </p:nvSpPr>
        <p:spPr>
          <a:xfrm>
            <a:off x="2743201" y="1995854"/>
            <a:ext cx="1406769" cy="369332"/>
          </a:xfrm>
          <a:prstGeom prst="rect">
            <a:avLst/>
          </a:prstGeom>
          <a:solidFill>
            <a:srgbClr val="FFFFFF">
              <a:alpha val="50196"/>
            </a:srgbClr>
          </a:solidFill>
        </p:spPr>
        <p:txBody>
          <a:bodyPr wrap="square" rtlCol="0">
            <a:spAutoFit/>
          </a:bodyPr>
          <a:lstStyle/>
          <a:p>
            <a:pPr algn="ctr"/>
            <a:r>
              <a:rPr lang="en-GB" b="1" dirty="0">
                <a:solidFill>
                  <a:srgbClr val="FF0000"/>
                </a:solidFill>
              </a:rPr>
              <a:t>Agriculture</a:t>
            </a:r>
          </a:p>
        </p:txBody>
      </p:sp>
      <p:sp>
        <p:nvSpPr>
          <p:cNvPr id="5" name="TextBox 4">
            <a:extLst>
              <a:ext uri="{FF2B5EF4-FFF2-40B4-BE49-F238E27FC236}">
                <a16:creationId xmlns:a16="http://schemas.microsoft.com/office/drawing/2014/main" id="{98969E2B-9123-0C4A-9F4B-20C9082857A3}"/>
              </a:ext>
            </a:extLst>
          </p:cNvPr>
          <p:cNvSpPr txBox="1"/>
          <p:nvPr/>
        </p:nvSpPr>
        <p:spPr>
          <a:xfrm>
            <a:off x="2236839" y="2910886"/>
            <a:ext cx="1406769" cy="369332"/>
          </a:xfrm>
          <a:prstGeom prst="rect">
            <a:avLst/>
          </a:prstGeom>
          <a:solidFill>
            <a:srgbClr val="FFFFFF">
              <a:alpha val="50196"/>
            </a:srgbClr>
          </a:solidFill>
        </p:spPr>
        <p:txBody>
          <a:bodyPr wrap="square" rtlCol="0">
            <a:spAutoFit/>
          </a:bodyPr>
          <a:lstStyle/>
          <a:p>
            <a:pPr algn="ctr"/>
            <a:r>
              <a:rPr lang="en-GB" b="1" dirty="0">
                <a:solidFill>
                  <a:srgbClr val="FF0000"/>
                </a:solidFill>
              </a:rPr>
              <a:t>Pastoralism</a:t>
            </a:r>
          </a:p>
        </p:txBody>
      </p:sp>
      <p:sp>
        <p:nvSpPr>
          <p:cNvPr id="6" name="TextBox 5">
            <a:extLst>
              <a:ext uri="{FF2B5EF4-FFF2-40B4-BE49-F238E27FC236}">
                <a16:creationId xmlns:a16="http://schemas.microsoft.com/office/drawing/2014/main" id="{BA29B273-07BA-AA49-A9D5-86C37C479969}"/>
              </a:ext>
            </a:extLst>
          </p:cNvPr>
          <p:cNvSpPr txBox="1"/>
          <p:nvPr/>
        </p:nvSpPr>
        <p:spPr>
          <a:xfrm>
            <a:off x="1371600" y="3641252"/>
            <a:ext cx="865239" cy="369332"/>
          </a:xfrm>
          <a:prstGeom prst="rect">
            <a:avLst/>
          </a:prstGeom>
          <a:solidFill>
            <a:srgbClr val="FFFFFF">
              <a:alpha val="50196"/>
            </a:srgbClr>
          </a:solidFill>
        </p:spPr>
        <p:txBody>
          <a:bodyPr wrap="square" rtlCol="0">
            <a:spAutoFit/>
          </a:bodyPr>
          <a:lstStyle/>
          <a:p>
            <a:pPr algn="ctr"/>
            <a:r>
              <a:rPr lang="en-GB" b="1" dirty="0">
                <a:solidFill>
                  <a:schemeClr val="accent2"/>
                </a:solidFill>
              </a:rPr>
              <a:t>Water</a:t>
            </a:r>
          </a:p>
        </p:txBody>
      </p:sp>
      <p:sp>
        <p:nvSpPr>
          <p:cNvPr id="7" name="TextBox 6">
            <a:extLst>
              <a:ext uri="{FF2B5EF4-FFF2-40B4-BE49-F238E27FC236}">
                <a16:creationId xmlns:a16="http://schemas.microsoft.com/office/drawing/2014/main" id="{93B3C391-75EA-C04C-A1BF-3FA497D73FDE}"/>
              </a:ext>
            </a:extLst>
          </p:cNvPr>
          <p:cNvSpPr txBox="1"/>
          <p:nvPr/>
        </p:nvSpPr>
        <p:spPr>
          <a:xfrm>
            <a:off x="1691148" y="4699777"/>
            <a:ext cx="737420" cy="369332"/>
          </a:xfrm>
          <a:prstGeom prst="rect">
            <a:avLst/>
          </a:prstGeom>
          <a:solidFill>
            <a:srgbClr val="FFFFFF">
              <a:alpha val="50196"/>
            </a:srgbClr>
          </a:solidFill>
        </p:spPr>
        <p:txBody>
          <a:bodyPr wrap="square" rtlCol="0">
            <a:spAutoFit/>
          </a:bodyPr>
          <a:lstStyle/>
          <a:p>
            <a:pPr algn="ctr"/>
            <a:r>
              <a:rPr lang="en-GB" b="1" dirty="0">
                <a:solidFill>
                  <a:schemeClr val="accent2"/>
                </a:solidFill>
              </a:rPr>
              <a:t>Land</a:t>
            </a:r>
          </a:p>
        </p:txBody>
      </p:sp>
      <p:sp>
        <p:nvSpPr>
          <p:cNvPr id="8" name="TextBox 7">
            <a:extLst>
              <a:ext uri="{FF2B5EF4-FFF2-40B4-BE49-F238E27FC236}">
                <a16:creationId xmlns:a16="http://schemas.microsoft.com/office/drawing/2014/main" id="{4BB74831-6554-1047-959C-EA3050E0C4B1}"/>
              </a:ext>
            </a:extLst>
          </p:cNvPr>
          <p:cNvSpPr txBox="1"/>
          <p:nvPr/>
        </p:nvSpPr>
        <p:spPr>
          <a:xfrm>
            <a:off x="3073295" y="4344529"/>
            <a:ext cx="1064363" cy="369332"/>
          </a:xfrm>
          <a:prstGeom prst="rect">
            <a:avLst/>
          </a:prstGeom>
          <a:solidFill>
            <a:srgbClr val="FFFFFF">
              <a:alpha val="50196"/>
            </a:srgbClr>
          </a:solidFill>
        </p:spPr>
        <p:txBody>
          <a:bodyPr wrap="square" rtlCol="0">
            <a:spAutoFit/>
          </a:bodyPr>
          <a:lstStyle/>
          <a:p>
            <a:pPr algn="ctr"/>
            <a:r>
              <a:rPr lang="en-GB" b="1" dirty="0">
                <a:solidFill>
                  <a:srgbClr val="FF0000"/>
                </a:solidFill>
              </a:rPr>
              <a:t>Non-Ag</a:t>
            </a:r>
          </a:p>
        </p:txBody>
      </p:sp>
      <p:sp>
        <p:nvSpPr>
          <p:cNvPr id="9" name="TextBox 8">
            <a:extLst>
              <a:ext uri="{FF2B5EF4-FFF2-40B4-BE49-F238E27FC236}">
                <a16:creationId xmlns:a16="http://schemas.microsoft.com/office/drawing/2014/main" id="{CF8E9A02-F19A-A14C-B104-F077F295B439}"/>
              </a:ext>
            </a:extLst>
          </p:cNvPr>
          <p:cNvSpPr txBox="1"/>
          <p:nvPr/>
        </p:nvSpPr>
        <p:spPr>
          <a:xfrm>
            <a:off x="4621875" y="5342504"/>
            <a:ext cx="1064363" cy="369332"/>
          </a:xfrm>
          <a:prstGeom prst="rect">
            <a:avLst/>
          </a:prstGeom>
          <a:solidFill>
            <a:srgbClr val="FFFFFF">
              <a:alpha val="50196"/>
            </a:srgbClr>
          </a:solidFill>
        </p:spPr>
        <p:txBody>
          <a:bodyPr wrap="square" rtlCol="0">
            <a:spAutoFit/>
          </a:bodyPr>
          <a:lstStyle/>
          <a:p>
            <a:pPr algn="ctr"/>
            <a:r>
              <a:rPr lang="en-GB" b="1" dirty="0">
                <a:solidFill>
                  <a:schemeClr val="accent2"/>
                </a:solidFill>
              </a:rPr>
              <a:t>Conflict</a:t>
            </a:r>
          </a:p>
        </p:txBody>
      </p:sp>
      <p:sp>
        <p:nvSpPr>
          <p:cNvPr id="10" name="TextBox 9">
            <a:extLst>
              <a:ext uri="{FF2B5EF4-FFF2-40B4-BE49-F238E27FC236}">
                <a16:creationId xmlns:a16="http://schemas.microsoft.com/office/drawing/2014/main" id="{32DE0616-2C9F-E447-8A06-E4CD24937C56}"/>
              </a:ext>
            </a:extLst>
          </p:cNvPr>
          <p:cNvSpPr txBox="1"/>
          <p:nvPr/>
        </p:nvSpPr>
        <p:spPr>
          <a:xfrm>
            <a:off x="7187382" y="5069109"/>
            <a:ext cx="1153340" cy="369332"/>
          </a:xfrm>
          <a:prstGeom prst="rect">
            <a:avLst/>
          </a:prstGeom>
          <a:solidFill>
            <a:srgbClr val="FFFFFF">
              <a:alpha val="50196"/>
            </a:srgbClr>
          </a:solidFill>
        </p:spPr>
        <p:txBody>
          <a:bodyPr wrap="square" rtlCol="0">
            <a:spAutoFit/>
          </a:bodyPr>
          <a:lstStyle/>
          <a:p>
            <a:pPr algn="ctr"/>
            <a:r>
              <a:rPr lang="en-GB" b="1" dirty="0">
                <a:solidFill>
                  <a:srgbClr val="7030A0"/>
                </a:solidFill>
              </a:rPr>
              <a:t>Education</a:t>
            </a:r>
          </a:p>
        </p:txBody>
      </p:sp>
      <p:sp>
        <p:nvSpPr>
          <p:cNvPr id="11" name="TextBox 10">
            <a:extLst>
              <a:ext uri="{FF2B5EF4-FFF2-40B4-BE49-F238E27FC236}">
                <a16:creationId xmlns:a16="http://schemas.microsoft.com/office/drawing/2014/main" id="{D799D369-F3C4-8341-89B4-DF3ECF095EF0}"/>
              </a:ext>
            </a:extLst>
          </p:cNvPr>
          <p:cNvSpPr txBox="1"/>
          <p:nvPr/>
        </p:nvSpPr>
        <p:spPr>
          <a:xfrm>
            <a:off x="8688526" y="4973172"/>
            <a:ext cx="1153340" cy="369332"/>
          </a:xfrm>
          <a:prstGeom prst="rect">
            <a:avLst/>
          </a:prstGeom>
          <a:solidFill>
            <a:srgbClr val="FFFFFF">
              <a:alpha val="50196"/>
            </a:srgbClr>
          </a:solidFill>
        </p:spPr>
        <p:txBody>
          <a:bodyPr wrap="square" rtlCol="0">
            <a:spAutoFit/>
          </a:bodyPr>
          <a:lstStyle/>
          <a:p>
            <a:pPr algn="ctr"/>
            <a:r>
              <a:rPr lang="en-GB" b="1" dirty="0">
                <a:solidFill>
                  <a:srgbClr val="7030A0"/>
                </a:solidFill>
              </a:rPr>
              <a:t>Nutrition</a:t>
            </a:r>
          </a:p>
        </p:txBody>
      </p:sp>
      <p:sp>
        <p:nvSpPr>
          <p:cNvPr id="12" name="TextBox 11">
            <a:extLst>
              <a:ext uri="{FF2B5EF4-FFF2-40B4-BE49-F238E27FC236}">
                <a16:creationId xmlns:a16="http://schemas.microsoft.com/office/drawing/2014/main" id="{73F88A7D-4A80-3F44-A490-B8C40DD3A9AA}"/>
              </a:ext>
            </a:extLst>
          </p:cNvPr>
          <p:cNvSpPr txBox="1"/>
          <p:nvPr/>
        </p:nvSpPr>
        <p:spPr>
          <a:xfrm>
            <a:off x="10189670" y="4603840"/>
            <a:ext cx="1064363" cy="369332"/>
          </a:xfrm>
          <a:prstGeom prst="rect">
            <a:avLst/>
          </a:prstGeom>
          <a:solidFill>
            <a:srgbClr val="FFFFFF">
              <a:alpha val="50196"/>
            </a:srgbClr>
          </a:solidFill>
        </p:spPr>
        <p:txBody>
          <a:bodyPr wrap="square" rtlCol="0">
            <a:spAutoFit/>
          </a:bodyPr>
          <a:lstStyle/>
          <a:p>
            <a:pPr algn="ctr"/>
            <a:r>
              <a:rPr lang="en-GB" b="1" dirty="0">
                <a:solidFill>
                  <a:srgbClr val="7030A0"/>
                </a:solidFill>
              </a:rPr>
              <a:t>Gender</a:t>
            </a:r>
          </a:p>
        </p:txBody>
      </p:sp>
      <p:sp>
        <p:nvSpPr>
          <p:cNvPr id="13" name="TextBox 12">
            <a:extLst>
              <a:ext uri="{FF2B5EF4-FFF2-40B4-BE49-F238E27FC236}">
                <a16:creationId xmlns:a16="http://schemas.microsoft.com/office/drawing/2014/main" id="{9B87446A-9E95-064B-8990-68F7F53532C0}"/>
              </a:ext>
            </a:extLst>
          </p:cNvPr>
          <p:cNvSpPr txBox="1"/>
          <p:nvPr/>
        </p:nvSpPr>
        <p:spPr>
          <a:xfrm>
            <a:off x="9841866" y="3333620"/>
            <a:ext cx="865240" cy="369332"/>
          </a:xfrm>
          <a:prstGeom prst="rect">
            <a:avLst/>
          </a:prstGeom>
          <a:solidFill>
            <a:srgbClr val="FFFFFF">
              <a:alpha val="50196"/>
            </a:srgbClr>
          </a:solidFill>
        </p:spPr>
        <p:txBody>
          <a:bodyPr wrap="square" rtlCol="0">
            <a:spAutoFit/>
          </a:bodyPr>
          <a:lstStyle/>
          <a:p>
            <a:pPr algn="ctr"/>
            <a:r>
              <a:rPr lang="en-GB" b="1" dirty="0">
                <a:solidFill>
                  <a:srgbClr val="7030A0"/>
                </a:solidFill>
              </a:rPr>
              <a:t>Health</a:t>
            </a:r>
          </a:p>
        </p:txBody>
      </p:sp>
      <p:sp>
        <p:nvSpPr>
          <p:cNvPr id="14" name="TextBox 13">
            <a:extLst>
              <a:ext uri="{FF2B5EF4-FFF2-40B4-BE49-F238E27FC236}">
                <a16:creationId xmlns:a16="http://schemas.microsoft.com/office/drawing/2014/main" id="{BAC7F1D8-D7ED-1343-B6C3-BB4093B5F96A}"/>
              </a:ext>
            </a:extLst>
          </p:cNvPr>
          <p:cNvSpPr txBox="1"/>
          <p:nvPr/>
        </p:nvSpPr>
        <p:spPr>
          <a:xfrm>
            <a:off x="10189670" y="1757283"/>
            <a:ext cx="865240" cy="369332"/>
          </a:xfrm>
          <a:prstGeom prst="rect">
            <a:avLst/>
          </a:prstGeom>
          <a:solidFill>
            <a:srgbClr val="FFFFFF">
              <a:alpha val="50196"/>
            </a:srgbClr>
          </a:solidFill>
        </p:spPr>
        <p:txBody>
          <a:bodyPr wrap="square" rtlCol="0">
            <a:spAutoFit/>
          </a:bodyPr>
          <a:lstStyle/>
          <a:p>
            <a:pPr algn="ctr"/>
            <a:r>
              <a:rPr lang="en-GB" b="1" dirty="0">
                <a:solidFill>
                  <a:srgbClr val="7030A0"/>
                </a:solidFill>
              </a:rPr>
              <a:t>WASH</a:t>
            </a:r>
          </a:p>
        </p:txBody>
      </p:sp>
      <p:sp>
        <p:nvSpPr>
          <p:cNvPr id="15" name="TextBox 14">
            <a:extLst>
              <a:ext uri="{FF2B5EF4-FFF2-40B4-BE49-F238E27FC236}">
                <a16:creationId xmlns:a16="http://schemas.microsoft.com/office/drawing/2014/main" id="{7465528C-399C-E244-982F-A045BE75F6C3}"/>
              </a:ext>
            </a:extLst>
          </p:cNvPr>
          <p:cNvSpPr txBox="1"/>
          <p:nvPr/>
        </p:nvSpPr>
        <p:spPr>
          <a:xfrm>
            <a:off x="8062452" y="1271590"/>
            <a:ext cx="1514168" cy="646331"/>
          </a:xfrm>
          <a:prstGeom prst="rect">
            <a:avLst/>
          </a:prstGeom>
          <a:solidFill>
            <a:srgbClr val="FFFFFF">
              <a:alpha val="50196"/>
            </a:srgbClr>
          </a:solidFill>
        </p:spPr>
        <p:txBody>
          <a:bodyPr wrap="square" rtlCol="0">
            <a:spAutoFit/>
          </a:bodyPr>
          <a:lstStyle/>
          <a:p>
            <a:pPr algn="ctr"/>
            <a:r>
              <a:rPr lang="en-GB" b="1" dirty="0">
                <a:solidFill>
                  <a:schemeClr val="accent3"/>
                </a:solidFill>
              </a:rPr>
              <a:t>Emergency Management</a:t>
            </a:r>
          </a:p>
        </p:txBody>
      </p:sp>
      <p:sp>
        <p:nvSpPr>
          <p:cNvPr id="16" name="TextBox 15">
            <a:extLst>
              <a:ext uri="{FF2B5EF4-FFF2-40B4-BE49-F238E27FC236}">
                <a16:creationId xmlns:a16="http://schemas.microsoft.com/office/drawing/2014/main" id="{EFCA9144-AB27-FF40-B102-7DD33167CAA9}"/>
              </a:ext>
            </a:extLst>
          </p:cNvPr>
          <p:cNvSpPr txBox="1"/>
          <p:nvPr/>
        </p:nvSpPr>
        <p:spPr>
          <a:xfrm>
            <a:off x="6483997" y="1757283"/>
            <a:ext cx="1406769" cy="369332"/>
          </a:xfrm>
          <a:prstGeom prst="rect">
            <a:avLst/>
          </a:prstGeom>
          <a:solidFill>
            <a:srgbClr val="FFFFFF">
              <a:alpha val="50196"/>
            </a:srgbClr>
          </a:solidFill>
        </p:spPr>
        <p:txBody>
          <a:bodyPr wrap="square" rtlCol="0">
            <a:spAutoFit/>
          </a:bodyPr>
          <a:lstStyle/>
          <a:p>
            <a:pPr algn="ctr"/>
            <a:r>
              <a:rPr lang="en-GB" b="1" dirty="0"/>
              <a:t>Government</a:t>
            </a:r>
          </a:p>
        </p:txBody>
      </p:sp>
      <p:sp>
        <p:nvSpPr>
          <p:cNvPr id="17" name="TextBox 16">
            <a:extLst>
              <a:ext uri="{FF2B5EF4-FFF2-40B4-BE49-F238E27FC236}">
                <a16:creationId xmlns:a16="http://schemas.microsoft.com/office/drawing/2014/main" id="{CE60194A-A1B1-2C45-AEFE-4F37B1AC181A}"/>
              </a:ext>
            </a:extLst>
          </p:cNvPr>
          <p:cNvSpPr txBox="1"/>
          <p:nvPr/>
        </p:nvSpPr>
        <p:spPr>
          <a:xfrm>
            <a:off x="5312231" y="1718855"/>
            <a:ext cx="865241" cy="646331"/>
          </a:xfrm>
          <a:prstGeom prst="rect">
            <a:avLst/>
          </a:prstGeom>
          <a:solidFill>
            <a:srgbClr val="FFFFFF">
              <a:alpha val="50196"/>
            </a:srgbClr>
          </a:solidFill>
        </p:spPr>
        <p:txBody>
          <a:bodyPr wrap="square" rtlCol="0">
            <a:spAutoFit/>
          </a:bodyPr>
          <a:lstStyle/>
          <a:p>
            <a:pPr algn="ctr"/>
            <a:r>
              <a:rPr lang="en-GB" b="1" dirty="0">
                <a:solidFill>
                  <a:schemeClr val="accent2"/>
                </a:solidFill>
              </a:rPr>
              <a:t>Social Capital</a:t>
            </a:r>
          </a:p>
        </p:txBody>
      </p:sp>
      <p:sp>
        <p:nvSpPr>
          <p:cNvPr id="18" name="TextBox 17">
            <a:extLst>
              <a:ext uri="{FF2B5EF4-FFF2-40B4-BE49-F238E27FC236}">
                <a16:creationId xmlns:a16="http://schemas.microsoft.com/office/drawing/2014/main" id="{8E1C05A4-A8D1-8D4A-A76A-112134BA6C88}"/>
              </a:ext>
            </a:extLst>
          </p:cNvPr>
          <p:cNvSpPr txBox="1"/>
          <p:nvPr/>
        </p:nvSpPr>
        <p:spPr>
          <a:xfrm>
            <a:off x="3848162" y="1295618"/>
            <a:ext cx="1157544" cy="646331"/>
          </a:xfrm>
          <a:prstGeom prst="rect">
            <a:avLst/>
          </a:prstGeom>
          <a:solidFill>
            <a:srgbClr val="FFFFFF">
              <a:alpha val="50196"/>
            </a:srgbClr>
          </a:solidFill>
        </p:spPr>
        <p:txBody>
          <a:bodyPr wrap="square" rtlCol="0">
            <a:spAutoFit/>
          </a:bodyPr>
          <a:lstStyle/>
          <a:p>
            <a:pPr algn="ctr"/>
            <a:r>
              <a:rPr lang="en-GB" b="1" dirty="0">
                <a:solidFill>
                  <a:schemeClr val="accent2"/>
                </a:solidFill>
              </a:rPr>
              <a:t>Access to Finance</a:t>
            </a:r>
          </a:p>
        </p:txBody>
      </p:sp>
      <p:sp>
        <p:nvSpPr>
          <p:cNvPr id="19" name="TextBox 18">
            <a:extLst>
              <a:ext uri="{FF2B5EF4-FFF2-40B4-BE49-F238E27FC236}">
                <a16:creationId xmlns:a16="http://schemas.microsoft.com/office/drawing/2014/main" id="{7602356B-C5AB-4048-9842-9DBE8C8B83A1}"/>
              </a:ext>
            </a:extLst>
          </p:cNvPr>
          <p:cNvSpPr txBox="1"/>
          <p:nvPr/>
        </p:nvSpPr>
        <p:spPr>
          <a:xfrm>
            <a:off x="1365215" y="1231610"/>
            <a:ext cx="1157544" cy="646331"/>
          </a:xfrm>
          <a:prstGeom prst="rect">
            <a:avLst/>
          </a:prstGeom>
          <a:solidFill>
            <a:srgbClr val="FFFFFF">
              <a:alpha val="50196"/>
            </a:srgbClr>
          </a:solidFill>
        </p:spPr>
        <p:txBody>
          <a:bodyPr wrap="square" rtlCol="0">
            <a:spAutoFit/>
          </a:bodyPr>
          <a:lstStyle/>
          <a:p>
            <a:pPr algn="ctr"/>
            <a:r>
              <a:rPr lang="en-GB" b="1" dirty="0">
                <a:solidFill>
                  <a:schemeClr val="accent2"/>
                </a:solidFill>
              </a:rPr>
              <a:t>Market Systems</a:t>
            </a:r>
          </a:p>
        </p:txBody>
      </p:sp>
      <p:sp>
        <p:nvSpPr>
          <p:cNvPr id="20" name="TextBox 19">
            <a:extLst>
              <a:ext uri="{FF2B5EF4-FFF2-40B4-BE49-F238E27FC236}">
                <a16:creationId xmlns:a16="http://schemas.microsoft.com/office/drawing/2014/main" id="{E6F158E6-2AE0-044B-9483-837189F197C3}"/>
              </a:ext>
            </a:extLst>
          </p:cNvPr>
          <p:cNvSpPr txBox="1"/>
          <p:nvPr/>
        </p:nvSpPr>
        <p:spPr>
          <a:xfrm>
            <a:off x="3965026" y="3031692"/>
            <a:ext cx="1313698" cy="646331"/>
          </a:xfrm>
          <a:prstGeom prst="rect">
            <a:avLst/>
          </a:prstGeom>
          <a:solidFill>
            <a:srgbClr val="FFFFFF">
              <a:alpha val="50196"/>
            </a:srgbClr>
          </a:solidFill>
        </p:spPr>
        <p:txBody>
          <a:bodyPr wrap="square" rtlCol="0">
            <a:spAutoFit/>
          </a:bodyPr>
          <a:lstStyle/>
          <a:p>
            <a:pPr algn="ctr"/>
            <a:r>
              <a:rPr lang="en-GB" b="1" dirty="0">
                <a:solidFill>
                  <a:srgbClr val="00B050"/>
                </a:solidFill>
              </a:rPr>
              <a:t>Income Generation</a:t>
            </a:r>
          </a:p>
        </p:txBody>
      </p:sp>
      <p:cxnSp>
        <p:nvCxnSpPr>
          <p:cNvPr id="22" name="Straight Arrow Connector 21">
            <a:extLst>
              <a:ext uri="{FF2B5EF4-FFF2-40B4-BE49-F238E27FC236}">
                <a16:creationId xmlns:a16="http://schemas.microsoft.com/office/drawing/2014/main" id="{0BA53C69-8F94-6D46-9B43-AD20AD16C70E}"/>
              </a:ext>
            </a:extLst>
          </p:cNvPr>
          <p:cNvCxnSpPr/>
          <p:nvPr/>
        </p:nvCxnSpPr>
        <p:spPr>
          <a:xfrm>
            <a:off x="3643608" y="2365186"/>
            <a:ext cx="783326" cy="666506"/>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F806DF2-C891-A542-A9B1-758AA317613C}"/>
              </a:ext>
            </a:extLst>
          </p:cNvPr>
          <p:cNvCxnSpPr>
            <a:cxnSpLocks/>
            <a:stCxn id="5" idx="3"/>
          </p:cNvCxnSpPr>
          <p:nvPr/>
        </p:nvCxnSpPr>
        <p:spPr>
          <a:xfrm>
            <a:off x="3643608" y="3095552"/>
            <a:ext cx="506362" cy="159234"/>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C88C957C-1296-7B4F-89EF-512997C9D97D}"/>
              </a:ext>
            </a:extLst>
          </p:cNvPr>
          <p:cNvCxnSpPr>
            <a:cxnSpLocks/>
          </p:cNvCxnSpPr>
          <p:nvPr/>
        </p:nvCxnSpPr>
        <p:spPr>
          <a:xfrm flipV="1">
            <a:off x="3838549" y="3678023"/>
            <a:ext cx="577763" cy="666506"/>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6EACF57-D026-6049-A1D4-F4EB935978F0}"/>
              </a:ext>
            </a:extLst>
          </p:cNvPr>
          <p:cNvCxnSpPr>
            <a:cxnSpLocks/>
          </p:cNvCxnSpPr>
          <p:nvPr/>
        </p:nvCxnSpPr>
        <p:spPr>
          <a:xfrm flipV="1">
            <a:off x="2040194" y="4079936"/>
            <a:ext cx="946758" cy="265419"/>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5AB25B5-AC34-6743-BA9B-F6DCE05BE29B}"/>
              </a:ext>
            </a:extLst>
          </p:cNvPr>
          <p:cNvCxnSpPr>
            <a:cxnSpLocks/>
          </p:cNvCxnSpPr>
          <p:nvPr/>
        </p:nvCxnSpPr>
        <p:spPr>
          <a:xfrm>
            <a:off x="1953534" y="2129871"/>
            <a:ext cx="899028" cy="479674"/>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66B26E57-67FA-1243-BB4B-3DD9C58AD764}"/>
              </a:ext>
            </a:extLst>
          </p:cNvPr>
          <p:cNvCxnSpPr>
            <a:cxnSpLocks/>
          </p:cNvCxnSpPr>
          <p:nvPr/>
        </p:nvCxnSpPr>
        <p:spPr>
          <a:xfrm flipH="1">
            <a:off x="4699680" y="1995854"/>
            <a:ext cx="287060" cy="648325"/>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6E562474-7015-454F-93B6-BBC73E99EC55}"/>
              </a:ext>
            </a:extLst>
          </p:cNvPr>
          <p:cNvSpPr txBox="1"/>
          <p:nvPr/>
        </p:nvSpPr>
        <p:spPr>
          <a:xfrm>
            <a:off x="2465835" y="3487364"/>
            <a:ext cx="1313698" cy="523220"/>
          </a:xfrm>
          <a:prstGeom prst="rect">
            <a:avLst/>
          </a:prstGeom>
          <a:solidFill>
            <a:srgbClr val="FFFFFF">
              <a:alpha val="50196"/>
            </a:srgbClr>
          </a:solidFill>
        </p:spPr>
        <p:txBody>
          <a:bodyPr wrap="square" rtlCol="0">
            <a:spAutoFit/>
          </a:bodyPr>
          <a:lstStyle/>
          <a:p>
            <a:pPr algn="ctr"/>
            <a:r>
              <a:rPr lang="en-GB" sz="1400" i="1" dirty="0">
                <a:solidFill>
                  <a:schemeClr val="accent2"/>
                </a:solidFill>
              </a:rPr>
              <a:t>Enables income generation</a:t>
            </a:r>
          </a:p>
        </p:txBody>
      </p:sp>
      <p:cxnSp>
        <p:nvCxnSpPr>
          <p:cNvPr id="33" name="Straight Arrow Connector 32">
            <a:extLst>
              <a:ext uri="{FF2B5EF4-FFF2-40B4-BE49-F238E27FC236}">
                <a16:creationId xmlns:a16="http://schemas.microsoft.com/office/drawing/2014/main" id="{22BCD50B-9B05-1C48-B312-F2ADBC3C6013}"/>
              </a:ext>
            </a:extLst>
          </p:cNvPr>
          <p:cNvCxnSpPr/>
          <p:nvPr/>
        </p:nvCxnSpPr>
        <p:spPr>
          <a:xfrm flipV="1">
            <a:off x="4247535" y="4699777"/>
            <a:ext cx="168777" cy="738664"/>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E3C1CA47-7523-8D48-AB52-B64584B0E09A}"/>
              </a:ext>
            </a:extLst>
          </p:cNvPr>
          <p:cNvSpPr txBox="1"/>
          <p:nvPr/>
        </p:nvSpPr>
        <p:spPr>
          <a:xfrm>
            <a:off x="5477363" y="4049842"/>
            <a:ext cx="1313698" cy="923330"/>
          </a:xfrm>
          <a:prstGeom prst="rect">
            <a:avLst/>
          </a:prstGeom>
          <a:solidFill>
            <a:srgbClr val="FFFFFF">
              <a:alpha val="50196"/>
            </a:srgbClr>
          </a:solidFill>
        </p:spPr>
        <p:txBody>
          <a:bodyPr wrap="square" rtlCol="0">
            <a:spAutoFit/>
          </a:bodyPr>
          <a:lstStyle/>
          <a:p>
            <a:pPr algn="ctr"/>
            <a:r>
              <a:rPr lang="en-GB" i="1" dirty="0">
                <a:solidFill>
                  <a:srgbClr val="7030A0"/>
                </a:solidFill>
              </a:rPr>
              <a:t>Enables income generation</a:t>
            </a:r>
          </a:p>
        </p:txBody>
      </p:sp>
      <p:sp>
        <p:nvSpPr>
          <p:cNvPr id="40" name="Freeform 39">
            <a:extLst>
              <a:ext uri="{FF2B5EF4-FFF2-40B4-BE49-F238E27FC236}">
                <a16:creationId xmlns:a16="http://schemas.microsoft.com/office/drawing/2014/main" id="{7663B478-C283-CC4F-B9E8-EC458D77D7AC}"/>
              </a:ext>
            </a:extLst>
          </p:cNvPr>
          <p:cNvSpPr/>
          <p:nvPr/>
        </p:nvSpPr>
        <p:spPr>
          <a:xfrm>
            <a:off x="6779368" y="1408769"/>
            <a:ext cx="4638602" cy="4410135"/>
          </a:xfrm>
          <a:custGeom>
            <a:avLst/>
            <a:gdLst>
              <a:gd name="connsiteX0" fmla="*/ 3852221 w 5071437"/>
              <a:gd name="connsiteY0" fmla="*/ 81589 h 4347651"/>
              <a:gd name="connsiteX1" fmla="*/ 2957485 w 5071437"/>
              <a:gd name="connsiteY1" fmla="*/ 1202466 h 4347651"/>
              <a:gd name="connsiteX2" fmla="*/ 2849331 w 5071437"/>
              <a:gd name="connsiteY2" fmla="*/ 2932944 h 4347651"/>
              <a:gd name="connsiteX3" fmla="*/ 1335163 w 5071437"/>
              <a:gd name="connsiteY3" fmla="*/ 3168918 h 4347651"/>
              <a:gd name="connsiteX4" fmla="*/ 27473 w 5071437"/>
              <a:gd name="connsiteY4" fmla="*/ 3640866 h 4347651"/>
              <a:gd name="connsiteX5" fmla="*/ 725563 w 5071437"/>
              <a:gd name="connsiteY5" fmla="*/ 4319292 h 4347651"/>
              <a:gd name="connsiteX6" fmla="*/ 3812892 w 5071437"/>
              <a:gd name="connsiteY6" fmla="*/ 4112815 h 4347651"/>
              <a:gd name="connsiteX7" fmla="*/ 5051756 w 5071437"/>
              <a:gd name="connsiteY7" fmla="*/ 3149253 h 4347651"/>
              <a:gd name="connsiteX8" fmla="*/ 4520815 w 5071437"/>
              <a:gd name="connsiteY8" fmla="*/ 258569 h 4347651"/>
              <a:gd name="connsiteX9" fmla="*/ 3812892 w 5071437"/>
              <a:gd name="connsiteY9" fmla="*/ 130750 h 4347651"/>
              <a:gd name="connsiteX0" fmla="*/ 3852221 w 5071267"/>
              <a:gd name="connsiteY0" fmla="*/ 107785 h 4373847"/>
              <a:gd name="connsiteX1" fmla="*/ 2957485 w 5071267"/>
              <a:gd name="connsiteY1" fmla="*/ 1228662 h 4373847"/>
              <a:gd name="connsiteX2" fmla="*/ 2849331 w 5071267"/>
              <a:gd name="connsiteY2" fmla="*/ 2959140 h 4373847"/>
              <a:gd name="connsiteX3" fmla="*/ 1335163 w 5071267"/>
              <a:gd name="connsiteY3" fmla="*/ 3195114 h 4373847"/>
              <a:gd name="connsiteX4" fmla="*/ 27473 w 5071267"/>
              <a:gd name="connsiteY4" fmla="*/ 3667062 h 4373847"/>
              <a:gd name="connsiteX5" fmla="*/ 725563 w 5071267"/>
              <a:gd name="connsiteY5" fmla="*/ 4345488 h 4373847"/>
              <a:gd name="connsiteX6" fmla="*/ 3812892 w 5071267"/>
              <a:gd name="connsiteY6" fmla="*/ 4139011 h 4373847"/>
              <a:gd name="connsiteX7" fmla="*/ 5051756 w 5071267"/>
              <a:gd name="connsiteY7" fmla="*/ 3175449 h 4373847"/>
              <a:gd name="connsiteX8" fmla="*/ 4520815 w 5071267"/>
              <a:gd name="connsiteY8" fmla="*/ 284765 h 4373847"/>
              <a:gd name="connsiteX9" fmla="*/ 3842389 w 5071267"/>
              <a:gd name="connsiteY9" fmla="*/ 97952 h 4373847"/>
              <a:gd name="connsiteX0" fmla="*/ 3852221 w 5071267"/>
              <a:gd name="connsiteY0" fmla="*/ 127372 h 4393434"/>
              <a:gd name="connsiteX1" fmla="*/ 2957485 w 5071267"/>
              <a:gd name="connsiteY1" fmla="*/ 1248249 h 4393434"/>
              <a:gd name="connsiteX2" fmla="*/ 2849331 w 5071267"/>
              <a:gd name="connsiteY2" fmla="*/ 2978727 h 4393434"/>
              <a:gd name="connsiteX3" fmla="*/ 1335163 w 5071267"/>
              <a:gd name="connsiteY3" fmla="*/ 3214701 h 4393434"/>
              <a:gd name="connsiteX4" fmla="*/ 27473 w 5071267"/>
              <a:gd name="connsiteY4" fmla="*/ 3686649 h 4393434"/>
              <a:gd name="connsiteX5" fmla="*/ 725563 w 5071267"/>
              <a:gd name="connsiteY5" fmla="*/ 4365075 h 4393434"/>
              <a:gd name="connsiteX6" fmla="*/ 3812892 w 5071267"/>
              <a:gd name="connsiteY6" fmla="*/ 4158598 h 4393434"/>
              <a:gd name="connsiteX7" fmla="*/ 5051756 w 5071267"/>
              <a:gd name="connsiteY7" fmla="*/ 3195036 h 4393434"/>
              <a:gd name="connsiteX8" fmla="*/ 4520815 w 5071267"/>
              <a:gd name="connsiteY8" fmla="*/ 304352 h 4393434"/>
              <a:gd name="connsiteX9" fmla="*/ 3842389 w 5071267"/>
              <a:gd name="connsiteY9" fmla="*/ 117539 h 4393434"/>
              <a:gd name="connsiteX0" fmla="*/ 3852221 w 5070773"/>
              <a:gd name="connsiteY0" fmla="*/ 142820 h 4408882"/>
              <a:gd name="connsiteX1" fmla="*/ 2957485 w 5070773"/>
              <a:gd name="connsiteY1" fmla="*/ 1263697 h 4408882"/>
              <a:gd name="connsiteX2" fmla="*/ 2849331 w 5070773"/>
              <a:gd name="connsiteY2" fmla="*/ 2994175 h 4408882"/>
              <a:gd name="connsiteX3" fmla="*/ 1335163 w 5070773"/>
              <a:gd name="connsiteY3" fmla="*/ 3230149 h 4408882"/>
              <a:gd name="connsiteX4" fmla="*/ 27473 w 5070773"/>
              <a:gd name="connsiteY4" fmla="*/ 3702097 h 4408882"/>
              <a:gd name="connsiteX5" fmla="*/ 725563 w 5070773"/>
              <a:gd name="connsiteY5" fmla="*/ 4380523 h 4408882"/>
              <a:gd name="connsiteX6" fmla="*/ 3812892 w 5070773"/>
              <a:gd name="connsiteY6" fmla="*/ 4174046 h 4408882"/>
              <a:gd name="connsiteX7" fmla="*/ 5051756 w 5070773"/>
              <a:gd name="connsiteY7" fmla="*/ 3210484 h 4408882"/>
              <a:gd name="connsiteX8" fmla="*/ 4520815 w 5070773"/>
              <a:gd name="connsiteY8" fmla="*/ 319800 h 4408882"/>
              <a:gd name="connsiteX9" fmla="*/ 3930880 w 5070773"/>
              <a:gd name="connsiteY9" fmla="*/ 103490 h 4408882"/>
              <a:gd name="connsiteX0" fmla="*/ 3783395 w 5070773"/>
              <a:gd name="connsiteY0" fmla="*/ 201813 h 4408882"/>
              <a:gd name="connsiteX1" fmla="*/ 2957485 w 5070773"/>
              <a:gd name="connsiteY1" fmla="*/ 1263697 h 4408882"/>
              <a:gd name="connsiteX2" fmla="*/ 2849331 w 5070773"/>
              <a:gd name="connsiteY2" fmla="*/ 2994175 h 4408882"/>
              <a:gd name="connsiteX3" fmla="*/ 1335163 w 5070773"/>
              <a:gd name="connsiteY3" fmla="*/ 3230149 h 4408882"/>
              <a:gd name="connsiteX4" fmla="*/ 27473 w 5070773"/>
              <a:gd name="connsiteY4" fmla="*/ 3702097 h 4408882"/>
              <a:gd name="connsiteX5" fmla="*/ 725563 w 5070773"/>
              <a:gd name="connsiteY5" fmla="*/ 4380523 h 4408882"/>
              <a:gd name="connsiteX6" fmla="*/ 3812892 w 5070773"/>
              <a:gd name="connsiteY6" fmla="*/ 4174046 h 4408882"/>
              <a:gd name="connsiteX7" fmla="*/ 5051756 w 5070773"/>
              <a:gd name="connsiteY7" fmla="*/ 3210484 h 4408882"/>
              <a:gd name="connsiteX8" fmla="*/ 4520815 w 5070773"/>
              <a:gd name="connsiteY8" fmla="*/ 319800 h 4408882"/>
              <a:gd name="connsiteX9" fmla="*/ 3930880 w 5070773"/>
              <a:gd name="connsiteY9" fmla="*/ 103490 h 4408882"/>
              <a:gd name="connsiteX0" fmla="*/ 3783395 w 5070773"/>
              <a:gd name="connsiteY0" fmla="*/ 201813 h 4408882"/>
              <a:gd name="connsiteX1" fmla="*/ 2957485 w 5070773"/>
              <a:gd name="connsiteY1" fmla="*/ 1263697 h 4408882"/>
              <a:gd name="connsiteX2" fmla="*/ 2849331 w 5070773"/>
              <a:gd name="connsiteY2" fmla="*/ 2994175 h 4408882"/>
              <a:gd name="connsiteX3" fmla="*/ 1335163 w 5070773"/>
              <a:gd name="connsiteY3" fmla="*/ 3230149 h 4408882"/>
              <a:gd name="connsiteX4" fmla="*/ 27473 w 5070773"/>
              <a:gd name="connsiteY4" fmla="*/ 3702097 h 4408882"/>
              <a:gd name="connsiteX5" fmla="*/ 725563 w 5070773"/>
              <a:gd name="connsiteY5" fmla="*/ 4380523 h 4408882"/>
              <a:gd name="connsiteX6" fmla="*/ 3812892 w 5070773"/>
              <a:gd name="connsiteY6" fmla="*/ 4174046 h 4408882"/>
              <a:gd name="connsiteX7" fmla="*/ 5051756 w 5070773"/>
              <a:gd name="connsiteY7" fmla="*/ 3210484 h 4408882"/>
              <a:gd name="connsiteX8" fmla="*/ 4520815 w 5070773"/>
              <a:gd name="connsiteY8" fmla="*/ 319800 h 4408882"/>
              <a:gd name="connsiteX9" fmla="*/ 3930880 w 5070773"/>
              <a:gd name="connsiteY9" fmla="*/ 103490 h 4408882"/>
              <a:gd name="connsiteX0" fmla="*/ 3783395 w 5070773"/>
              <a:gd name="connsiteY0" fmla="*/ 201813 h 4408882"/>
              <a:gd name="connsiteX1" fmla="*/ 3773563 w 5070773"/>
              <a:gd name="connsiteY1" fmla="*/ 113323 h 4408882"/>
              <a:gd name="connsiteX2" fmla="*/ 2957485 w 5070773"/>
              <a:gd name="connsiteY2" fmla="*/ 1263697 h 4408882"/>
              <a:gd name="connsiteX3" fmla="*/ 2849331 w 5070773"/>
              <a:gd name="connsiteY3" fmla="*/ 2994175 h 4408882"/>
              <a:gd name="connsiteX4" fmla="*/ 1335163 w 5070773"/>
              <a:gd name="connsiteY4" fmla="*/ 3230149 h 4408882"/>
              <a:gd name="connsiteX5" fmla="*/ 27473 w 5070773"/>
              <a:gd name="connsiteY5" fmla="*/ 3702097 h 4408882"/>
              <a:gd name="connsiteX6" fmla="*/ 725563 w 5070773"/>
              <a:gd name="connsiteY6" fmla="*/ 4380523 h 4408882"/>
              <a:gd name="connsiteX7" fmla="*/ 3812892 w 5070773"/>
              <a:gd name="connsiteY7" fmla="*/ 4174046 h 4408882"/>
              <a:gd name="connsiteX8" fmla="*/ 5051756 w 5070773"/>
              <a:gd name="connsiteY8" fmla="*/ 3210484 h 4408882"/>
              <a:gd name="connsiteX9" fmla="*/ 4520815 w 5070773"/>
              <a:gd name="connsiteY9" fmla="*/ 319800 h 4408882"/>
              <a:gd name="connsiteX10" fmla="*/ 3930880 w 5070773"/>
              <a:gd name="connsiteY10" fmla="*/ 103490 h 4408882"/>
              <a:gd name="connsiteX0" fmla="*/ 3783395 w 5070773"/>
              <a:gd name="connsiteY0" fmla="*/ 201813 h 4408882"/>
              <a:gd name="connsiteX1" fmla="*/ 3498260 w 5070773"/>
              <a:gd name="connsiteY1" fmla="*/ 378794 h 4408882"/>
              <a:gd name="connsiteX2" fmla="*/ 2957485 w 5070773"/>
              <a:gd name="connsiteY2" fmla="*/ 1263697 h 4408882"/>
              <a:gd name="connsiteX3" fmla="*/ 2849331 w 5070773"/>
              <a:gd name="connsiteY3" fmla="*/ 2994175 h 4408882"/>
              <a:gd name="connsiteX4" fmla="*/ 1335163 w 5070773"/>
              <a:gd name="connsiteY4" fmla="*/ 3230149 h 4408882"/>
              <a:gd name="connsiteX5" fmla="*/ 27473 w 5070773"/>
              <a:gd name="connsiteY5" fmla="*/ 3702097 h 4408882"/>
              <a:gd name="connsiteX6" fmla="*/ 725563 w 5070773"/>
              <a:gd name="connsiteY6" fmla="*/ 4380523 h 4408882"/>
              <a:gd name="connsiteX7" fmla="*/ 3812892 w 5070773"/>
              <a:gd name="connsiteY7" fmla="*/ 4174046 h 4408882"/>
              <a:gd name="connsiteX8" fmla="*/ 5051756 w 5070773"/>
              <a:gd name="connsiteY8" fmla="*/ 3210484 h 4408882"/>
              <a:gd name="connsiteX9" fmla="*/ 4520815 w 5070773"/>
              <a:gd name="connsiteY9" fmla="*/ 319800 h 4408882"/>
              <a:gd name="connsiteX10" fmla="*/ 3930880 w 5070773"/>
              <a:gd name="connsiteY10" fmla="*/ 103490 h 4408882"/>
              <a:gd name="connsiteX0" fmla="*/ 3950543 w 5070773"/>
              <a:gd name="connsiteY0" fmla="*/ 83826 h 4408882"/>
              <a:gd name="connsiteX1" fmla="*/ 3498260 w 5070773"/>
              <a:gd name="connsiteY1" fmla="*/ 378794 h 4408882"/>
              <a:gd name="connsiteX2" fmla="*/ 2957485 w 5070773"/>
              <a:gd name="connsiteY2" fmla="*/ 1263697 h 4408882"/>
              <a:gd name="connsiteX3" fmla="*/ 2849331 w 5070773"/>
              <a:gd name="connsiteY3" fmla="*/ 2994175 h 4408882"/>
              <a:gd name="connsiteX4" fmla="*/ 1335163 w 5070773"/>
              <a:gd name="connsiteY4" fmla="*/ 3230149 h 4408882"/>
              <a:gd name="connsiteX5" fmla="*/ 27473 w 5070773"/>
              <a:gd name="connsiteY5" fmla="*/ 3702097 h 4408882"/>
              <a:gd name="connsiteX6" fmla="*/ 725563 w 5070773"/>
              <a:gd name="connsiteY6" fmla="*/ 4380523 h 4408882"/>
              <a:gd name="connsiteX7" fmla="*/ 3812892 w 5070773"/>
              <a:gd name="connsiteY7" fmla="*/ 4174046 h 4408882"/>
              <a:gd name="connsiteX8" fmla="*/ 5051756 w 5070773"/>
              <a:gd name="connsiteY8" fmla="*/ 3210484 h 4408882"/>
              <a:gd name="connsiteX9" fmla="*/ 4520815 w 5070773"/>
              <a:gd name="connsiteY9" fmla="*/ 319800 h 4408882"/>
              <a:gd name="connsiteX10" fmla="*/ 3930880 w 5070773"/>
              <a:gd name="connsiteY10" fmla="*/ 103490 h 4408882"/>
              <a:gd name="connsiteX0" fmla="*/ 3950543 w 4641520"/>
              <a:gd name="connsiteY0" fmla="*/ 85733 h 4410135"/>
              <a:gd name="connsiteX1" fmla="*/ 3498260 w 4641520"/>
              <a:gd name="connsiteY1" fmla="*/ 380701 h 4410135"/>
              <a:gd name="connsiteX2" fmla="*/ 2957485 w 4641520"/>
              <a:gd name="connsiteY2" fmla="*/ 1265604 h 4410135"/>
              <a:gd name="connsiteX3" fmla="*/ 2849331 w 4641520"/>
              <a:gd name="connsiteY3" fmla="*/ 2996082 h 4410135"/>
              <a:gd name="connsiteX4" fmla="*/ 1335163 w 4641520"/>
              <a:gd name="connsiteY4" fmla="*/ 3232056 h 4410135"/>
              <a:gd name="connsiteX5" fmla="*/ 27473 w 4641520"/>
              <a:gd name="connsiteY5" fmla="*/ 3704004 h 4410135"/>
              <a:gd name="connsiteX6" fmla="*/ 725563 w 4641520"/>
              <a:gd name="connsiteY6" fmla="*/ 4382430 h 4410135"/>
              <a:gd name="connsiteX7" fmla="*/ 3812892 w 4641520"/>
              <a:gd name="connsiteY7" fmla="*/ 4175953 h 4410135"/>
              <a:gd name="connsiteX8" fmla="*/ 4579808 w 4641520"/>
              <a:gd name="connsiteY8" fmla="*/ 3241888 h 4410135"/>
              <a:gd name="connsiteX9" fmla="*/ 4520815 w 4641520"/>
              <a:gd name="connsiteY9" fmla="*/ 321707 h 4410135"/>
              <a:gd name="connsiteX10" fmla="*/ 3930880 w 4641520"/>
              <a:gd name="connsiteY10" fmla="*/ 105397 h 4410135"/>
              <a:gd name="connsiteX0" fmla="*/ 3950543 w 4641520"/>
              <a:gd name="connsiteY0" fmla="*/ 85733 h 4410135"/>
              <a:gd name="connsiteX1" fmla="*/ 3498260 w 4641520"/>
              <a:gd name="connsiteY1" fmla="*/ 380701 h 4410135"/>
              <a:gd name="connsiteX2" fmla="*/ 2957485 w 4641520"/>
              <a:gd name="connsiteY2" fmla="*/ 1265604 h 4410135"/>
              <a:gd name="connsiteX3" fmla="*/ 2888660 w 4641520"/>
              <a:gd name="connsiteY3" fmla="*/ 3045243 h 4410135"/>
              <a:gd name="connsiteX4" fmla="*/ 1335163 w 4641520"/>
              <a:gd name="connsiteY4" fmla="*/ 3232056 h 4410135"/>
              <a:gd name="connsiteX5" fmla="*/ 27473 w 4641520"/>
              <a:gd name="connsiteY5" fmla="*/ 3704004 h 4410135"/>
              <a:gd name="connsiteX6" fmla="*/ 725563 w 4641520"/>
              <a:gd name="connsiteY6" fmla="*/ 4382430 h 4410135"/>
              <a:gd name="connsiteX7" fmla="*/ 3812892 w 4641520"/>
              <a:gd name="connsiteY7" fmla="*/ 4175953 h 4410135"/>
              <a:gd name="connsiteX8" fmla="*/ 4579808 w 4641520"/>
              <a:gd name="connsiteY8" fmla="*/ 3241888 h 4410135"/>
              <a:gd name="connsiteX9" fmla="*/ 4520815 w 4641520"/>
              <a:gd name="connsiteY9" fmla="*/ 321707 h 4410135"/>
              <a:gd name="connsiteX10" fmla="*/ 3930880 w 4641520"/>
              <a:gd name="connsiteY10" fmla="*/ 105397 h 4410135"/>
              <a:gd name="connsiteX0" fmla="*/ 3947625 w 4638602"/>
              <a:gd name="connsiteY0" fmla="*/ 85733 h 4410135"/>
              <a:gd name="connsiteX1" fmla="*/ 3495342 w 4638602"/>
              <a:gd name="connsiteY1" fmla="*/ 380701 h 4410135"/>
              <a:gd name="connsiteX2" fmla="*/ 2954567 w 4638602"/>
              <a:gd name="connsiteY2" fmla="*/ 1265604 h 4410135"/>
              <a:gd name="connsiteX3" fmla="*/ 2885742 w 4638602"/>
              <a:gd name="connsiteY3" fmla="*/ 3045243 h 4410135"/>
              <a:gd name="connsiteX4" fmla="*/ 1283084 w 4638602"/>
              <a:gd name="connsiteY4" fmla="*/ 3379540 h 4410135"/>
              <a:gd name="connsiteX5" fmla="*/ 24555 w 4638602"/>
              <a:gd name="connsiteY5" fmla="*/ 3704004 h 4410135"/>
              <a:gd name="connsiteX6" fmla="*/ 722645 w 4638602"/>
              <a:gd name="connsiteY6" fmla="*/ 4382430 h 4410135"/>
              <a:gd name="connsiteX7" fmla="*/ 3809974 w 4638602"/>
              <a:gd name="connsiteY7" fmla="*/ 4175953 h 4410135"/>
              <a:gd name="connsiteX8" fmla="*/ 4576890 w 4638602"/>
              <a:gd name="connsiteY8" fmla="*/ 3241888 h 4410135"/>
              <a:gd name="connsiteX9" fmla="*/ 4517897 w 4638602"/>
              <a:gd name="connsiteY9" fmla="*/ 321707 h 4410135"/>
              <a:gd name="connsiteX10" fmla="*/ 3927962 w 4638602"/>
              <a:gd name="connsiteY10" fmla="*/ 105397 h 4410135"/>
              <a:gd name="connsiteX0" fmla="*/ 3947625 w 4638602"/>
              <a:gd name="connsiteY0" fmla="*/ 85733 h 4410135"/>
              <a:gd name="connsiteX1" fmla="*/ 3495342 w 4638602"/>
              <a:gd name="connsiteY1" fmla="*/ 380701 h 4410135"/>
              <a:gd name="connsiteX2" fmla="*/ 2954567 w 4638602"/>
              <a:gd name="connsiteY2" fmla="*/ 1265604 h 4410135"/>
              <a:gd name="connsiteX3" fmla="*/ 2885742 w 4638602"/>
              <a:gd name="connsiteY3" fmla="*/ 3045243 h 4410135"/>
              <a:gd name="connsiteX4" fmla="*/ 1283084 w 4638602"/>
              <a:gd name="connsiteY4" fmla="*/ 3379540 h 4410135"/>
              <a:gd name="connsiteX5" fmla="*/ 24555 w 4638602"/>
              <a:gd name="connsiteY5" fmla="*/ 3704004 h 4410135"/>
              <a:gd name="connsiteX6" fmla="*/ 722645 w 4638602"/>
              <a:gd name="connsiteY6" fmla="*/ 4382430 h 4410135"/>
              <a:gd name="connsiteX7" fmla="*/ 3809974 w 4638602"/>
              <a:gd name="connsiteY7" fmla="*/ 4175953 h 4410135"/>
              <a:gd name="connsiteX8" fmla="*/ 4576890 w 4638602"/>
              <a:gd name="connsiteY8" fmla="*/ 3241888 h 4410135"/>
              <a:gd name="connsiteX9" fmla="*/ 4517897 w 4638602"/>
              <a:gd name="connsiteY9" fmla="*/ 321707 h 4410135"/>
              <a:gd name="connsiteX10" fmla="*/ 3927962 w 4638602"/>
              <a:gd name="connsiteY10" fmla="*/ 105397 h 441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38602" h="4410135">
                <a:moveTo>
                  <a:pt x="3947625" y="85733"/>
                </a:moveTo>
                <a:cubicBezTo>
                  <a:pt x="3932877" y="93927"/>
                  <a:pt x="3632994" y="203720"/>
                  <a:pt x="3495342" y="380701"/>
                </a:cubicBezTo>
                <a:cubicBezTo>
                  <a:pt x="3357690" y="557682"/>
                  <a:pt x="3056167" y="821514"/>
                  <a:pt x="2954567" y="1265604"/>
                </a:cubicBezTo>
                <a:cubicBezTo>
                  <a:pt x="2852967" y="1709694"/>
                  <a:pt x="3164323" y="2692920"/>
                  <a:pt x="2885742" y="3045243"/>
                </a:cubicBezTo>
                <a:cubicBezTo>
                  <a:pt x="2607162" y="3397566"/>
                  <a:pt x="1799278" y="3328741"/>
                  <a:pt x="1283084" y="3379540"/>
                </a:cubicBezTo>
                <a:cubicBezTo>
                  <a:pt x="766890" y="3430339"/>
                  <a:pt x="117962" y="3536856"/>
                  <a:pt x="24555" y="3704004"/>
                </a:cubicBezTo>
                <a:cubicBezTo>
                  <a:pt x="-68852" y="3871152"/>
                  <a:pt x="91742" y="4303772"/>
                  <a:pt x="722645" y="4382430"/>
                </a:cubicBezTo>
                <a:cubicBezTo>
                  <a:pt x="1353548" y="4461088"/>
                  <a:pt x="3167600" y="4366043"/>
                  <a:pt x="3809974" y="4175953"/>
                </a:cubicBezTo>
                <a:cubicBezTo>
                  <a:pt x="4452348" y="3985863"/>
                  <a:pt x="4458903" y="3884262"/>
                  <a:pt x="4576890" y="3241888"/>
                </a:cubicBezTo>
                <a:cubicBezTo>
                  <a:pt x="4694877" y="2599514"/>
                  <a:pt x="4626052" y="844455"/>
                  <a:pt x="4517897" y="321707"/>
                </a:cubicBezTo>
                <a:cubicBezTo>
                  <a:pt x="4409742" y="-201041"/>
                  <a:pt x="4104943" y="59513"/>
                  <a:pt x="3927962" y="105397"/>
                </a:cubicBezTo>
              </a:path>
            </a:pathLst>
          </a:custGeom>
          <a:noFill/>
          <a:ln>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Arrow Connector 42">
            <a:extLst>
              <a:ext uri="{FF2B5EF4-FFF2-40B4-BE49-F238E27FC236}">
                <a16:creationId xmlns:a16="http://schemas.microsoft.com/office/drawing/2014/main" id="{BA047C63-C920-C54B-8A8B-586B3C77B5CA}"/>
              </a:ext>
            </a:extLst>
          </p:cNvPr>
          <p:cNvCxnSpPr>
            <a:cxnSpLocks/>
          </p:cNvCxnSpPr>
          <p:nvPr/>
        </p:nvCxnSpPr>
        <p:spPr>
          <a:xfrm flipH="1" flipV="1">
            <a:off x="5154056" y="4935796"/>
            <a:ext cx="1951153" cy="317979"/>
          </a:xfrm>
          <a:prstGeom prst="straightConnector1">
            <a:avLst/>
          </a:prstGeom>
          <a:ln w="762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44210F8A-02FC-EA48-A8F3-A429E64A701B}"/>
              </a:ext>
            </a:extLst>
          </p:cNvPr>
          <p:cNvSpPr txBox="1"/>
          <p:nvPr/>
        </p:nvSpPr>
        <p:spPr>
          <a:xfrm>
            <a:off x="7447675" y="5831889"/>
            <a:ext cx="2826811" cy="369332"/>
          </a:xfrm>
          <a:prstGeom prst="rect">
            <a:avLst/>
          </a:prstGeom>
          <a:solidFill>
            <a:srgbClr val="FFFFFF">
              <a:alpha val="50196"/>
            </a:srgbClr>
          </a:solidFill>
        </p:spPr>
        <p:txBody>
          <a:bodyPr wrap="square" rtlCol="0">
            <a:spAutoFit/>
          </a:bodyPr>
          <a:lstStyle/>
          <a:p>
            <a:pPr algn="ctr"/>
            <a:r>
              <a:rPr lang="en-GB" b="1" i="1" dirty="0">
                <a:solidFill>
                  <a:srgbClr val="7030A0"/>
                </a:solidFill>
              </a:rPr>
              <a:t>Human Capital</a:t>
            </a:r>
          </a:p>
        </p:txBody>
      </p:sp>
      <p:sp>
        <p:nvSpPr>
          <p:cNvPr id="51" name="TextBox 50">
            <a:extLst>
              <a:ext uri="{FF2B5EF4-FFF2-40B4-BE49-F238E27FC236}">
                <a16:creationId xmlns:a16="http://schemas.microsoft.com/office/drawing/2014/main" id="{22BC7142-2DED-9948-B7A5-9A8D9CE44DE9}"/>
              </a:ext>
            </a:extLst>
          </p:cNvPr>
          <p:cNvSpPr txBox="1"/>
          <p:nvPr/>
        </p:nvSpPr>
        <p:spPr>
          <a:xfrm>
            <a:off x="1536592" y="5800687"/>
            <a:ext cx="2826811" cy="369332"/>
          </a:xfrm>
          <a:prstGeom prst="rect">
            <a:avLst/>
          </a:prstGeom>
          <a:solidFill>
            <a:srgbClr val="FFFFFF">
              <a:alpha val="50196"/>
            </a:srgbClr>
          </a:solidFill>
        </p:spPr>
        <p:txBody>
          <a:bodyPr wrap="square" rtlCol="0">
            <a:spAutoFit/>
          </a:bodyPr>
          <a:lstStyle/>
          <a:p>
            <a:pPr algn="ctr"/>
            <a:r>
              <a:rPr lang="en-GB" b="1" i="1" dirty="0">
                <a:solidFill>
                  <a:schemeClr val="accent2"/>
                </a:solidFill>
              </a:rPr>
              <a:t>Enabling Environment</a:t>
            </a:r>
          </a:p>
        </p:txBody>
      </p:sp>
      <p:sp>
        <p:nvSpPr>
          <p:cNvPr id="31" name="Freeform 30">
            <a:extLst>
              <a:ext uri="{FF2B5EF4-FFF2-40B4-BE49-F238E27FC236}">
                <a16:creationId xmlns:a16="http://schemas.microsoft.com/office/drawing/2014/main" id="{A4AFDDFC-7C57-0345-A4D1-9E3BF1204E31}"/>
              </a:ext>
            </a:extLst>
          </p:cNvPr>
          <p:cNvSpPr/>
          <p:nvPr/>
        </p:nvSpPr>
        <p:spPr>
          <a:xfrm>
            <a:off x="1110974" y="1113372"/>
            <a:ext cx="5349506" cy="4762067"/>
          </a:xfrm>
          <a:custGeom>
            <a:avLst/>
            <a:gdLst>
              <a:gd name="connsiteX0" fmla="*/ 1285875 w 5317787"/>
              <a:gd name="connsiteY0" fmla="*/ 3046152 h 4801875"/>
              <a:gd name="connsiteX1" fmla="*/ 1580842 w 5317787"/>
              <a:gd name="connsiteY1" fmla="*/ 3852397 h 4801875"/>
              <a:gd name="connsiteX2" fmla="*/ 4294546 w 5317787"/>
              <a:gd name="connsiteY2" fmla="*/ 4167030 h 4801875"/>
              <a:gd name="connsiteX3" fmla="*/ 4727165 w 5317787"/>
              <a:gd name="connsiteY3" fmla="*/ 4491494 h 4801875"/>
              <a:gd name="connsiteX4" fmla="*/ 4147062 w 5317787"/>
              <a:gd name="connsiteY4" fmla="*/ 4786462 h 4801875"/>
              <a:gd name="connsiteX5" fmla="*/ 1993797 w 5317787"/>
              <a:gd name="connsiteY5" fmla="*/ 4668475 h 4801875"/>
              <a:gd name="connsiteX6" fmla="*/ 282984 w 5317787"/>
              <a:gd name="connsiteY6" fmla="*/ 3901559 h 4801875"/>
              <a:gd name="connsiteX7" fmla="*/ 17513 w 5317787"/>
              <a:gd name="connsiteY7" fmla="*/ 2544707 h 4801875"/>
              <a:gd name="connsiteX8" fmla="*/ 106004 w 5317787"/>
              <a:gd name="connsiteY8" fmla="*/ 184965 h 4801875"/>
              <a:gd name="connsiteX9" fmla="*/ 754933 w 5317787"/>
              <a:gd name="connsiteY9" fmla="*/ 155468 h 4801875"/>
              <a:gd name="connsiteX10" fmla="*/ 3517797 w 5317787"/>
              <a:gd name="connsiteY10" fmla="*/ 106307 h 4801875"/>
              <a:gd name="connsiteX11" fmla="*/ 5179449 w 5317787"/>
              <a:gd name="connsiteY11" fmla="*/ 578255 h 4801875"/>
              <a:gd name="connsiteX12" fmla="*/ 5002468 w 5317787"/>
              <a:gd name="connsiteY12" fmla="*/ 1620475 h 4801875"/>
              <a:gd name="connsiteX13" fmla="*/ 3232662 w 5317787"/>
              <a:gd name="connsiteY13" fmla="*/ 991210 h 4801875"/>
              <a:gd name="connsiteX14" fmla="*/ 1954468 w 5317787"/>
              <a:gd name="connsiteY14" fmla="*/ 892888 h 4801875"/>
              <a:gd name="connsiteX15" fmla="*/ 1128559 w 5317787"/>
              <a:gd name="connsiteY15" fmla="*/ 1207520 h 4801875"/>
              <a:gd name="connsiteX16" fmla="*/ 1059733 w 5317787"/>
              <a:gd name="connsiteY16" fmla="*/ 2348062 h 4801875"/>
              <a:gd name="connsiteX17" fmla="*/ 1236713 w 5317787"/>
              <a:gd name="connsiteY17" fmla="*/ 3193636 h 4801875"/>
              <a:gd name="connsiteX0" fmla="*/ 1320968 w 5352880"/>
              <a:gd name="connsiteY0" fmla="*/ 2985690 h 4741413"/>
              <a:gd name="connsiteX1" fmla="*/ 1615935 w 5352880"/>
              <a:gd name="connsiteY1" fmla="*/ 3791935 h 4741413"/>
              <a:gd name="connsiteX2" fmla="*/ 4329639 w 5352880"/>
              <a:gd name="connsiteY2" fmla="*/ 4106568 h 4741413"/>
              <a:gd name="connsiteX3" fmla="*/ 4762258 w 5352880"/>
              <a:gd name="connsiteY3" fmla="*/ 4431032 h 4741413"/>
              <a:gd name="connsiteX4" fmla="*/ 4182155 w 5352880"/>
              <a:gd name="connsiteY4" fmla="*/ 4726000 h 4741413"/>
              <a:gd name="connsiteX5" fmla="*/ 2028890 w 5352880"/>
              <a:gd name="connsiteY5" fmla="*/ 4608013 h 4741413"/>
              <a:gd name="connsiteX6" fmla="*/ 318077 w 5352880"/>
              <a:gd name="connsiteY6" fmla="*/ 3841097 h 4741413"/>
              <a:gd name="connsiteX7" fmla="*/ 52606 w 5352880"/>
              <a:gd name="connsiteY7" fmla="*/ 2484245 h 4741413"/>
              <a:gd name="connsiteX8" fmla="*/ 72271 w 5352880"/>
              <a:gd name="connsiteY8" fmla="*/ 724271 h 4741413"/>
              <a:gd name="connsiteX9" fmla="*/ 790026 w 5352880"/>
              <a:gd name="connsiteY9" fmla="*/ 95006 h 4741413"/>
              <a:gd name="connsiteX10" fmla="*/ 3552890 w 5352880"/>
              <a:gd name="connsiteY10" fmla="*/ 45845 h 4741413"/>
              <a:gd name="connsiteX11" fmla="*/ 5214542 w 5352880"/>
              <a:gd name="connsiteY11" fmla="*/ 517793 h 4741413"/>
              <a:gd name="connsiteX12" fmla="*/ 5037561 w 5352880"/>
              <a:gd name="connsiteY12" fmla="*/ 1560013 h 4741413"/>
              <a:gd name="connsiteX13" fmla="*/ 3267755 w 5352880"/>
              <a:gd name="connsiteY13" fmla="*/ 930748 h 4741413"/>
              <a:gd name="connsiteX14" fmla="*/ 1989561 w 5352880"/>
              <a:gd name="connsiteY14" fmla="*/ 832426 h 4741413"/>
              <a:gd name="connsiteX15" fmla="*/ 1163652 w 5352880"/>
              <a:gd name="connsiteY15" fmla="*/ 1147058 h 4741413"/>
              <a:gd name="connsiteX16" fmla="*/ 1094826 w 5352880"/>
              <a:gd name="connsiteY16" fmla="*/ 2287600 h 4741413"/>
              <a:gd name="connsiteX17" fmla="*/ 1271806 w 5352880"/>
              <a:gd name="connsiteY17" fmla="*/ 3133174 h 4741413"/>
              <a:gd name="connsiteX0" fmla="*/ 1317594 w 5349506"/>
              <a:gd name="connsiteY0" fmla="*/ 3006344 h 4762067"/>
              <a:gd name="connsiteX1" fmla="*/ 1612561 w 5349506"/>
              <a:gd name="connsiteY1" fmla="*/ 3812589 h 4762067"/>
              <a:gd name="connsiteX2" fmla="*/ 4326265 w 5349506"/>
              <a:gd name="connsiteY2" fmla="*/ 4127222 h 4762067"/>
              <a:gd name="connsiteX3" fmla="*/ 4758884 w 5349506"/>
              <a:gd name="connsiteY3" fmla="*/ 4451686 h 4762067"/>
              <a:gd name="connsiteX4" fmla="*/ 4178781 w 5349506"/>
              <a:gd name="connsiteY4" fmla="*/ 4746654 h 4762067"/>
              <a:gd name="connsiteX5" fmla="*/ 2025516 w 5349506"/>
              <a:gd name="connsiteY5" fmla="*/ 4628667 h 4762067"/>
              <a:gd name="connsiteX6" fmla="*/ 314703 w 5349506"/>
              <a:gd name="connsiteY6" fmla="*/ 3861751 h 4762067"/>
              <a:gd name="connsiteX7" fmla="*/ 49232 w 5349506"/>
              <a:gd name="connsiteY7" fmla="*/ 2504899 h 4762067"/>
              <a:gd name="connsiteX8" fmla="*/ 68897 w 5349506"/>
              <a:gd name="connsiteY8" fmla="*/ 744925 h 4762067"/>
              <a:gd name="connsiteX9" fmla="*/ 737491 w 5349506"/>
              <a:gd name="connsiteY9" fmla="*/ 76331 h 4762067"/>
              <a:gd name="connsiteX10" fmla="*/ 3549516 w 5349506"/>
              <a:gd name="connsiteY10" fmla="*/ 66499 h 4762067"/>
              <a:gd name="connsiteX11" fmla="*/ 5211168 w 5349506"/>
              <a:gd name="connsiteY11" fmla="*/ 538447 h 4762067"/>
              <a:gd name="connsiteX12" fmla="*/ 5034187 w 5349506"/>
              <a:gd name="connsiteY12" fmla="*/ 1580667 h 4762067"/>
              <a:gd name="connsiteX13" fmla="*/ 3264381 w 5349506"/>
              <a:gd name="connsiteY13" fmla="*/ 951402 h 4762067"/>
              <a:gd name="connsiteX14" fmla="*/ 1986187 w 5349506"/>
              <a:gd name="connsiteY14" fmla="*/ 853080 h 4762067"/>
              <a:gd name="connsiteX15" fmla="*/ 1160278 w 5349506"/>
              <a:gd name="connsiteY15" fmla="*/ 1167712 h 4762067"/>
              <a:gd name="connsiteX16" fmla="*/ 1091452 w 5349506"/>
              <a:gd name="connsiteY16" fmla="*/ 2308254 h 4762067"/>
              <a:gd name="connsiteX17" fmla="*/ 1268432 w 5349506"/>
              <a:gd name="connsiteY17" fmla="*/ 3153828 h 4762067"/>
              <a:gd name="connsiteX0" fmla="*/ 1337259 w 5349506"/>
              <a:gd name="connsiteY0" fmla="*/ 3035840 h 4762067"/>
              <a:gd name="connsiteX1" fmla="*/ 1612561 w 5349506"/>
              <a:gd name="connsiteY1" fmla="*/ 3812589 h 4762067"/>
              <a:gd name="connsiteX2" fmla="*/ 4326265 w 5349506"/>
              <a:gd name="connsiteY2" fmla="*/ 4127222 h 4762067"/>
              <a:gd name="connsiteX3" fmla="*/ 4758884 w 5349506"/>
              <a:gd name="connsiteY3" fmla="*/ 4451686 h 4762067"/>
              <a:gd name="connsiteX4" fmla="*/ 4178781 w 5349506"/>
              <a:gd name="connsiteY4" fmla="*/ 4746654 h 4762067"/>
              <a:gd name="connsiteX5" fmla="*/ 2025516 w 5349506"/>
              <a:gd name="connsiteY5" fmla="*/ 4628667 h 4762067"/>
              <a:gd name="connsiteX6" fmla="*/ 314703 w 5349506"/>
              <a:gd name="connsiteY6" fmla="*/ 3861751 h 4762067"/>
              <a:gd name="connsiteX7" fmla="*/ 49232 w 5349506"/>
              <a:gd name="connsiteY7" fmla="*/ 2504899 h 4762067"/>
              <a:gd name="connsiteX8" fmla="*/ 68897 w 5349506"/>
              <a:gd name="connsiteY8" fmla="*/ 744925 h 4762067"/>
              <a:gd name="connsiteX9" fmla="*/ 737491 w 5349506"/>
              <a:gd name="connsiteY9" fmla="*/ 76331 h 4762067"/>
              <a:gd name="connsiteX10" fmla="*/ 3549516 w 5349506"/>
              <a:gd name="connsiteY10" fmla="*/ 66499 h 4762067"/>
              <a:gd name="connsiteX11" fmla="*/ 5211168 w 5349506"/>
              <a:gd name="connsiteY11" fmla="*/ 538447 h 4762067"/>
              <a:gd name="connsiteX12" fmla="*/ 5034187 w 5349506"/>
              <a:gd name="connsiteY12" fmla="*/ 1580667 h 4762067"/>
              <a:gd name="connsiteX13" fmla="*/ 3264381 w 5349506"/>
              <a:gd name="connsiteY13" fmla="*/ 951402 h 4762067"/>
              <a:gd name="connsiteX14" fmla="*/ 1986187 w 5349506"/>
              <a:gd name="connsiteY14" fmla="*/ 853080 h 4762067"/>
              <a:gd name="connsiteX15" fmla="*/ 1160278 w 5349506"/>
              <a:gd name="connsiteY15" fmla="*/ 1167712 h 4762067"/>
              <a:gd name="connsiteX16" fmla="*/ 1091452 w 5349506"/>
              <a:gd name="connsiteY16" fmla="*/ 2308254 h 4762067"/>
              <a:gd name="connsiteX17" fmla="*/ 1268432 w 5349506"/>
              <a:gd name="connsiteY17" fmla="*/ 3153828 h 4762067"/>
              <a:gd name="connsiteX0" fmla="*/ 1337259 w 5349506"/>
              <a:gd name="connsiteY0" fmla="*/ 3035840 h 4762067"/>
              <a:gd name="connsiteX1" fmla="*/ 1612561 w 5349506"/>
              <a:gd name="connsiteY1" fmla="*/ 3812589 h 4762067"/>
              <a:gd name="connsiteX2" fmla="*/ 4326265 w 5349506"/>
              <a:gd name="connsiteY2" fmla="*/ 4127222 h 4762067"/>
              <a:gd name="connsiteX3" fmla="*/ 4758884 w 5349506"/>
              <a:gd name="connsiteY3" fmla="*/ 4451686 h 4762067"/>
              <a:gd name="connsiteX4" fmla="*/ 4178781 w 5349506"/>
              <a:gd name="connsiteY4" fmla="*/ 4746654 h 4762067"/>
              <a:gd name="connsiteX5" fmla="*/ 2025516 w 5349506"/>
              <a:gd name="connsiteY5" fmla="*/ 4628667 h 4762067"/>
              <a:gd name="connsiteX6" fmla="*/ 314703 w 5349506"/>
              <a:gd name="connsiteY6" fmla="*/ 3861751 h 4762067"/>
              <a:gd name="connsiteX7" fmla="*/ 49232 w 5349506"/>
              <a:gd name="connsiteY7" fmla="*/ 2504899 h 4762067"/>
              <a:gd name="connsiteX8" fmla="*/ 68897 w 5349506"/>
              <a:gd name="connsiteY8" fmla="*/ 744925 h 4762067"/>
              <a:gd name="connsiteX9" fmla="*/ 737491 w 5349506"/>
              <a:gd name="connsiteY9" fmla="*/ 76331 h 4762067"/>
              <a:gd name="connsiteX10" fmla="*/ 3549516 w 5349506"/>
              <a:gd name="connsiteY10" fmla="*/ 66499 h 4762067"/>
              <a:gd name="connsiteX11" fmla="*/ 5211168 w 5349506"/>
              <a:gd name="connsiteY11" fmla="*/ 538447 h 4762067"/>
              <a:gd name="connsiteX12" fmla="*/ 5034187 w 5349506"/>
              <a:gd name="connsiteY12" fmla="*/ 1580667 h 4762067"/>
              <a:gd name="connsiteX13" fmla="*/ 3264381 w 5349506"/>
              <a:gd name="connsiteY13" fmla="*/ 951402 h 4762067"/>
              <a:gd name="connsiteX14" fmla="*/ 1986187 w 5349506"/>
              <a:gd name="connsiteY14" fmla="*/ 853080 h 4762067"/>
              <a:gd name="connsiteX15" fmla="*/ 1160278 w 5349506"/>
              <a:gd name="connsiteY15" fmla="*/ 1167712 h 4762067"/>
              <a:gd name="connsiteX16" fmla="*/ 1091452 w 5349506"/>
              <a:gd name="connsiteY16" fmla="*/ 2308254 h 4762067"/>
              <a:gd name="connsiteX17" fmla="*/ 1268432 w 5349506"/>
              <a:gd name="connsiteY17" fmla="*/ 3153828 h 4762067"/>
              <a:gd name="connsiteX0" fmla="*/ 1337259 w 5349506"/>
              <a:gd name="connsiteY0" fmla="*/ 3035840 h 4762067"/>
              <a:gd name="connsiteX1" fmla="*/ 1612561 w 5349506"/>
              <a:gd name="connsiteY1" fmla="*/ 3812589 h 4762067"/>
              <a:gd name="connsiteX2" fmla="*/ 4326265 w 5349506"/>
              <a:gd name="connsiteY2" fmla="*/ 4127222 h 4762067"/>
              <a:gd name="connsiteX3" fmla="*/ 4758884 w 5349506"/>
              <a:gd name="connsiteY3" fmla="*/ 4451686 h 4762067"/>
              <a:gd name="connsiteX4" fmla="*/ 4178781 w 5349506"/>
              <a:gd name="connsiteY4" fmla="*/ 4746654 h 4762067"/>
              <a:gd name="connsiteX5" fmla="*/ 2025516 w 5349506"/>
              <a:gd name="connsiteY5" fmla="*/ 4628667 h 4762067"/>
              <a:gd name="connsiteX6" fmla="*/ 314703 w 5349506"/>
              <a:gd name="connsiteY6" fmla="*/ 3861751 h 4762067"/>
              <a:gd name="connsiteX7" fmla="*/ 49232 w 5349506"/>
              <a:gd name="connsiteY7" fmla="*/ 2504899 h 4762067"/>
              <a:gd name="connsiteX8" fmla="*/ 68897 w 5349506"/>
              <a:gd name="connsiteY8" fmla="*/ 744925 h 4762067"/>
              <a:gd name="connsiteX9" fmla="*/ 737491 w 5349506"/>
              <a:gd name="connsiteY9" fmla="*/ 76331 h 4762067"/>
              <a:gd name="connsiteX10" fmla="*/ 3549516 w 5349506"/>
              <a:gd name="connsiteY10" fmla="*/ 66499 h 4762067"/>
              <a:gd name="connsiteX11" fmla="*/ 5211168 w 5349506"/>
              <a:gd name="connsiteY11" fmla="*/ 538447 h 4762067"/>
              <a:gd name="connsiteX12" fmla="*/ 5034187 w 5349506"/>
              <a:gd name="connsiteY12" fmla="*/ 1580667 h 4762067"/>
              <a:gd name="connsiteX13" fmla="*/ 3264381 w 5349506"/>
              <a:gd name="connsiteY13" fmla="*/ 951402 h 4762067"/>
              <a:gd name="connsiteX14" fmla="*/ 1986187 w 5349506"/>
              <a:gd name="connsiteY14" fmla="*/ 853080 h 4762067"/>
              <a:gd name="connsiteX15" fmla="*/ 1160278 w 5349506"/>
              <a:gd name="connsiteY15" fmla="*/ 1167712 h 4762067"/>
              <a:gd name="connsiteX16" fmla="*/ 1091452 w 5349506"/>
              <a:gd name="connsiteY16" fmla="*/ 2308254 h 4762067"/>
              <a:gd name="connsiteX17" fmla="*/ 1337258 w 5349506"/>
              <a:gd name="connsiteY17" fmla="*/ 3055505 h 4762067"/>
              <a:gd name="connsiteX0" fmla="*/ 1337259 w 5349506"/>
              <a:gd name="connsiteY0" fmla="*/ 3035840 h 4762067"/>
              <a:gd name="connsiteX1" fmla="*/ 1612561 w 5349506"/>
              <a:gd name="connsiteY1" fmla="*/ 3812589 h 4762067"/>
              <a:gd name="connsiteX2" fmla="*/ 4326265 w 5349506"/>
              <a:gd name="connsiteY2" fmla="*/ 4127222 h 4762067"/>
              <a:gd name="connsiteX3" fmla="*/ 4758884 w 5349506"/>
              <a:gd name="connsiteY3" fmla="*/ 4451686 h 4762067"/>
              <a:gd name="connsiteX4" fmla="*/ 4178781 w 5349506"/>
              <a:gd name="connsiteY4" fmla="*/ 4746654 h 4762067"/>
              <a:gd name="connsiteX5" fmla="*/ 2025516 w 5349506"/>
              <a:gd name="connsiteY5" fmla="*/ 4628667 h 4762067"/>
              <a:gd name="connsiteX6" fmla="*/ 314703 w 5349506"/>
              <a:gd name="connsiteY6" fmla="*/ 3861751 h 4762067"/>
              <a:gd name="connsiteX7" fmla="*/ 49232 w 5349506"/>
              <a:gd name="connsiteY7" fmla="*/ 2504899 h 4762067"/>
              <a:gd name="connsiteX8" fmla="*/ 68897 w 5349506"/>
              <a:gd name="connsiteY8" fmla="*/ 744925 h 4762067"/>
              <a:gd name="connsiteX9" fmla="*/ 737491 w 5349506"/>
              <a:gd name="connsiteY9" fmla="*/ 76331 h 4762067"/>
              <a:gd name="connsiteX10" fmla="*/ 3549516 w 5349506"/>
              <a:gd name="connsiteY10" fmla="*/ 66499 h 4762067"/>
              <a:gd name="connsiteX11" fmla="*/ 5211168 w 5349506"/>
              <a:gd name="connsiteY11" fmla="*/ 538447 h 4762067"/>
              <a:gd name="connsiteX12" fmla="*/ 5034187 w 5349506"/>
              <a:gd name="connsiteY12" fmla="*/ 1580667 h 4762067"/>
              <a:gd name="connsiteX13" fmla="*/ 3264381 w 5349506"/>
              <a:gd name="connsiteY13" fmla="*/ 951402 h 4762067"/>
              <a:gd name="connsiteX14" fmla="*/ 1986187 w 5349506"/>
              <a:gd name="connsiteY14" fmla="*/ 853080 h 4762067"/>
              <a:gd name="connsiteX15" fmla="*/ 1160278 w 5349506"/>
              <a:gd name="connsiteY15" fmla="*/ 1167712 h 4762067"/>
              <a:gd name="connsiteX16" fmla="*/ 1091452 w 5349506"/>
              <a:gd name="connsiteY16" fmla="*/ 2308254 h 4762067"/>
              <a:gd name="connsiteX17" fmla="*/ 1219271 w 5349506"/>
              <a:gd name="connsiteY17" fmla="*/ 3075170 h 4762067"/>
              <a:gd name="connsiteX0" fmla="*/ 1337259 w 5349506"/>
              <a:gd name="connsiteY0" fmla="*/ 3035840 h 4762067"/>
              <a:gd name="connsiteX1" fmla="*/ 1612561 w 5349506"/>
              <a:gd name="connsiteY1" fmla="*/ 3812589 h 4762067"/>
              <a:gd name="connsiteX2" fmla="*/ 4326265 w 5349506"/>
              <a:gd name="connsiteY2" fmla="*/ 4127222 h 4762067"/>
              <a:gd name="connsiteX3" fmla="*/ 4758884 w 5349506"/>
              <a:gd name="connsiteY3" fmla="*/ 4451686 h 4762067"/>
              <a:gd name="connsiteX4" fmla="*/ 4178781 w 5349506"/>
              <a:gd name="connsiteY4" fmla="*/ 4746654 h 4762067"/>
              <a:gd name="connsiteX5" fmla="*/ 2025516 w 5349506"/>
              <a:gd name="connsiteY5" fmla="*/ 4628667 h 4762067"/>
              <a:gd name="connsiteX6" fmla="*/ 314703 w 5349506"/>
              <a:gd name="connsiteY6" fmla="*/ 3861751 h 4762067"/>
              <a:gd name="connsiteX7" fmla="*/ 49232 w 5349506"/>
              <a:gd name="connsiteY7" fmla="*/ 2504899 h 4762067"/>
              <a:gd name="connsiteX8" fmla="*/ 68897 w 5349506"/>
              <a:gd name="connsiteY8" fmla="*/ 744925 h 4762067"/>
              <a:gd name="connsiteX9" fmla="*/ 737491 w 5349506"/>
              <a:gd name="connsiteY9" fmla="*/ 76331 h 4762067"/>
              <a:gd name="connsiteX10" fmla="*/ 3549516 w 5349506"/>
              <a:gd name="connsiteY10" fmla="*/ 66499 h 4762067"/>
              <a:gd name="connsiteX11" fmla="*/ 5211168 w 5349506"/>
              <a:gd name="connsiteY11" fmla="*/ 538447 h 4762067"/>
              <a:gd name="connsiteX12" fmla="*/ 5034187 w 5349506"/>
              <a:gd name="connsiteY12" fmla="*/ 1580667 h 4762067"/>
              <a:gd name="connsiteX13" fmla="*/ 3264381 w 5349506"/>
              <a:gd name="connsiteY13" fmla="*/ 951402 h 4762067"/>
              <a:gd name="connsiteX14" fmla="*/ 1986187 w 5349506"/>
              <a:gd name="connsiteY14" fmla="*/ 853080 h 4762067"/>
              <a:gd name="connsiteX15" fmla="*/ 1160278 w 5349506"/>
              <a:gd name="connsiteY15" fmla="*/ 1167712 h 4762067"/>
              <a:gd name="connsiteX16" fmla="*/ 1091452 w 5349506"/>
              <a:gd name="connsiteY16" fmla="*/ 2308254 h 4762067"/>
              <a:gd name="connsiteX17" fmla="*/ 1219271 w 5349506"/>
              <a:gd name="connsiteY17" fmla="*/ 3075170 h 4762067"/>
              <a:gd name="connsiteX0" fmla="*/ 1209440 w 5349506"/>
              <a:gd name="connsiteY0" fmla="*/ 3055504 h 4762067"/>
              <a:gd name="connsiteX1" fmla="*/ 1612561 w 5349506"/>
              <a:gd name="connsiteY1" fmla="*/ 3812589 h 4762067"/>
              <a:gd name="connsiteX2" fmla="*/ 4326265 w 5349506"/>
              <a:gd name="connsiteY2" fmla="*/ 4127222 h 4762067"/>
              <a:gd name="connsiteX3" fmla="*/ 4758884 w 5349506"/>
              <a:gd name="connsiteY3" fmla="*/ 4451686 h 4762067"/>
              <a:gd name="connsiteX4" fmla="*/ 4178781 w 5349506"/>
              <a:gd name="connsiteY4" fmla="*/ 4746654 h 4762067"/>
              <a:gd name="connsiteX5" fmla="*/ 2025516 w 5349506"/>
              <a:gd name="connsiteY5" fmla="*/ 4628667 h 4762067"/>
              <a:gd name="connsiteX6" fmla="*/ 314703 w 5349506"/>
              <a:gd name="connsiteY6" fmla="*/ 3861751 h 4762067"/>
              <a:gd name="connsiteX7" fmla="*/ 49232 w 5349506"/>
              <a:gd name="connsiteY7" fmla="*/ 2504899 h 4762067"/>
              <a:gd name="connsiteX8" fmla="*/ 68897 w 5349506"/>
              <a:gd name="connsiteY8" fmla="*/ 744925 h 4762067"/>
              <a:gd name="connsiteX9" fmla="*/ 737491 w 5349506"/>
              <a:gd name="connsiteY9" fmla="*/ 76331 h 4762067"/>
              <a:gd name="connsiteX10" fmla="*/ 3549516 w 5349506"/>
              <a:gd name="connsiteY10" fmla="*/ 66499 h 4762067"/>
              <a:gd name="connsiteX11" fmla="*/ 5211168 w 5349506"/>
              <a:gd name="connsiteY11" fmla="*/ 538447 h 4762067"/>
              <a:gd name="connsiteX12" fmla="*/ 5034187 w 5349506"/>
              <a:gd name="connsiteY12" fmla="*/ 1580667 h 4762067"/>
              <a:gd name="connsiteX13" fmla="*/ 3264381 w 5349506"/>
              <a:gd name="connsiteY13" fmla="*/ 951402 h 4762067"/>
              <a:gd name="connsiteX14" fmla="*/ 1986187 w 5349506"/>
              <a:gd name="connsiteY14" fmla="*/ 853080 h 4762067"/>
              <a:gd name="connsiteX15" fmla="*/ 1160278 w 5349506"/>
              <a:gd name="connsiteY15" fmla="*/ 1167712 h 4762067"/>
              <a:gd name="connsiteX16" fmla="*/ 1091452 w 5349506"/>
              <a:gd name="connsiteY16" fmla="*/ 2308254 h 4762067"/>
              <a:gd name="connsiteX17" fmla="*/ 1219271 w 5349506"/>
              <a:gd name="connsiteY17" fmla="*/ 3075170 h 4762067"/>
              <a:gd name="connsiteX0" fmla="*/ 1209440 w 5349506"/>
              <a:gd name="connsiteY0" fmla="*/ 3055504 h 4762067"/>
              <a:gd name="connsiteX1" fmla="*/ 1612561 w 5349506"/>
              <a:gd name="connsiteY1" fmla="*/ 3812589 h 4762067"/>
              <a:gd name="connsiteX2" fmla="*/ 4326265 w 5349506"/>
              <a:gd name="connsiteY2" fmla="*/ 4127222 h 4762067"/>
              <a:gd name="connsiteX3" fmla="*/ 4758884 w 5349506"/>
              <a:gd name="connsiteY3" fmla="*/ 4451686 h 4762067"/>
              <a:gd name="connsiteX4" fmla="*/ 4178781 w 5349506"/>
              <a:gd name="connsiteY4" fmla="*/ 4746654 h 4762067"/>
              <a:gd name="connsiteX5" fmla="*/ 2025516 w 5349506"/>
              <a:gd name="connsiteY5" fmla="*/ 4628667 h 4762067"/>
              <a:gd name="connsiteX6" fmla="*/ 314703 w 5349506"/>
              <a:gd name="connsiteY6" fmla="*/ 3861751 h 4762067"/>
              <a:gd name="connsiteX7" fmla="*/ 49232 w 5349506"/>
              <a:gd name="connsiteY7" fmla="*/ 2504899 h 4762067"/>
              <a:gd name="connsiteX8" fmla="*/ 68897 w 5349506"/>
              <a:gd name="connsiteY8" fmla="*/ 744925 h 4762067"/>
              <a:gd name="connsiteX9" fmla="*/ 737491 w 5349506"/>
              <a:gd name="connsiteY9" fmla="*/ 76331 h 4762067"/>
              <a:gd name="connsiteX10" fmla="*/ 3549516 w 5349506"/>
              <a:gd name="connsiteY10" fmla="*/ 66499 h 4762067"/>
              <a:gd name="connsiteX11" fmla="*/ 5211168 w 5349506"/>
              <a:gd name="connsiteY11" fmla="*/ 538447 h 4762067"/>
              <a:gd name="connsiteX12" fmla="*/ 5034187 w 5349506"/>
              <a:gd name="connsiteY12" fmla="*/ 1580667 h 4762067"/>
              <a:gd name="connsiteX13" fmla="*/ 3264381 w 5349506"/>
              <a:gd name="connsiteY13" fmla="*/ 951402 h 4762067"/>
              <a:gd name="connsiteX14" fmla="*/ 1986187 w 5349506"/>
              <a:gd name="connsiteY14" fmla="*/ 853080 h 4762067"/>
              <a:gd name="connsiteX15" fmla="*/ 1160278 w 5349506"/>
              <a:gd name="connsiteY15" fmla="*/ 1167712 h 4762067"/>
              <a:gd name="connsiteX16" fmla="*/ 1091452 w 5349506"/>
              <a:gd name="connsiteY16" fmla="*/ 2308254 h 4762067"/>
              <a:gd name="connsiteX17" fmla="*/ 1219271 w 5349506"/>
              <a:gd name="connsiteY17" fmla="*/ 3075170 h 4762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49506" h="4762067">
                <a:moveTo>
                  <a:pt x="1209440" y="3055504"/>
                </a:moveTo>
                <a:cubicBezTo>
                  <a:pt x="1273350" y="3453711"/>
                  <a:pt x="1093090" y="3633969"/>
                  <a:pt x="1612561" y="3812589"/>
                </a:cubicBezTo>
                <a:cubicBezTo>
                  <a:pt x="2132032" y="3991209"/>
                  <a:pt x="3801878" y="4020706"/>
                  <a:pt x="4326265" y="4127222"/>
                </a:cubicBezTo>
                <a:cubicBezTo>
                  <a:pt x="4850652" y="4233738"/>
                  <a:pt x="4783465" y="4348447"/>
                  <a:pt x="4758884" y="4451686"/>
                </a:cubicBezTo>
                <a:cubicBezTo>
                  <a:pt x="4734303" y="4554925"/>
                  <a:pt x="4634342" y="4717157"/>
                  <a:pt x="4178781" y="4746654"/>
                </a:cubicBezTo>
                <a:cubicBezTo>
                  <a:pt x="3723220" y="4776151"/>
                  <a:pt x="2669529" y="4776151"/>
                  <a:pt x="2025516" y="4628667"/>
                </a:cubicBezTo>
                <a:cubicBezTo>
                  <a:pt x="1381503" y="4481183"/>
                  <a:pt x="644084" y="4215712"/>
                  <a:pt x="314703" y="3861751"/>
                </a:cubicBezTo>
                <a:cubicBezTo>
                  <a:pt x="-14678" y="3507790"/>
                  <a:pt x="90200" y="3024370"/>
                  <a:pt x="49232" y="2504899"/>
                </a:cubicBezTo>
                <a:cubicBezTo>
                  <a:pt x="8264" y="1985428"/>
                  <a:pt x="-45813" y="1149686"/>
                  <a:pt x="68897" y="744925"/>
                </a:cubicBezTo>
                <a:cubicBezTo>
                  <a:pt x="183607" y="340164"/>
                  <a:pt x="157388" y="189402"/>
                  <a:pt x="737491" y="76331"/>
                </a:cubicBezTo>
                <a:cubicBezTo>
                  <a:pt x="1317594" y="-36740"/>
                  <a:pt x="2803903" y="-10520"/>
                  <a:pt x="3549516" y="66499"/>
                </a:cubicBezTo>
                <a:cubicBezTo>
                  <a:pt x="4295129" y="143518"/>
                  <a:pt x="4963723" y="286086"/>
                  <a:pt x="5211168" y="538447"/>
                </a:cubicBezTo>
                <a:cubicBezTo>
                  <a:pt x="5458613" y="790808"/>
                  <a:pt x="5358652" y="1511841"/>
                  <a:pt x="5034187" y="1580667"/>
                </a:cubicBezTo>
                <a:cubicBezTo>
                  <a:pt x="4709723" y="1649493"/>
                  <a:pt x="3772381" y="1072666"/>
                  <a:pt x="3264381" y="951402"/>
                </a:cubicBezTo>
                <a:cubicBezTo>
                  <a:pt x="2756381" y="830138"/>
                  <a:pt x="2336871" y="817028"/>
                  <a:pt x="1986187" y="853080"/>
                </a:cubicBezTo>
                <a:cubicBezTo>
                  <a:pt x="1635503" y="889132"/>
                  <a:pt x="1309401" y="925183"/>
                  <a:pt x="1160278" y="1167712"/>
                </a:cubicBezTo>
                <a:cubicBezTo>
                  <a:pt x="1011155" y="1410241"/>
                  <a:pt x="1081620" y="1990344"/>
                  <a:pt x="1091452" y="2308254"/>
                </a:cubicBezTo>
                <a:cubicBezTo>
                  <a:pt x="1101284" y="2626164"/>
                  <a:pt x="1110297" y="2345944"/>
                  <a:pt x="1219271" y="3075170"/>
                </a:cubicBezTo>
              </a:path>
            </a:pathLst>
          </a:cu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Arrow Connector 51">
            <a:extLst>
              <a:ext uri="{FF2B5EF4-FFF2-40B4-BE49-F238E27FC236}">
                <a16:creationId xmlns:a16="http://schemas.microsoft.com/office/drawing/2014/main" id="{BB134AFF-019B-DC42-A861-8495D866D53A}"/>
              </a:ext>
            </a:extLst>
          </p:cNvPr>
          <p:cNvCxnSpPr>
            <a:cxnSpLocks/>
          </p:cNvCxnSpPr>
          <p:nvPr/>
        </p:nvCxnSpPr>
        <p:spPr>
          <a:xfrm flipV="1">
            <a:off x="5154985" y="3351756"/>
            <a:ext cx="1488531" cy="21237"/>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8BB193C8-4FDB-4242-BB9C-578597EE8920}"/>
              </a:ext>
            </a:extLst>
          </p:cNvPr>
          <p:cNvSpPr txBox="1"/>
          <p:nvPr/>
        </p:nvSpPr>
        <p:spPr>
          <a:xfrm>
            <a:off x="6574104" y="3176922"/>
            <a:ext cx="1313697" cy="400110"/>
          </a:xfrm>
          <a:prstGeom prst="rect">
            <a:avLst/>
          </a:prstGeom>
          <a:solidFill>
            <a:srgbClr val="FFFFFF">
              <a:alpha val="50196"/>
            </a:srgbClr>
          </a:solidFill>
        </p:spPr>
        <p:txBody>
          <a:bodyPr wrap="square" rtlCol="0">
            <a:spAutoFit/>
          </a:bodyPr>
          <a:lstStyle/>
          <a:p>
            <a:pPr algn="ctr"/>
            <a:r>
              <a:rPr lang="en-GB" sz="2000" b="1" dirty="0">
                <a:solidFill>
                  <a:srgbClr val="FF0000"/>
                </a:solidFill>
              </a:rPr>
              <a:t>Resilience</a:t>
            </a:r>
          </a:p>
        </p:txBody>
      </p:sp>
      <p:cxnSp>
        <p:nvCxnSpPr>
          <p:cNvPr id="62" name="Straight Arrow Connector 61">
            <a:extLst>
              <a:ext uri="{FF2B5EF4-FFF2-40B4-BE49-F238E27FC236}">
                <a16:creationId xmlns:a16="http://schemas.microsoft.com/office/drawing/2014/main" id="{D251908E-823F-434B-BDBC-F51CEA1B9079}"/>
              </a:ext>
            </a:extLst>
          </p:cNvPr>
          <p:cNvCxnSpPr>
            <a:cxnSpLocks/>
          </p:cNvCxnSpPr>
          <p:nvPr/>
        </p:nvCxnSpPr>
        <p:spPr>
          <a:xfrm flipH="1" flipV="1">
            <a:off x="7187383" y="3616935"/>
            <a:ext cx="353959" cy="1356237"/>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B805445F-3ABD-0E47-B413-9AA920011F61}"/>
              </a:ext>
            </a:extLst>
          </p:cNvPr>
          <p:cNvCxnSpPr>
            <a:cxnSpLocks/>
          </p:cNvCxnSpPr>
          <p:nvPr/>
        </p:nvCxnSpPr>
        <p:spPr>
          <a:xfrm flipH="1">
            <a:off x="8062452" y="2704112"/>
            <a:ext cx="2127218" cy="629509"/>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A81A5926-EDD0-5A4D-987C-9759E40E9430}"/>
              </a:ext>
            </a:extLst>
          </p:cNvPr>
          <p:cNvCxnSpPr>
            <a:cxnSpLocks/>
          </p:cNvCxnSpPr>
          <p:nvPr/>
        </p:nvCxnSpPr>
        <p:spPr>
          <a:xfrm flipH="1" flipV="1">
            <a:off x="8062452" y="3577032"/>
            <a:ext cx="1661651" cy="1051932"/>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C22BFBB8-63EF-AE41-87D8-30E7BACF12FB}"/>
              </a:ext>
            </a:extLst>
          </p:cNvPr>
          <p:cNvSpPr txBox="1"/>
          <p:nvPr/>
        </p:nvSpPr>
        <p:spPr>
          <a:xfrm>
            <a:off x="8078212" y="2070332"/>
            <a:ext cx="1313698" cy="738664"/>
          </a:xfrm>
          <a:prstGeom prst="rect">
            <a:avLst/>
          </a:prstGeom>
          <a:solidFill>
            <a:srgbClr val="FFFFFF">
              <a:alpha val="50196"/>
            </a:srgbClr>
          </a:solidFill>
        </p:spPr>
        <p:txBody>
          <a:bodyPr wrap="square" rtlCol="0">
            <a:spAutoFit/>
          </a:bodyPr>
          <a:lstStyle/>
          <a:p>
            <a:pPr algn="ctr"/>
            <a:r>
              <a:rPr lang="en-GB" sz="1400" i="1" dirty="0">
                <a:solidFill>
                  <a:schemeClr val="accent3"/>
                </a:solidFill>
              </a:rPr>
              <a:t>Enables community response</a:t>
            </a:r>
          </a:p>
        </p:txBody>
      </p:sp>
      <p:cxnSp>
        <p:nvCxnSpPr>
          <p:cNvPr id="59" name="Straight Arrow Connector 58">
            <a:extLst>
              <a:ext uri="{FF2B5EF4-FFF2-40B4-BE49-F238E27FC236}">
                <a16:creationId xmlns:a16="http://schemas.microsoft.com/office/drawing/2014/main" id="{634EF357-7741-BB42-B604-C3830453DAA6}"/>
              </a:ext>
            </a:extLst>
          </p:cNvPr>
          <p:cNvCxnSpPr>
            <a:cxnSpLocks/>
          </p:cNvCxnSpPr>
          <p:nvPr/>
        </p:nvCxnSpPr>
        <p:spPr>
          <a:xfrm flipH="1">
            <a:off x="7447675" y="1917921"/>
            <a:ext cx="1240851" cy="1259001"/>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31196F2F-7217-AA4A-AF50-57056B46954B}"/>
              </a:ext>
            </a:extLst>
          </p:cNvPr>
          <p:cNvSpPr txBox="1"/>
          <p:nvPr/>
        </p:nvSpPr>
        <p:spPr>
          <a:xfrm>
            <a:off x="6565252" y="2047135"/>
            <a:ext cx="1210683" cy="523220"/>
          </a:xfrm>
          <a:prstGeom prst="rect">
            <a:avLst/>
          </a:prstGeom>
          <a:solidFill>
            <a:srgbClr val="FFFFFF">
              <a:alpha val="50196"/>
            </a:srgbClr>
          </a:solidFill>
        </p:spPr>
        <p:txBody>
          <a:bodyPr wrap="square" rtlCol="0">
            <a:spAutoFit/>
          </a:bodyPr>
          <a:lstStyle/>
          <a:p>
            <a:pPr algn="ctr"/>
            <a:r>
              <a:rPr lang="en-GB" sz="1400" i="1" dirty="0"/>
              <a:t>Influences whole system</a:t>
            </a:r>
          </a:p>
        </p:txBody>
      </p:sp>
    </p:spTree>
    <p:extLst>
      <p:ext uri="{BB962C8B-B14F-4D97-AF65-F5344CB8AC3E}">
        <p14:creationId xmlns:p14="http://schemas.microsoft.com/office/powerpoint/2010/main" val="32981708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9C517D48-30CD-4B4D-9415-AF84CE07D767}"/>
              </a:ext>
            </a:extLst>
          </p:cNvPr>
          <p:cNvPicPr>
            <a:picLocks noChangeAspect="1"/>
          </p:cNvPicPr>
          <p:nvPr/>
        </p:nvPicPr>
        <p:blipFill>
          <a:blip r:embed="rId2" cstate="print">
            <a:alphaModFix amt="50000"/>
            <a:extLst>
              <a:ext uri="{28A0092B-C50C-407E-A947-70E740481C1C}">
                <a14:useLocalDpi xmlns:a14="http://schemas.microsoft.com/office/drawing/2010/main"/>
              </a:ext>
            </a:extLst>
          </a:blip>
          <a:stretch>
            <a:fillRect/>
          </a:stretch>
        </p:blipFill>
        <p:spPr>
          <a:xfrm>
            <a:off x="204757" y="564777"/>
            <a:ext cx="11839437" cy="6293224"/>
          </a:xfrm>
          <a:prstGeom prst="rect">
            <a:avLst/>
          </a:prstGeom>
        </p:spPr>
      </p:pic>
      <p:sp>
        <p:nvSpPr>
          <p:cNvPr id="2" name="Title 1">
            <a:extLst>
              <a:ext uri="{FF2B5EF4-FFF2-40B4-BE49-F238E27FC236}">
                <a16:creationId xmlns:a16="http://schemas.microsoft.com/office/drawing/2014/main" id="{0DBE2C9B-DC29-D245-B18C-D66D93E86B8D}"/>
              </a:ext>
            </a:extLst>
          </p:cNvPr>
          <p:cNvSpPr>
            <a:spLocks noGrp="1"/>
          </p:cNvSpPr>
          <p:nvPr>
            <p:ph type="title"/>
          </p:nvPr>
        </p:nvSpPr>
        <p:spPr/>
        <p:txBody>
          <a:bodyPr/>
          <a:lstStyle/>
          <a:p>
            <a:r>
              <a:rPr lang="en-GB" dirty="0"/>
              <a:t>Pathway: Education</a:t>
            </a:r>
          </a:p>
        </p:txBody>
      </p:sp>
      <p:pic>
        <p:nvPicPr>
          <p:cNvPr id="6" name="Picture 5">
            <a:extLst>
              <a:ext uri="{FF2B5EF4-FFF2-40B4-BE49-F238E27FC236}">
                <a16:creationId xmlns:a16="http://schemas.microsoft.com/office/drawing/2014/main" id="{1A71D1F4-9D4E-5143-8FD9-56CFFED52D0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943079" y="5209630"/>
            <a:ext cx="1810192" cy="592838"/>
          </a:xfrm>
          <a:prstGeom prst="rect">
            <a:avLst/>
          </a:prstGeom>
        </p:spPr>
      </p:pic>
      <p:pic>
        <p:nvPicPr>
          <p:cNvPr id="8" name="Picture 7">
            <a:extLst>
              <a:ext uri="{FF2B5EF4-FFF2-40B4-BE49-F238E27FC236}">
                <a16:creationId xmlns:a16="http://schemas.microsoft.com/office/drawing/2014/main" id="{EA8C60CC-359C-B744-ADD1-491BE5B6503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726006" y="1478781"/>
            <a:ext cx="1286535" cy="1271575"/>
          </a:xfrm>
          <a:prstGeom prst="rect">
            <a:avLst/>
          </a:prstGeom>
        </p:spPr>
      </p:pic>
      <p:pic>
        <p:nvPicPr>
          <p:cNvPr id="9" name="Picture 8">
            <a:extLst>
              <a:ext uri="{FF2B5EF4-FFF2-40B4-BE49-F238E27FC236}">
                <a16:creationId xmlns:a16="http://schemas.microsoft.com/office/drawing/2014/main" id="{99142E7C-9F8C-D647-AD15-308AE075660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438730" y="4307649"/>
            <a:ext cx="1217152" cy="1233902"/>
          </a:xfrm>
          <a:prstGeom prst="rect">
            <a:avLst/>
          </a:prstGeom>
        </p:spPr>
      </p:pic>
      <p:pic>
        <p:nvPicPr>
          <p:cNvPr id="23" name="Picture 22">
            <a:extLst>
              <a:ext uri="{FF2B5EF4-FFF2-40B4-BE49-F238E27FC236}">
                <a16:creationId xmlns:a16="http://schemas.microsoft.com/office/drawing/2014/main" id="{A257A928-A191-974B-8FE8-62A3229D98EB}"/>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321324" y="2865240"/>
            <a:ext cx="1810192" cy="1006564"/>
          </a:xfrm>
          <a:prstGeom prst="rect">
            <a:avLst/>
          </a:prstGeom>
        </p:spPr>
      </p:pic>
      <p:pic>
        <p:nvPicPr>
          <p:cNvPr id="32" name="Picture 31">
            <a:extLst>
              <a:ext uri="{FF2B5EF4-FFF2-40B4-BE49-F238E27FC236}">
                <a16:creationId xmlns:a16="http://schemas.microsoft.com/office/drawing/2014/main" id="{3044BCF2-36B6-B547-AADB-D0E66E9E2B2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457338" y="2827654"/>
            <a:ext cx="1743681" cy="836073"/>
          </a:xfrm>
          <a:prstGeom prst="rect">
            <a:avLst/>
          </a:prstGeom>
        </p:spPr>
      </p:pic>
      <p:sp>
        <p:nvSpPr>
          <p:cNvPr id="54" name="Freeform 53">
            <a:extLst>
              <a:ext uri="{FF2B5EF4-FFF2-40B4-BE49-F238E27FC236}">
                <a16:creationId xmlns:a16="http://schemas.microsoft.com/office/drawing/2014/main" id="{AC997299-6A1F-8544-B9DC-3C163F2D9E5E}"/>
              </a:ext>
            </a:extLst>
          </p:cNvPr>
          <p:cNvSpPr/>
          <p:nvPr/>
        </p:nvSpPr>
        <p:spPr>
          <a:xfrm>
            <a:off x="3378072" y="3274143"/>
            <a:ext cx="1085774" cy="1238864"/>
          </a:xfrm>
          <a:custGeom>
            <a:avLst/>
            <a:gdLst>
              <a:gd name="connsiteX0" fmla="*/ 544990 w 1390564"/>
              <a:gd name="connsiteY0" fmla="*/ 1179871 h 1179871"/>
              <a:gd name="connsiteX1" fmla="*/ 33713 w 1390564"/>
              <a:gd name="connsiteY1" fmla="*/ 265471 h 1179871"/>
              <a:gd name="connsiteX2" fmla="*/ 1390564 w 1390564"/>
              <a:gd name="connsiteY2" fmla="*/ 0 h 1179871"/>
              <a:gd name="connsiteX0" fmla="*/ 257245 w 1102819"/>
              <a:gd name="connsiteY0" fmla="*/ 1179871 h 1179871"/>
              <a:gd name="connsiteX1" fmla="*/ 99929 w 1102819"/>
              <a:gd name="connsiteY1" fmla="*/ 275303 h 1179871"/>
              <a:gd name="connsiteX2" fmla="*/ 1102819 w 1102819"/>
              <a:gd name="connsiteY2" fmla="*/ 0 h 1179871"/>
              <a:gd name="connsiteX0" fmla="*/ 279529 w 1085774"/>
              <a:gd name="connsiteY0" fmla="*/ 1238864 h 1238864"/>
              <a:gd name="connsiteX1" fmla="*/ 82884 w 1085774"/>
              <a:gd name="connsiteY1" fmla="*/ 275303 h 1238864"/>
              <a:gd name="connsiteX2" fmla="*/ 1085774 w 1085774"/>
              <a:gd name="connsiteY2" fmla="*/ 0 h 1238864"/>
            </a:gdLst>
            <a:ahLst/>
            <a:cxnLst>
              <a:cxn ang="0">
                <a:pos x="connsiteX0" y="connsiteY0"/>
              </a:cxn>
              <a:cxn ang="0">
                <a:pos x="connsiteX1" y="connsiteY1"/>
              </a:cxn>
              <a:cxn ang="0">
                <a:pos x="connsiteX2" y="connsiteY2"/>
              </a:cxn>
            </a:cxnLst>
            <a:rect l="l" t="t" r="r" b="b"/>
            <a:pathLst>
              <a:path w="1085774" h="1238864">
                <a:moveTo>
                  <a:pt x="279529" y="1238864"/>
                </a:moveTo>
                <a:cubicBezTo>
                  <a:pt x="-46574" y="879986"/>
                  <a:pt x="-51490" y="481780"/>
                  <a:pt x="82884" y="275303"/>
                </a:cubicBezTo>
                <a:cubicBezTo>
                  <a:pt x="217258" y="68826"/>
                  <a:pt x="477813" y="34413"/>
                  <a:pt x="1085774" y="0"/>
                </a:cubicBezTo>
              </a:path>
            </a:pathLst>
          </a:custGeom>
          <a:noFill/>
          <a:ln w="76200">
            <a:solidFill>
              <a:schemeClr val="accent2">
                <a:alpha val="50196"/>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Freeform 56">
            <a:extLst>
              <a:ext uri="{FF2B5EF4-FFF2-40B4-BE49-F238E27FC236}">
                <a16:creationId xmlns:a16="http://schemas.microsoft.com/office/drawing/2014/main" id="{27A822CE-33C8-D94E-96CD-C61D2F7FC14C}"/>
              </a:ext>
            </a:extLst>
          </p:cNvPr>
          <p:cNvSpPr/>
          <p:nvPr/>
        </p:nvSpPr>
        <p:spPr>
          <a:xfrm>
            <a:off x="4630994" y="4771047"/>
            <a:ext cx="3185651" cy="459713"/>
          </a:xfrm>
          <a:custGeom>
            <a:avLst/>
            <a:gdLst>
              <a:gd name="connsiteX0" fmla="*/ 3185651 w 3185651"/>
              <a:gd name="connsiteY0" fmla="*/ 761828 h 761828"/>
              <a:gd name="connsiteX1" fmla="*/ 1681316 w 3185651"/>
              <a:gd name="connsiteY1" fmla="*/ 14577 h 761828"/>
              <a:gd name="connsiteX2" fmla="*/ 0 w 3185651"/>
              <a:gd name="connsiteY2" fmla="*/ 339041 h 761828"/>
            </a:gdLst>
            <a:ahLst/>
            <a:cxnLst>
              <a:cxn ang="0">
                <a:pos x="connsiteX0" y="connsiteY0"/>
              </a:cxn>
              <a:cxn ang="0">
                <a:pos x="connsiteX1" y="connsiteY1"/>
              </a:cxn>
              <a:cxn ang="0">
                <a:pos x="connsiteX2" y="connsiteY2"/>
              </a:cxn>
            </a:cxnLst>
            <a:rect l="l" t="t" r="r" b="b"/>
            <a:pathLst>
              <a:path w="3185651" h="761828">
                <a:moveTo>
                  <a:pt x="3185651" y="761828"/>
                </a:moveTo>
                <a:cubicBezTo>
                  <a:pt x="2698954" y="423434"/>
                  <a:pt x="2212258" y="85041"/>
                  <a:pt x="1681316" y="14577"/>
                </a:cubicBezTo>
                <a:cubicBezTo>
                  <a:pt x="1150374" y="-55887"/>
                  <a:pt x="575187" y="141577"/>
                  <a:pt x="0" y="339041"/>
                </a:cubicBezTo>
              </a:path>
            </a:pathLst>
          </a:custGeom>
          <a:noFill/>
          <a:ln w="76200">
            <a:solidFill>
              <a:schemeClr val="accent2">
                <a:alpha val="50196"/>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58" name="Freeform 57">
            <a:extLst>
              <a:ext uri="{FF2B5EF4-FFF2-40B4-BE49-F238E27FC236}">
                <a16:creationId xmlns:a16="http://schemas.microsoft.com/office/drawing/2014/main" id="{60204022-4CEE-6240-9F8A-B3FDCCDD6990}"/>
              </a:ext>
            </a:extLst>
          </p:cNvPr>
          <p:cNvSpPr/>
          <p:nvPr/>
        </p:nvSpPr>
        <p:spPr>
          <a:xfrm>
            <a:off x="8740877" y="2733368"/>
            <a:ext cx="2625213" cy="2792361"/>
          </a:xfrm>
          <a:custGeom>
            <a:avLst/>
            <a:gdLst>
              <a:gd name="connsiteX0" fmla="*/ 0 w 2625213"/>
              <a:gd name="connsiteY0" fmla="*/ 2792361 h 2792361"/>
              <a:gd name="connsiteX1" fmla="*/ 2015613 w 2625213"/>
              <a:gd name="connsiteY1" fmla="*/ 2202426 h 2792361"/>
              <a:gd name="connsiteX2" fmla="*/ 2625213 w 2625213"/>
              <a:gd name="connsiteY2" fmla="*/ 0 h 2792361"/>
            </a:gdLst>
            <a:ahLst/>
            <a:cxnLst>
              <a:cxn ang="0">
                <a:pos x="connsiteX0" y="connsiteY0"/>
              </a:cxn>
              <a:cxn ang="0">
                <a:pos x="connsiteX1" y="connsiteY1"/>
              </a:cxn>
              <a:cxn ang="0">
                <a:pos x="connsiteX2" y="connsiteY2"/>
              </a:cxn>
            </a:cxnLst>
            <a:rect l="l" t="t" r="r" b="b"/>
            <a:pathLst>
              <a:path w="2625213" h="2792361">
                <a:moveTo>
                  <a:pt x="0" y="2792361"/>
                </a:moveTo>
                <a:cubicBezTo>
                  <a:pt x="789039" y="2730090"/>
                  <a:pt x="1578078" y="2667819"/>
                  <a:pt x="2015613" y="2202426"/>
                </a:cubicBezTo>
                <a:cubicBezTo>
                  <a:pt x="2453148" y="1737033"/>
                  <a:pt x="2541639" y="311355"/>
                  <a:pt x="2625213" y="0"/>
                </a:cubicBezTo>
              </a:path>
            </a:pathLst>
          </a:custGeom>
          <a:noFill/>
          <a:ln w="76200">
            <a:solidFill>
              <a:srgbClr val="7030A0">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Freeform 58">
            <a:extLst>
              <a:ext uri="{FF2B5EF4-FFF2-40B4-BE49-F238E27FC236}">
                <a16:creationId xmlns:a16="http://schemas.microsoft.com/office/drawing/2014/main" id="{E4E33E1C-B63E-924B-B3D1-5A4488E56664}"/>
              </a:ext>
            </a:extLst>
          </p:cNvPr>
          <p:cNvSpPr/>
          <p:nvPr/>
        </p:nvSpPr>
        <p:spPr>
          <a:xfrm>
            <a:off x="8190271" y="2010945"/>
            <a:ext cx="2576052" cy="869907"/>
          </a:xfrm>
          <a:custGeom>
            <a:avLst/>
            <a:gdLst>
              <a:gd name="connsiteX0" fmla="*/ 2576052 w 2576052"/>
              <a:gd name="connsiteY0" fmla="*/ 83326 h 869907"/>
              <a:gd name="connsiteX1" fmla="*/ 1111045 w 2576052"/>
              <a:gd name="connsiteY1" fmla="*/ 73494 h 869907"/>
              <a:gd name="connsiteX2" fmla="*/ 0 w 2576052"/>
              <a:gd name="connsiteY2" fmla="*/ 869907 h 869907"/>
            </a:gdLst>
            <a:ahLst/>
            <a:cxnLst>
              <a:cxn ang="0">
                <a:pos x="connsiteX0" y="connsiteY0"/>
              </a:cxn>
              <a:cxn ang="0">
                <a:pos x="connsiteX1" y="connsiteY1"/>
              </a:cxn>
              <a:cxn ang="0">
                <a:pos x="connsiteX2" y="connsiteY2"/>
              </a:cxn>
            </a:cxnLst>
            <a:rect l="l" t="t" r="r" b="b"/>
            <a:pathLst>
              <a:path w="2576052" h="869907">
                <a:moveTo>
                  <a:pt x="2576052" y="83326"/>
                </a:moveTo>
                <a:cubicBezTo>
                  <a:pt x="2058219" y="12861"/>
                  <a:pt x="1540387" y="-57603"/>
                  <a:pt x="1111045" y="73494"/>
                </a:cubicBezTo>
                <a:cubicBezTo>
                  <a:pt x="681703" y="204591"/>
                  <a:pt x="340851" y="537249"/>
                  <a:pt x="0" y="869907"/>
                </a:cubicBezTo>
              </a:path>
            </a:pathLst>
          </a:custGeom>
          <a:noFill/>
          <a:ln w="76200">
            <a:solidFill>
              <a:srgbClr val="7030A0">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Freeform 59">
            <a:extLst>
              <a:ext uri="{FF2B5EF4-FFF2-40B4-BE49-F238E27FC236}">
                <a16:creationId xmlns:a16="http://schemas.microsoft.com/office/drawing/2014/main" id="{ED0B4630-015C-2740-A1E1-5E7775D91D14}"/>
              </a:ext>
            </a:extLst>
          </p:cNvPr>
          <p:cNvSpPr/>
          <p:nvPr/>
        </p:nvSpPr>
        <p:spPr>
          <a:xfrm>
            <a:off x="4670323" y="3844413"/>
            <a:ext cx="3431458" cy="1120877"/>
          </a:xfrm>
          <a:custGeom>
            <a:avLst/>
            <a:gdLst>
              <a:gd name="connsiteX0" fmla="*/ 3431458 w 3431458"/>
              <a:gd name="connsiteY0" fmla="*/ 0 h 1120877"/>
              <a:gd name="connsiteX1" fmla="*/ 1848464 w 3431458"/>
              <a:gd name="connsiteY1" fmla="*/ 668593 h 1120877"/>
              <a:gd name="connsiteX2" fmla="*/ 0 w 3431458"/>
              <a:gd name="connsiteY2" fmla="*/ 1120877 h 1120877"/>
            </a:gdLst>
            <a:ahLst/>
            <a:cxnLst>
              <a:cxn ang="0">
                <a:pos x="connsiteX0" y="connsiteY0"/>
              </a:cxn>
              <a:cxn ang="0">
                <a:pos x="connsiteX1" y="connsiteY1"/>
              </a:cxn>
              <a:cxn ang="0">
                <a:pos x="connsiteX2" y="connsiteY2"/>
              </a:cxn>
            </a:cxnLst>
            <a:rect l="l" t="t" r="r" b="b"/>
            <a:pathLst>
              <a:path w="3431458" h="1120877">
                <a:moveTo>
                  <a:pt x="3431458" y="0"/>
                </a:moveTo>
                <a:cubicBezTo>
                  <a:pt x="2925916" y="240890"/>
                  <a:pt x="2420374" y="481780"/>
                  <a:pt x="1848464" y="668593"/>
                </a:cubicBezTo>
                <a:cubicBezTo>
                  <a:pt x="1276554" y="855406"/>
                  <a:pt x="638277" y="988141"/>
                  <a:pt x="0" y="1120877"/>
                </a:cubicBezTo>
              </a:path>
            </a:pathLst>
          </a:custGeom>
          <a:noFill/>
          <a:ln w="76200">
            <a:solidFill>
              <a:schemeClr val="accent2">
                <a:alpha val="50196"/>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TextBox 60">
            <a:extLst>
              <a:ext uri="{FF2B5EF4-FFF2-40B4-BE49-F238E27FC236}">
                <a16:creationId xmlns:a16="http://schemas.microsoft.com/office/drawing/2014/main" id="{D2963473-B551-4E40-B459-DDD890949ADB}"/>
              </a:ext>
            </a:extLst>
          </p:cNvPr>
          <p:cNvSpPr txBox="1"/>
          <p:nvPr/>
        </p:nvSpPr>
        <p:spPr>
          <a:xfrm>
            <a:off x="9314040" y="2860270"/>
            <a:ext cx="1615274" cy="1200329"/>
          </a:xfrm>
          <a:prstGeom prst="rect">
            <a:avLst/>
          </a:prstGeom>
          <a:solidFill>
            <a:srgbClr val="FFFFFF">
              <a:alpha val="50196"/>
            </a:srgbClr>
          </a:solidFill>
        </p:spPr>
        <p:txBody>
          <a:bodyPr wrap="square" rtlCol="0">
            <a:spAutoFit/>
          </a:bodyPr>
          <a:lstStyle/>
          <a:p>
            <a:pPr algn="ctr"/>
            <a:r>
              <a:rPr lang="en-GB" b="1" i="1" dirty="0">
                <a:solidFill>
                  <a:srgbClr val="7030A0"/>
                </a:solidFill>
              </a:rPr>
              <a:t>Education enables well-being through WASH</a:t>
            </a:r>
          </a:p>
        </p:txBody>
      </p:sp>
      <p:sp>
        <p:nvSpPr>
          <p:cNvPr id="62" name="TextBox 61">
            <a:extLst>
              <a:ext uri="{FF2B5EF4-FFF2-40B4-BE49-F238E27FC236}">
                <a16:creationId xmlns:a16="http://schemas.microsoft.com/office/drawing/2014/main" id="{B68DFD73-A5BD-9B49-A475-A3F1C0E6338C}"/>
              </a:ext>
            </a:extLst>
          </p:cNvPr>
          <p:cNvSpPr txBox="1"/>
          <p:nvPr/>
        </p:nvSpPr>
        <p:spPr>
          <a:xfrm>
            <a:off x="3954821" y="5848431"/>
            <a:ext cx="1615274" cy="923330"/>
          </a:xfrm>
          <a:prstGeom prst="rect">
            <a:avLst/>
          </a:prstGeom>
          <a:solidFill>
            <a:srgbClr val="FFFFFF">
              <a:alpha val="50196"/>
            </a:srgbClr>
          </a:solidFill>
        </p:spPr>
        <p:txBody>
          <a:bodyPr wrap="square" rtlCol="0">
            <a:spAutoFit/>
          </a:bodyPr>
          <a:lstStyle/>
          <a:p>
            <a:pPr algn="ctr"/>
            <a:r>
              <a:rPr lang="en-GB" b="1" i="1" dirty="0">
                <a:solidFill>
                  <a:srgbClr val="00B050"/>
                </a:solidFill>
              </a:rPr>
              <a:t>Income enables education</a:t>
            </a:r>
          </a:p>
        </p:txBody>
      </p:sp>
      <p:pic>
        <p:nvPicPr>
          <p:cNvPr id="7" name="Picture 6">
            <a:extLst>
              <a:ext uri="{FF2B5EF4-FFF2-40B4-BE49-F238E27FC236}">
                <a16:creationId xmlns:a16="http://schemas.microsoft.com/office/drawing/2014/main" id="{8E1C4E00-3ED0-EF46-8D1A-8068E5C88FD7}"/>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160986" y="5185517"/>
            <a:ext cx="1233901" cy="1233901"/>
          </a:xfrm>
          <a:prstGeom prst="rect">
            <a:avLst/>
          </a:prstGeom>
        </p:spPr>
      </p:pic>
      <p:sp>
        <p:nvSpPr>
          <p:cNvPr id="63" name="TextBox 62">
            <a:extLst>
              <a:ext uri="{FF2B5EF4-FFF2-40B4-BE49-F238E27FC236}">
                <a16:creationId xmlns:a16="http://schemas.microsoft.com/office/drawing/2014/main" id="{C49F7013-47F9-3D41-BE24-6EE4D470A02B}"/>
              </a:ext>
            </a:extLst>
          </p:cNvPr>
          <p:cNvSpPr txBox="1"/>
          <p:nvPr/>
        </p:nvSpPr>
        <p:spPr>
          <a:xfrm>
            <a:off x="1759124" y="2750356"/>
            <a:ext cx="1615274" cy="923330"/>
          </a:xfrm>
          <a:prstGeom prst="rect">
            <a:avLst/>
          </a:prstGeom>
          <a:solidFill>
            <a:srgbClr val="FFFFFF">
              <a:alpha val="50196"/>
            </a:srgbClr>
          </a:solidFill>
        </p:spPr>
        <p:txBody>
          <a:bodyPr wrap="square" rtlCol="0">
            <a:spAutoFit/>
          </a:bodyPr>
          <a:lstStyle/>
          <a:p>
            <a:pPr algn="ctr"/>
            <a:r>
              <a:rPr lang="en-GB" b="1" i="1" dirty="0">
                <a:solidFill>
                  <a:schemeClr val="accent2"/>
                </a:solidFill>
              </a:rPr>
              <a:t>Well-being and education enable income</a:t>
            </a:r>
          </a:p>
        </p:txBody>
      </p:sp>
      <p:sp>
        <p:nvSpPr>
          <p:cNvPr id="56" name="Freeform 55">
            <a:extLst>
              <a:ext uri="{FF2B5EF4-FFF2-40B4-BE49-F238E27FC236}">
                <a16:creationId xmlns:a16="http://schemas.microsoft.com/office/drawing/2014/main" id="{756F93D0-2B37-4E4E-95EE-C4476C66ADA9}"/>
              </a:ext>
            </a:extLst>
          </p:cNvPr>
          <p:cNvSpPr/>
          <p:nvPr/>
        </p:nvSpPr>
        <p:spPr>
          <a:xfrm>
            <a:off x="6086168" y="5751871"/>
            <a:ext cx="1730477" cy="852971"/>
          </a:xfrm>
          <a:custGeom>
            <a:avLst/>
            <a:gdLst>
              <a:gd name="connsiteX0" fmla="*/ 0 w 1730477"/>
              <a:gd name="connsiteY0" fmla="*/ 570271 h 797235"/>
              <a:gd name="connsiteX1" fmla="*/ 1278193 w 1730477"/>
              <a:gd name="connsiteY1" fmla="*/ 766916 h 797235"/>
              <a:gd name="connsiteX2" fmla="*/ 1730477 w 1730477"/>
              <a:gd name="connsiteY2" fmla="*/ 0 h 797235"/>
              <a:gd name="connsiteX0" fmla="*/ 0 w 1730477"/>
              <a:gd name="connsiteY0" fmla="*/ 570271 h 829033"/>
              <a:gd name="connsiteX1" fmla="*/ 1278193 w 1730477"/>
              <a:gd name="connsiteY1" fmla="*/ 766916 h 829033"/>
              <a:gd name="connsiteX2" fmla="*/ 1730477 w 1730477"/>
              <a:gd name="connsiteY2" fmla="*/ 0 h 829033"/>
              <a:gd name="connsiteX0" fmla="*/ 0 w 1730477"/>
              <a:gd name="connsiteY0" fmla="*/ 570271 h 852971"/>
              <a:gd name="connsiteX1" fmla="*/ 1278193 w 1730477"/>
              <a:gd name="connsiteY1" fmla="*/ 766916 h 852971"/>
              <a:gd name="connsiteX2" fmla="*/ 1730477 w 1730477"/>
              <a:gd name="connsiteY2" fmla="*/ 0 h 852971"/>
            </a:gdLst>
            <a:ahLst/>
            <a:cxnLst>
              <a:cxn ang="0">
                <a:pos x="connsiteX0" y="connsiteY0"/>
              </a:cxn>
              <a:cxn ang="0">
                <a:pos x="connsiteX1" y="connsiteY1"/>
              </a:cxn>
              <a:cxn ang="0">
                <a:pos x="connsiteX2" y="connsiteY2"/>
              </a:cxn>
            </a:cxnLst>
            <a:rect l="l" t="t" r="r" b="b"/>
            <a:pathLst>
              <a:path w="1730477" h="852971">
                <a:moveTo>
                  <a:pt x="0" y="570271"/>
                </a:moveTo>
                <a:cubicBezTo>
                  <a:pt x="239251" y="961922"/>
                  <a:pt x="989780" y="861961"/>
                  <a:pt x="1278193" y="766916"/>
                </a:cubicBezTo>
                <a:cubicBezTo>
                  <a:pt x="1566606" y="671871"/>
                  <a:pt x="1648541" y="335935"/>
                  <a:pt x="1730477" y="0"/>
                </a:cubicBezTo>
              </a:path>
            </a:pathLst>
          </a:custGeom>
          <a:noFill/>
          <a:ln w="76200">
            <a:solidFill>
              <a:srgbClr val="00B050">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reeform 54">
            <a:extLst>
              <a:ext uri="{FF2B5EF4-FFF2-40B4-BE49-F238E27FC236}">
                <a16:creationId xmlns:a16="http://schemas.microsoft.com/office/drawing/2014/main" id="{A5733C3F-68A5-6745-BA98-BD154CC41406}"/>
              </a:ext>
            </a:extLst>
          </p:cNvPr>
          <p:cNvSpPr/>
          <p:nvPr/>
        </p:nvSpPr>
        <p:spPr>
          <a:xfrm>
            <a:off x="5329084" y="3637935"/>
            <a:ext cx="498297" cy="1582994"/>
          </a:xfrm>
          <a:custGeom>
            <a:avLst/>
            <a:gdLst>
              <a:gd name="connsiteX0" fmla="*/ 0 w 498297"/>
              <a:gd name="connsiteY0" fmla="*/ 0 h 1582994"/>
              <a:gd name="connsiteX1" fmla="*/ 471948 w 498297"/>
              <a:gd name="connsiteY1" fmla="*/ 845575 h 1582994"/>
              <a:gd name="connsiteX2" fmla="*/ 462116 w 498297"/>
              <a:gd name="connsiteY2" fmla="*/ 1582994 h 1582994"/>
            </a:gdLst>
            <a:ahLst/>
            <a:cxnLst>
              <a:cxn ang="0">
                <a:pos x="connsiteX0" y="connsiteY0"/>
              </a:cxn>
              <a:cxn ang="0">
                <a:pos x="connsiteX1" y="connsiteY1"/>
              </a:cxn>
              <a:cxn ang="0">
                <a:pos x="connsiteX2" y="connsiteY2"/>
              </a:cxn>
            </a:cxnLst>
            <a:rect l="l" t="t" r="r" b="b"/>
            <a:pathLst>
              <a:path w="498297" h="1582994">
                <a:moveTo>
                  <a:pt x="0" y="0"/>
                </a:moveTo>
                <a:cubicBezTo>
                  <a:pt x="197464" y="290871"/>
                  <a:pt x="394929" y="581743"/>
                  <a:pt x="471948" y="845575"/>
                </a:cubicBezTo>
                <a:cubicBezTo>
                  <a:pt x="548967" y="1109407"/>
                  <a:pt x="429342" y="1527278"/>
                  <a:pt x="462116" y="1582994"/>
                </a:cubicBezTo>
              </a:path>
            </a:pathLst>
          </a:custGeom>
          <a:noFill/>
          <a:ln w="76200">
            <a:solidFill>
              <a:srgbClr val="00B050">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TextBox 63">
            <a:extLst>
              <a:ext uri="{FF2B5EF4-FFF2-40B4-BE49-F238E27FC236}">
                <a16:creationId xmlns:a16="http://schemas.microsoft.com/office/drawing/2014/main" id="{18BCFEF7-AAC1-334B-9B53-8B2F67EF311F}"/>
              </a:ext>
            </a:extLst>
          </p:cNvPr>
          <p:cNvSpPr txBox="1"/>
          <p:nvPr/>
        </p:nvSpPr>
        <p:spPr>
          <a:xfrm>
            <a:off x="8263825" y="6074431"/>
            <a:ext cx="2287797" cy="707886"/>
          </a:xfrm>
          <a:prstGeom prst="rect">
            <a:avLst/>
          </a:prstGeom>
          <a:solidFill>
            <a:srgbClr val="FFFFFF">
              <a:alpha val="50196"/>
            </a:srgbClr>
          </a:solidFill>
        </p:spPr>
        <p:txBody>
          <a:bodyPr wrap="square" rtlCol="0">
            <a:spAutoFit/>
          </a:bodyPr>
          <a:lstStyle/>
          <a:p>
            <a:pPr algn="ctr"/>
            <a:r>
              <a:rPr lang="en-GB" sz="2000" b="1" dirty="0"/>
              <a:t>Other enablers / barriers?</a:t>
            </a:r>
          </a:p>
        </p:txBody>
      </p:sp>
      <p:cxnSp>
        <p:nvCxnSpPr>
          <p:cNvPr id="66" name="Straight Arrow Connector 65">
            <a:extLst>
              <a:ext uri="{FF2B5EF4-FFF2-40B4-BE49-F238E27FC236}">
                <a16:creationId xmlns:a16="http://schemas.microsoft.com/office/drawing/2014/main" id="{660961C2-FB3D-E549-9D72-465324BCABF4}"/>
              </a:ext>
            </a:extLst>
          </p:cNvPr>
          <p:cNvCxnSpPr>
            <a:cxnSpLocks/>
          </p:cNvCxnSpPr>
          <p:nvPr/>
        </p:nvCxnSpPr>
        <p:spPr>
          <a:xfrm flipH="1" flipV="1">
            <a:off x="8554491" y="5770070"/>
            <a:ext cx="322757" cy="335444"/>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122696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5A2FA8EF-C915-2F4D-B1C1-DF4A6DD4DF66}"/>
              </a:ext>
            </a:extLst>
          </p:cNvPr>
          <p:cNvPicPr>
            <a:picLocks noChangeAspect="1"/>
          </p:cNvPicPr>
          <p:nvPr/>
        </p:nvPicPr>
        <p:blipFill>
          <a:blip r:embed="rId2" cstate="print">
            <a:alphaModFix amt="50000"/>
            <a:extLst>
              <a:ext uri="{28A0092B-C50C-407E-A947-70E740481C1C}">
                <a14:useLocalDpi xmlns:a14="http://schemas.microsoft.com/office/drawing/2010/main"/>
              </a:ext>
            </a:extLst>
          </a:blip>
          <a:stretch>
            <a:fillRect/>
          </a:stretch>
        </p:blipFill>
        <p:spPr>
          <a:xfrm>
            <a:off x="204757" y="564777"/>
            <a:ext cx="11839437" cy="6293224"/>
          </a:xfrm>
          <a:prstGeom prst="rect">
            <a:avLst/>
          </a:prstGeom>
        </p:spPr>
      </p:pic>
      <p:sp>
        <p:nvSpPr>
          <p:cNvPr id="2" name="Title 1">
            <a:extLst>
              <a:ext uri="{FF2B5EF4-FFF2-40B4-BE49-F238E27FC236}">
                <a16:creationId xmlns:a16="http://schemas.microsoft.com/office/drawing/2014/main" id="{85617109-6DFC-E442-A27A-45FB49CD2C94}"/>
              </a:ext>
            </a:extLst>
          </p:cNvPr>
          <p:cNvSpPr>
            <a:spLocks noGrp="1"/>
          </p:cNvSpPr>
          <p:nvPr>
            <p:ph type="title"/>
          </p:nvPr>
        </p:nvSpPr>
        <p:spPr/>
        <p:txBody>
          <a:bodyPr/>
          <a:lstStyle/>
          <a:p>
            <a:r>
              <a:rPr lang="en-GB" dirty="0"/>
              <a:t>Pathway: Conflict</a:t>
            </a:r>
          </a:p>
        </p:txBody>
      </p:sp>
      <p:pic>
        <p:nvPicPr>
          <p:cNvPr id="5" name="Picture 4">
            <a:extLst>
              <a:ext uri="{FF2B5EF4-FFF2-40B4-BE49-F238E27FC236}">
                <a16:creationId xmlns:a16="http://schemas.microsoft.com/office/drawing/2014/main" id="{31501170-4E68-9040-8854-9D9A06219F54}"/>
              </a:ext>
            </a:extLst>
          </p:cNvPr>
          <p:cNvPicPr>
            <a:picLocks noChangeAspect="1"/>
          </p:cNvPicPr>
          <p:nvPr/>
        </p:nvPicPr>
        <p:blipFill>
          <a:blip r:embed="rId3" cstate="print"/>
          <a:stretch>
            <a:fillRect/>
          </a:stretch>
        </p:blipFill>
        <p:spPr>
          <a:xfrm>
            <a:off x="4906297" y="4768295"/>
            <a:ext cx="921281" cy="930877"/>
          </a:xfrm>
          <a:prstGeom prst="rect">
            <a:avLst/>
          </a:prstGeom>
        </p:spPr>
      </p:pic>
      <p:sp>
        <p:nvSpPr>
          <p:cNvPr id="26" name="TextBox 25">
            <a:extLst>
              <a:ext uri="{FF2B5EF4-FFF2-40B4-BE49-F238E27FC236}">
                <a16:creationId xmlns:a16="http://schemas.microsoft.com/office/drawing/2014/main" id="{3CAF1886-6842-B942-BE4E-200F658DA291}"/>
              </a:ext>
            </a:extLst>
          </p:cNvPr>
          <p:cNvSpPr txBox="1"/>
          <p:nvPr/>
        </p:nvSpPr>
        <p:spPr>
          <a:xfrm>
            <a:off x="3969688" y="3758285"/>
            <a:ext cx="1539077" cy="954107"/>
          </a:xfrm>
          <a:prstGeom prst="rect">
            <a:avLst/>
          </a:prstGeom>
          <a:solidFill>
            <a:srgbClr val="FFFFFF">
              <a:alpha val="50196"/>
            </a:srgbClr>
          </a:solidFill>
        </p:spPr>
        <p:txBody>
          <a:bodyPr wrap="square" rtlCol="0">
            <a:spAutoFit/>
          </a:bodyPr>
          <a:lstStyle/>
          <a:p>
            <a:pPr algn="ctr"/>
            <a:r>
              <a:rPr lang="en-GB" sz="1400" b="1" i="1" dirty="0">
                <a:solidFill>
                  <a:srgbClr val="7030A0"/>
                </a:solidFill>
              </a:rPr>
              <a:t>Peace enables income through private sector investment</a:t>
            </a:r>
          </a:p>
        </p:txBody>
      </p:sp>
      <p:pic>
        <p:nvPicPr>
          <p:cNvPr id="6" name="Picture 5">
            <a:extLst>
              <a:ext uri="{FF2B5EF4-FFF2-40B4-BE49-F238E27FC236}">
                <a16:creationId xmlns:a16="http://schemas.microsoft.com/office/drawing/2014/main" id="{28A58492-DE09-744A-9470-811B4FE01D1C}"/>
              </a:ext>
            </a:extLst>
          </p:cNvPr>
          <p:cNvPicPr>
            <a:picLocks noChangeAspect="1"/>
          </p:cNvPicPr>
          <p:nvPr/>
        </p:nvPicPr>
        <p:blipFill>
          <a:blip r:embed="rId4" cstate="print"/>
          <a:stretch>
            <a:fillRect/>
          </a:stretch>
        </p:blipFill>
        <p:spPr>
          <a:xfrm>
            <a:off x="2210781" y="4261124"/>
            <a:ext cx="921280" cy="930877"/>
          </a:xfrm>
          <a:prstGeom prst="rect">
            <a:avLst/>
          </a:prstGeom>
        </p:spPr>
      </p:pic>
      <p:pic>
        <p:nvPicPr>
          <p:cNvPr id="7" name="Picture 6">
            <a:extLst>
              <a:ext uri="{FF2B5EF4-FFF2-40B4-BE49-F238E27FC236}">
                <a16:creationId xmlns:a16="http://schemas.microsoft.com/office/drawing/2014/main" id="{00FB3613-A0D4-194D-A0E7-7C799B9510BF}"/>
              </a:ext>
            </a:extLst>
          </p:cNvPr>
          <p:cNvPicPr>
            <a:picLocks noChangeAspect="1"/>
          </p:cNvPicPr>
          <p:nvPr/>
        </p:nvPicPr>
        <p:blipFill>
          <a:blip r:embed="rId5" cstate="print"/>
          <a:stretch>
            <a:fillRect/>
          </a:stretch>
        </p:blipFill>
        <p:spPr>
          <a:xfrm>
            <a:off x="3283977" y="4261124"/>
            <a:ext cx="921280" cy="930877"/>
          </a:xfrm>
          <a:prstGeom prst="rect">
            <a:avLst/>
          </a:prstGeom>
        </p:spPr>
      </p:pic>
      <p:pic>
        <p:nvPicPr>
          <p:cNvPr id="8" name="Picture 7">
            <a:extLst>
              <a:ext uri="{FF2B5EF4-FFF2-40B4-BE49-F238E27FC236}">
                <a16:creationId xmlns:a16="http://schemas.microsoft.com/office/drawing/2014/main" id="{C18E9125-A2B2-3C4E-9881-C6C52D38189A}"/>
              </a:ext>
            </a:extLst>
          </p:cNvPr>
          <p:cNvPicPr>
            <a:picLocks noChangeAspect="1"/>
          </p:cNvPicPr>
          <p:nvPr/>
        </p:nvPicPr>
        <p:blipFill>
          <a:blip r:embed="rId6" cstate="print"/>
          <a:stretch>
            <a:fillRect/>
          </a:stretch>
        </p:blipFill>
        <p:spPr>
          <a:xfrm>
            <a:off x="4561674" y="2939277"/>
            <a:ext cx="1610528" cy="782771"/>
          </a:xfrm>
          <a:prstGeom prst="rect">
            <a:avLst/>
          </a:prstGeom>
        </p:spPr>
      </p:pic>
      <p:sp>
        <p:nvSpPr>
          <p:cNvPr id="30" name="TextBox 29">
            <a:extLst>
              <a:ext uri="{FF2B5EF4-FFF2-40B4-BE49-F238E27FC236}">
                <a16:creationId xmlns:a16="http://schemas.microsoft.com/office/drawing/2014/main" id="{EAA15ACC-69A2-7B45-9055-2340C5C94D0C}"/>
              </a:ext>
            </a:extLst>
          </p:cNvPr>
          <p:cNvSpPr txBox="1"/>
          <p:nvPr/>
        </p:nvSpPr>
        <p:spPr>
          <a:xfrm>
            <a:off x="5437888" y="3780596"/>
            <a:ext cx="1191672" cy="738664"/>
          </a:xfrm>
          <a:prstGeom prst="rect">
            <a:avLst/>
          </a:prstGeom>
          <a:solidFill>
            <a:srgbClr val="FFFFFF">
              <a:alpha val="50196"/>
            </a:srgbClr>
          </a:solidFill>
        </p:spPr>
        <p:txBody>
          <a:bodyPr wrap="square" rtlCol="0">
            <a:spAutoFit/>
          </a:bodyPr>
          <a:lstStyle/>
          <a:p>
            <a:pPr algn="ctr"/>
            <a:r>
              <a:rPr lang="en-GB" sz="1400" b="1" i="1" dirty="0"/>
              <a:t>Income negates need for conflict</a:t>
            </a:r>
          </a:p>
        </p:txBody>
      </p:sp>
      <p:pic>
        <p:nvPicPr>
          <p:cNvPr id="9" name="Picture 8">
            <a:extLst>
              <a:ext uri="{FF2B5EF4-FFF2-40B4-BE49-F238E27FC236}">
                <a16:creationId xmlns:a16="http://schemas.microsoft.com/office/drawing/2014/main" id="{F389D1FD-92CE-094C-964A-B2386F865C0D}"/>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772502" y="4043699"/>
            <a:ext cx="1307485" cy="479140"/>
          </a:xfrm>
          <a:prstGeom prst="rect">
            <a:avLst/>
          </a:prstGeom>
        </p:spPr>
      </p:pic>
      <p:pic>
        <p:nvPicPr>
          <p:cNvPr id="10" name="Picture 9">
            <a:extLst>
              <a:ext uri="{FF2B5EF4-FFF2-40B4-BE49-F238E27FC236}">
                <a16:creationId xmlns:a16="http://schemas.microsoft.com/office/drawing/2014/main" id="{18B3FFC3-871A-7F46-91F8-7896CC98CCAB}"/>
              </a:ext>
            </a:extLst>
          </p:cNvPr>
          <p:cNvPicPr>
            <a:picLocks noChangeAspect="1"/>
          </p:cNvPicPr>
          <p:nvPr/>
        </p:nvPicPr>
        <p:blipFill>
          <a:blip r:embed="rId8" cstate="print"/>
          <a:stretch>
            <a:fillRect/>
          </a:stretch>
        </p:blipFill>
        <p:spPr>
          <a:xfrm>
            <a:off x="6058149" y="4450168"/>
            <a:ext cx="921280" cy="921280"/>
          </a:xfrm>
          <a:prstGeom prst="rect">
            <a:avLst/>
          </a:prstGeom>
        </p:spPr>
      </p:pic>
      <p:sp>
        <p:nvSpPr>
          <p:cNvPr id="11" name="Freeform 10">
            <a:extLst>
              <a:ext uri="{FF2B5EF4-FFF2-40B4-BE49-F238E27FC236}">
                <a16:creationId xmlns:a16="http://schemas.microsoft.com/office/drawing/2014/main" id="{9A6D370B-A533-534F-8F72-5CF088450AB1}"/>
              </a:ext>
            </a:extLst>
          </p:cNvPr>
          <p:cNvSpPr/>
          <p:nvPr/>
        </p:nvSpPr>
        <p:spPr>
          <a:xfrm>
            <a:off x="4109884" y="4984955"/>
            <a:ext cx="796413" cy="131576"/>
          </a:xfrm>
          <a:custGeom>
            <a:avLst/>
            <a:gdLst>
              <a:gd name="connsiteX0" fmla="*/ 678426 w 678426"/>
              <a:gd name="connsiteY0" fmla="*/ 176980 h 176980"/>
              <a:gd name="connsiteX1" fmla="*/ 334297 w 678426"/>
              <a:gd name="connsiteY1" fmla="*/ 147484 h 176980"/>
              <a:gd name="connsiteX2" fmla="*/ 0 w 678426"/>
              <a:gd name="connsiteY2" fmla="*/ 0 h 176980"/>
            </a:gdLst>
            <a:ahLst/>
            <a:cxnLst>
              <a:cxn ang="0">
                <a:pos x="connsiteX0" y="connsiteY0"/>
              </a:cxn>
              <a:cxn ang="0">
                <a:pos x="connsiteX1" y="connsiteY1"/>
              </a:cxn>
              <a:cxn ang="0">
                <a:pos x="connsiteX2" y="connsiteY2"/>
              </a:cxn>
            </a:cxnLst>
            <a:rect l="l" t="t" r="r" b="b"/>
            <a:pathLst>
              <a:path w="678426" h="176980">
                <a:moveTo>
                  <a:pt x="678426" y="176980"/>
                </a:moveTo>
                <a:cubicBezTo>
                  <a:pt x="562897" y="176980"/>
                  <a:pt x="447368" y="176981"/>
                  <a:pt x="334297" y="147484"/>
                </a:cubicBezTo>
                <a:cubicBezTo>
                  <a:pt x="221226" y="117987"/>
                  <a:pt x="110613" y="58993"/>
                  <a:pt x="0" y="0"/>
                </a:cubicBezTo>
              </a:path>
            </a:pathLst>
          </a:custGeom>
          <a:noFill/>
          <a:ln w="76200">
            <a:solidFill>
              <a:srgbClr val="7030A0">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a:extLst>
              <a:ext uri="{FF2B5EF4-FFF2-40B4-BE49-F238E27FC236}">
                <a16:creationId xmlns:a16="http://schemas.microsoft.com/office/drawing/2014/main" id="{2CB87F82-142B-9A4B-867D-DDD47EC26B37}"/>
              </a:ext>
            </a:extLst>
          </p:cNvPr>
          <p:cNvSpPr/>
          <p:nvPr/>
        </p:nvSpPr>
        <p:spPr>
          <a:xfrm>
            <a:off x="2979174" y="5093110"/>
            <a:ext cx="1995949" cy="513793"/>
          </a:xfrm>
          <a:custGeom>
            <a:avLst/>
            <a:gdLst>
              <a:gd name="connsiteX0" fmla="*/ 1995949 w 1995949"/>
              <a:gd name="connsiteY0" fmla="*/ 383458 h 513793"/>
              <a:gd name="connsiteX1" fmla="*/ 943897 w 1995949"/>
              <a:gd name="connsiteY1" fmla="*/ 491613 h 513793"/>
              <a:gd name="connsiteX2" fmla="*/ 0 w 1995949"/>
              <a:gd name="connsiteY2" fmla="*/ 0 h 513793"/>
            </a:gdLst>
            <a:ahLst/>
            <a:cxnLst>
              <a:cxn ang="0">
                <a:pos x="connsiteX0" y="connsiteY0"/>
              </a:cxn>
              <a:cxn ang="0">
                <a:pos x="connsiteX1" y="connsiteY1"/>
              </a:cxn>
              <a:cxn ang="0">
                <a:pos x="connsiteX2" y="connsiteY2"/>
              </a:cxn>
            </a:cxnLst>
            <a:rect l="l" t="t" r="r" b="b"/>
            <a:pathLst>
              <a:path w="1995949" h="513793">
                <a:moveTo>
                  <a:pt x="1995949" y="383458"/>
                </a:moveTo>
                <a:cubicBezTo>
                  <a:pt x="1636252" y="469490"/>
                  <a:pt x="1276555" y="555523"/>
                  <a:pt x="943897" y="491613"/>
                </a:cubicBezTo>
                <a:cubicBezTo>
                  <a:pt x="611239" y="427703"/>
                  <a:pt x="305619" y="213851"/>
                  <a:pt x="0" y="0"/>
                </a:cubicBezTo>
              </a:path>
            </a:pathLst>
          </a:custGeom>
          <a:noFill/>
          <a:ln w="76200">
            <a:solidFill>
              <a:srgbClr val="00B050">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a:extLst>
              <a:ext uri="{FF2B5EF4-FFF2-40B4-BE49-F238E27FC236}">
                <a16:creationId xmlns:a16="http://schemas.microsoft.com/office/drawing/2014/main" id="{138CFFF3-2567-A04D-BFC1-DCCF7912C417}"/>
              </a:ext>
            </a:extLst>
          </p:cNvPr>
          <p:cNvSpPr/>
          <p:nvPr/>
        </p:nvSpPr>
        <p:spPr>
          <a:xfrm>
            <a:off x="2546555" y="3109633"/>
            <a:ext cx="2045110" cy="1177232"/>
          </a:xfrm>
          <a:custGeom>
            <a:avLst/>
            <a:gdLst>
              <a:gd name="connsiteX0" fmla="*/ 0 w 2045110"/>
              <a:gd name="connsiteY0" fmla="*/ 1177232 h 1177232"/>
              <a:gd name="connsiteX1" fmla="*/ 452284 w 2045110"/>
              <a:gd name="connsiteY1" fmla="*/ 174341 h 1177232"/>
              <a:gd name="connsiteX2" fmla="*/ 2045110 w 2045110"/>
              <a:gd name="connsiteY2" fmla="*/ 7193 h 1177232"/>
            </a:gdLst>
            <a:ahLst/>
            <a:cxnLst>
              <a:cxn ang="0">
                <a:pos x="connsiteX0" y="connsiteY0"/>
              </a:cxn>
              <a:cxn ang="0">
                <a:pos x="connsiteX1" y="connsiteY1"/>
              </a:cxn>
              <a:cxn ang="0">
                <a:pos x="connsiteX2" y="connsiteY2"/>
              </a:cxn>
            </a:cxnLst>
            <a:rect l="l" t="t" r="r" b="b"/>
            <a:pathLst>
              <a:path w="2045110" h="1177232">
                <a:moveTo>
                  <a:pt x="0" y="1177232"/>
                </a:moveTo>
                <a:cubicBezTo>
                  <a:pt x="55716" y="773289"/>
                  <a:pt x="111432" y="369347"/>
                  <a:pt x="452284" y="174341"/>
                </a:cubicBezTo>
                <a:cubicBezTo>
                  <a:pt x="793136" y="-20666"/>
                  <a:pt x="1419123" y="-6737"/>
                  <a:pt x="2045110" y="7193"/>
                </a:cubicBezTo>
              </a:path>
            </a:pathLst>
          </a:custGeom>
          <a:noFill/>
          <a:ln w="76200">
            <a:solidFill>
              <a:srgbClr val="00B050">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a:extLst>
              <a:ext uri="{FF2B5EF4-FFF2-40B4-BE49-F238E27FC236}">
                <a16:creationId xmlns:a16="http://schemas.microsoft.com/office/drawing/2014/main" id="{A183576F-45B0-A64F-8A1C-C30178269B66}"/>
              </a:ext>
            </a:extLst>
          </p:cNvPr>
          <p:cNvSpPr/>
          <p:nvPr/>
        </p:nvSpPr>
        <p:spPr>
          <a:xfrm>
            <a:off x="3704234" y="3431458"/>
            <a:ext cx="887431" cy="845574"/>
          </a:xfrm>
          <a:custGeom>
            <a:avLst/>
            <a:gdLst>
              <a:gd name="connsiteX0" fmla="*/ 12360 w 887431"/>
              <a:gd name="connsiteY0" fmla="*/ 845574 h 845574"/>
              <a:gd name="connsiteX1" fmla="*/ 32024 w 887431"/>
              <a:gd name="connsiteY1" fmla="*/ 373626 h 845574"/>
              <a:gd name="connsiteX2" fmla="*/ 287663 w 887431"/>
              <a:gd name="connsiteY2" fmla="*/ 68826 h 845574"/>
              <a:gd name="connsiteX3" fmla="*/ 887431 w 887431"/>
              <a:gd name="connsiteY3" fmla="*/ 0 h 845574"/>
            </a:gdLst>
            <a:ahLst/>
            <a:cxnLst>
              <a:cxn ang="0">
                <a:pos x="connsiteX0" y="connsiteY0"/>
              </a:cxn>
              <a:cxn ang="0">
                <a:pos x="connsiteX1" y="connsiteY1"/>
              </a:cxn>
              <a:cxn ang="0">
                <a:pos x="connsiteX2" y="connsiteY2"/>
              </a:cxn>
              <a:cxn ang="0">
                <a:pos x="connsiteX3" y="connsiteY3"/>
              </a:cxn>
            </a:cxnLst>
            <a:rect l="l" t="t" r="r" b="b"/>
            <a:pathLst>
              <a:path w="887431" h="845574">
                <a:moveTo>
                  <a:pt x="12360" y="845574"/>
                </a:moveTo>
                <a:cubicBezTo>
                  <a:pt x="-750" y="674329"/>
                  <a:pt x="-13860" y="503084"/>
                  <a:pt x="32024" y="373626"/>
                </a:cubicBezTo>
                <a:cubicBezTo>
                  <a:pt x="77908" y="244168"/>
                  <a:pt x="145095" y="131097"/>
                  <a:pt x="287663" y="68826"/>
                </a:cubicBezTo>
                <a:cubicBezTo>
                  <a:pt x="430231" y="6555"/>
                  <a:pt x="658831" y="3277"/>
                  <a:pt x="887431" y="0"/>
                </a:cubicBezTo>
              </a:path>
            </a:pathLst>
          </a:custGeom>
          <a:noFill/>
          <a:ln w="76200">
            <a:solidFill>
              <a:srgbClr val="7030A0">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9621DDBE-7A7C-724A-AE2A-C4A4C6AA91E5}"/>
              </a:ext>
            </a:extLst>
          </p:cNvPr>
          <p:cNvPicPr>
            <a:picLocks noChangeAspect="1"/>
          </p:cNvPicPr>
          <p:nvPr/>
        </p:nvPicPr>
        <p:blipFill>
          <a:blip r:embed="rId9" cstate="print"/>
          <a:stretch>
            <a:fillRect/>
          </a:stretch>
        </p:blipFill>
        <p:spPr>
          <a:xfrm>
            <a:off x="4626070" y="1182510"/>
            <a:ext cx="994665" cy="994665"/>
          </a:xfrm>
          <a:prstGeom prst="rect">
            <a:avLst/>
          </a:prstGeom>
        </p:spPr>
      </p:pic>
      <p:sp>
        <p:nvSpPr>
          <p:cNvPr id="17" name="Freeform 16">
            <a:extLst>
              <a:ext uri="{FF2B5EF4-FFF2-40B4-BE49-F238E27FC236}">
                <a16:creationId xmlns:a16="http://schemas.microsoft.com/office/drawing/2014/main" id="{67E5841B-2B89-3C4E-A8D3-698B97931592}"/>
              </a:ext>
            </a:extLst>
          </p:cNvPr>
          <p:cNvSpPr/>
          <p:nvPr/>
        </p:nvSpPr>
        <p:spPr>
          <a:xfrm>
            <a:off x="6119514" y="3208164"/>
            <a:ext cx="2296900" cy="848259"/>
          </a:xfrm>
          <a:custGeom>
            <a:avLst/>
            <a:gdLst>
              <a:gd name="connsiteX0" fmla="*/ 2261419 w 2261419"/>
              <a:gd name="connsiteY0" fmla="*/ 793565 h 793565"/>
              <a:gd name="connsiteX1" fmla="*/ 1504335 w 2261419"/>
              <a:gd name="connsiteY1" fmla="*/ 75810 h 793565"/>
              <a:gd name="connsiteX2" fmla="*/ 0 w 2261419"/>
              <a:gd name="connsiteY2" fmla="*/ 56146 h 793565"/>
            </a:gdLst>
            <a:ahLst/>
            <a:cxnLst>
              <a:cxn ang="0">
                <a:pos x="connsiteX0" y="connsiteY0"/>
              </a:cxn>
              <a:cxn ang="0">
                <a:pos x="connsiteX1" y="connsiteY1"/>
              </a:cxn>
              <a:cxn ang="0">
                <a:pos x="connsiteX2" y="connsiteY2"/>
              </a:cxn>
            </a:cxnLst>
            <a:rect l="l" t="t" r="r" b="b"/>
            <a:pathLst>
              <a:path w="2261419" h="793565">
                <a:moveTo>
                  <a:pt x="2261419" y="793565"/>
                </a:moveTo>
                <a:cubicBezTo>
                  <a:pt x="2071328" y="496139"/>
                  <a:pt x="1881238" y="198713"/>
                  <a:pt x="1504335" y="75810"/>
                </a:cubicBezTo>
                <a:cubicBezTo>
                  <a:pt x="1127432" y="-47093"/>
                  <a:pt x="563716" y="4526"/>
                  <a:pt x="0" y="56146"/>
                </a:cubicBezTo>
              </a:path>
            </a:pathLst>
          </a:custGeom>
          <a:noFill/>
          <a:ln w="76200">
            <a:solidFill>
              <a:srgbClr val="0067B9">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reeform 18">
            <a:extLst>
              <a:ext uri="{FF2B5EF4-FFF2-40B4-BE49-F238E27FC236}">
                <a16:creationId xmlns:a16="http://schemas.microsoft.com/office/drawing/2014/main" id="{F3B59330-92FC-EB46-8A35-9166EE0F952F}"/>
              </a:ext>
            </a:extLst>
          </p:cNvPr>
          <p:cNvSpPr/>
          <p:nvPr/>
        </p:nvSpPr>
        <p:spPr>
          <a:xfrm>
            <a:off x="5820697" y="5211097"/>
            <a:ext cx="373626" cy="94330"/>
          </a:xfrm>
          <a:custGeom>
            <a:avLst/>
            <a:gdLst>
              <a:gd name="connsiteX0" fmla="*/ 0 w 373626"/>
              <a:gd name="connsiteY0" fmla="*/ 78658 h 94330"/>
              <a:gd name="connsiteX1" fmla="*/ 186813 w 373626"/>
              <a:gd name="connsiteY1" fmla="*/ 88490 h 94330"/>
              <a:gd name="connsiteX2" fmla="*/ 373626 w 373626"/>
              <a:gd name="connsiteY2" fmla="*/ 0 h 94330"/>
            </a:gdLst>
            <a:ahLst/>
            <a:cxnLst>
              <a:cxn ang="0">
                <a:pos x="connsiteX0" y="connsiteY0"/>
              </a:cxn>
              <a:cxn ang="0">
                <a:pos x="connsiteX1" y="connsiteY1"/>
              </a:cxn>
              <a:cxn ang="0">
                <a:pos x="connsiteX2" y="connsiteY2"/>
              </a:cxn>
            </a:cxnLst>
            <a:rect l="l" t="t" r="r" b="b"/>
            <a:pathLst>
              <a:path w="373626" h="94330">
                <a:moveTo>
                  <a:pt x="0" y="78658"/>
                </a:moveTo>
                <a:cubicBezTo>
                  <a:pt x="62271" y="90129"/>
                  <a:pt x="124542" y="101600"/>
                  <a:pt x="186813" y="88490"/>
                </a:cubicBezTo>
                <a:cubicBezTo>
                  <a:pt x="249084" y="75380"/>
                  <a:pt x="311355" y="37690"/>
                  <a:pt x="373626" y="0"/>
                </a:cubicBezTo>
              </a:path>
            </a:pathLst>
          </a:custGeom>
          <a:noFill/>
          <a:ln w="76200">
            <a:solidFill>
              <a:srgbClr val="BA0C2F">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20">
            <a:extLst>
              <a:ext uri="{FF2B5EF4-FFF2-40B4-BE49-F238E27FC236}">
                <a16:creationId xmlns:a16="http://schemas.microsoft.com/office/drawing/2014/main" id="{92100FAB-3447-8E45-803E-D6D033F91029}"/>
              </a:ext>
            </a:extLst>
          </p:cNvPr>
          <p:cNvSpPr/>
          <p:nvPr/>
        </p:nvSpPr>
        <p:spPr>
          <a:xfrm>
            <a:off x="4576518" y="2015613"/>
            <a:ext cx="418269" cy="953729"/>
          </a:xfrm>
          <a:custGeom>
            <a:avLst/>
            <a:gdLst>
              <a:gd name="connsiteX0" fmla="*/ 221624 w 418269"/>
              <a:gd name="connsiteY0" fmla="*/ 0 h 953729"/>
              <a:gd name="connsiteX1" fmla="*/ 5314 w 418269"/>
              <a:gd name="connsiteY1" fmla="*/ 412955 h 953729"/>
              <a:gd name="connsiteX2" fmla="*/ 418269 w 418269"/>
              <a:gd name="connsiteY2" fmla="*/ 953729 h 953729"/>
            </a:gdLst>
            <a:ahLst/>
            <a:cxnLst>
              <a:cxn ang="0">
                <a:pos x="connsiteX0" y="connsiteY0"/>
              </a:cxn>
              <a:cxn ang="0">
                <a:pos x="connsiteX1" y="connsiteY1"/>
              </a:cxn>
              <a:cxn ang="0">
                <a:pos x="connsiteX2" y="connsiteY2"/>
              </a:cxn>
            </a:cxnLst>
            <a:rect l="l" t="t" r="r" b="b"/>
            <a:pathLst>
              <a:path w="418269" h="953729">
                <a:moveTo>
                  <a:pt x="221624" y="0"/>
                </a:moveTo>
                <a:cubicBezTo>
                  <a:pt x="97082" y="127000"/>
                  <a:pt x="-27460" y="254000"/>
                  <a:pt x="5314" y="412955"/>
                </a:cubicBezTo>
                <a:cubicBezTo>
                  <a:pt x="38088" y="571910"/>
                  <a:pt x="228178" y="762819"/>
                  <a:pt x="418269" y="953729"/>
                </a:cubicBezTo>
              </a:path>
            </a:pathLst>
          </a:custGeom>
          <a:noFill/>
          <a:ln w="76200">
            <a:solidFill>
              <a:srgbClr val="BA0C2F">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a:extLst>
              <a:ext uri="{FF2B5EF4-FFF2-40B4-BE49-F238E27FC236}">
                <a16:creationId xmlns:a16="http://schemas.microsoft.com/office/drawing/2014/main" id="{6134591A-2B0A-C141-9F76-2EAEBB506AFC}"/>
              </a:ext>
            </a:extLst>
          </p:cNvPr>
          <p:cNvCxnSpPr>
            <a:cxnSpLocks/>
            <a:stCxn id="8" idx="2"/>
            <a:endCxn id="5" idx="0"/>
          </p:cNvCxnSpPr>
          <p:nvPr/>
        </p:nvCxnSpPr>
        <p:spPr>
          <a:xfrm>
            <a:off x="5366938" y="3722048"/>
            <a:ext cx="0" cy="1046247"/>
          </a:xfrm>
          <a:prstGeom prst="line">
            <a:avLst/>
          </a:prstGeom>
          <a:ln w="76200">
            <a:solidFill>
              <a:srgbClr val="202620">
                <a:alpha val="50196"/>
              </a:srgbClr>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7AB31DF7-91CE-EE4F-83EA-9AC4FE2BF2A5}"/>
              </a:ext>
            </a:extLst>
          </p:cNvPr>
          <p:cNvSpPr txBox="1"/>
          <p:nvPr/>
        </p:nvSpPr>
        <p:spPr>
          <a:xfrm>
            <a:off x="724654" y="3250915"/>
            <a:ext cx="1843693" cy="923330"/>
          </a:xfrm>
          <a:prstGeom prst="rect">
            <a:avLst/>
          </a:prstGeom>
          <a:solidFill>
            <a:srgbClr val="FFFFFF">
              <a:alpha val="50196"/>
            </a:srgbClr>
          </a:solidFill>
        </p:spPr>
        <p:txBody>
          <a:bodyPr wrap="square" rtlCol="0">
            <a:spAutoFit/>
          </a:bodyPr>
          <a:lstStyle/>
          <a:p>
            <a:pPr algn="ctr"/>
            <a:r>
              <a:rPr lang="en-GB" b="1" i="1" dirty="0">
                <a:solidFill>
                  <a:srgbClr val="00B050"/>
                </a:solidFill>
              </a:rPr>
              <a:t>Peace enables income through secure livestock</a:t>
            </a:r>
          </a:p>
        </p:txBody>
      </p:sp>
      <p:sp>
        <p:nvSpPr>
          <p:cNvPr id="27" name="TextBox 26">
            <a:extLst>
              <a:ext uri="{FF2B5EF4-FFF2-40B4-BE49-F238E27FC236}">
                <a16:creationId xmlns:a16="http://schemas.microsoft.com/office/drawing/2014/main" id="{FD6AE7F5-D348-F04F-AAE8-18E64E68A6B9}"/>
              </a:ext>
            </a:extLst>
          </p:cNvPr>
          <p:cNvSpPr txBox="1"/>
          <p:nvPr/>
        </p:nvSpPr>
        <p:spPr>
          <a:xfrm>
            <a:off x="6757447" y="1408170"/>
            <a:ext cx="1843693" cy="1200329"/>
          </a:xfrm>
          <a:prstGeom prst="rect">
            <a:avLst/>
          </a:prstGeom>
          <a:solidFill>
            <a:srgbClr val="FFFFFF">
              <a:alpha val="50196"/>
            </a:srgbClr>
          </a:solidFill>
        </p:spPr>
        <p:txBody>
          <a:bodyPr wrap="square" rtlCol="0">
            <a:spAutoFit/>
          </a:bodyPr>
          <a:lstStyle/>
          <a:p>
            <a:pPr algn="ctr"/>
            <a:r>
              <a:rPr lang="en-GB" b="1" i="1" dirty="0">
                <a:solidFill>
                  <a:schemeClr val="accent1"/>
                </a:solidFill>
              </a:rPr>
              <a:t>Peace enables income through optimism and saving</a:t>
            </a:r>
          </a:p>
        </p:txBody>
      </p:sp>
      <p:sp>
        <p:nvSpPr>
          <p:cNvPr id="20" name="Freeform 19">
            <a:extLst>
              <a:ext uri="{FF2B5EF4-FFF2-40B4-BE49-F238E27FC236}">
                <a16:creationId xmlns:a16="http://schemas.microsoft.com/office/drawing/2014/main" id="{CF7D997F-FE4D-9042-8A72-2C334036E457}"/>
              </a:ext>
            </a:extLst>
          </p:cNvPr>
          <p:cNvSpPr/>
          <p:nvPr/>
        </p:nvSpPr>
        <p:spPr>
          <a:xfrm>
            <a:off x="5594555" y="1789471"/>
            <a:ext cx="1667160" cy="2772697"/>
          </a:xfrm>
          <a:custGeom>
            <a:avLst/>
            <a:gdLst>
              <a:gd name="connsiteX0" fmla="*/ 1199535 w 1667160"/>
              <a:gd name="connsiteY0" fmla="*/ 2772697 h 2772697"/>
              <a:gd name="connsiteX1" fmla="*/ 1602658 w 1667160"/>
              <a:gd name="connsiteY1" fmla="*/ 934064 h 2772697"/>
              <a:gd name="connsiteX2" fmla="*/ 0 w 1667160"/>
              <a:gd name="connsiteY2" fmla="*/ 0 h 2772697"/>
            </a:gdLst>
            <a:ahLst/>
            <a:cxnLst>
              <a:cxn ang="0">
                <a:pos x="connsiteX0" y="connsiteY0"/>
              </a:cxn>
              <a:cxn ang="0">
                <a:pos x="connsiteX1" y="connsiteY1"/>
              </a:cxn>
              <a:cxn ang="0">
                <a:pos x="connsiteX2" y="connsiteY2"/>
              </a:cxn>
            </a:cxnLst>
            <a:rect l="l" t="t" r="r" b="b"/>
            <a:pathLst>
              <a:path w="1667160" h="2772697">
                <a:moveTo>
                  <a:pt x="1199535" y="2772697"/>
                </a:moveTo>
                <a:cubicBezTo>
                  <a:pt x="1501058" y="2084438"/>
                  <a:pt x="1802581" y="1396180"/>
                  <a:pt x="1602658" y="934064"/>
                </a:cubicBezTo>
                <a:cubicBezTo>
                  <a:pt x="1402736" y="471948"/>
                  <a:pt x="701368" y="235974"/>
                  <a:pt x="0" y="0"/>
                </a:cubicBezTo>
              </a:path>
            </a:pathLst>
          </a:custGeom>
          <a:noFill/>
          <a:ln w="76200">
            <a:solidFill>
              <a:srgbClr val="BA0C2F">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50E3425A-3403-B14D-B38E-3B37FE68FEC4}"/>
              </a:ext>
            </a:extLst>
          </p:cNvPr>
          <p:cNvSpPr txBox="1"/>
          <p:nvPr/>
        </p:nvSpPr>
        <p:spPr>
          <a:xfrm>
            <a:off x="8010248" y="4925580"/>
            <a:ext cx="1843693" cy="923330"/>
          </a:xfrm>
          <a:prstGeom prst="rect">
            <a:avLst/>
          </a:prstGeom>
          <a:solidFill>
            <a:srgbClr val="FFFFFF">
              <a:alpha val="50196"/>
            </a:srgbClr>
          </a:solidFill>
        </p:spPr>
        <p:txBody>
          <a:bodyPr wrap="square" rtlCol="0">
            <a:spAutoFit/>
          </a:bodyPr>
          <a:lstStyle/>
          <a:p>
            <a:pPr algn="ctr"/>
            <a:r>
              <a:rPr lang="en-GB" b="1" i="1" dirty="0">
                <a:solidFill>
                  <a:schemeClr val="accent2"/>
                </a:solidFill>
              </a:rPr>
              <a:t>Peace enables income through physical security</a:t>
            </a:r>
          </a:p>
        </p:txBody>
      </p:sp>
      <p:sp>
        <p:nvSpPr>
          <p:cNvPr id="15" name="Freeform 14">
            <a:extLst>
              <a:ext uri="{FF2B5EF4-FFF2-40B4-BE49-F238E27FC236}">
                <a16:creationId xmlns:a16="http://schemas.microsoft.com/office/drawing/2014/main" id="{B003F393-B31D-D842-ACFD-C5485B85AFA6}"/>
              </a:ext>
            </a:extLst>
          </p:cNvPr>
          <p:cNvSpPr/>
          <p:nvPr/>
        </p:nvSpPr>
        <p:spPr>
          <a:xfrm>
            <a:off x="5683045" y="4484150"/>
            <a:ext cx="2743200" cy="1473889"/>
          </a:xfrm>
          <a:custGeom>
            <a:avLst/>
            <a:gdLst>
              <a:gd name="connsiteX0" fmla="*/ 0 w 2743200"/>
              <a:gd name="connsiteY0" fmla="*/ 1052051 h 1435200"/>
              <a:gd name="connsiteX1" fmla="*/ 1700981 w 2743200"/>
              <a:gd name="connsiteY1" fmla="*/ 1376516 h 1435200"/>
              <a:gd name="connsiteX2" fmla="*/ 2743200 w 2743200"/>
              <a:gd name="connsiteY2" fmla="*/ 0 h 1435200"/>
            </a:gdLst>
            <a:ahLst/>
            <a:cxnLst>
              <a:cxn ang="0">
                <a:pos x="connsiteX0" y="connsiteY0"/>
              </a:cxn>
              <a:cxn ang="0">
                <a:pos x="connsiteX1" y="connsiteY1"/>
              </a:cxn>
              <a:cxn ang="0">
                <a:pos x="connsiteX2" y="connsiteY2"/>
              </a:cxn>
            </a:cxnLst>
            <a:rect l="l" t="t" r="r" b="b"/>
            <a:pathLst>
              <a:path w="2743200" h="1435200">
                <a:moveTo>
                  <a:pt x="0" y="1052051"/>
                </a:moveTo>
                <a:cubicBezTo>
                  <a:pt x="621890" y="1301954"/>
                  <a:pt x="1243781" y="1551858"/>
                  <a:pt x="1700981" y="1376516"/>
                </a:cubicBezTo>
                <a:cubicBezTo>
                  <a:pt x="2158181" y="1201174"/>
                  <a:pt x="2450690" y="600587"/>
                  <a:pt x="2743200" y="0"/>
                </a:cubicBezTo>
              </a:path>
            </a:pathLst>
          </a:custGeom>
          <a:noFill/>
          <a:ln w="76200">
            <a:solidFill>
              <a:srgbClr val="0067B9">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2527CFB5-F635-DA4F-BCDD-1AA0458C837B}"/>
              </a:ext>
            </a:extLst>
          </p:cNvPr>
          <p:cNvSpPr txBox="1"/>
          <p:nvPr/>
        </p:nvSpPr>
        <p:spPr>
          <a:xfrm>
            <a:off x="3767232" y="6148046"/>
            <a:ext cx="3182821" cy="400110"/>
          </a:xfrm>
          <a:prstGeom prst="rect">
            <a:avLst/>
          </a:prstGeom>
          <a:solidFill>
            <a:srgbClr val="FFFFFF">
              <a:alpha val="50196"/>
            </a:srgbClr>
          </a:solidFill>
        </p:spPr>
        <p:txBody>
          <a:bodyPr wrap="square" rtlCol="0">
            <a:spAutoFit/>
          </a:bodyPr>
          <a:lstStyle/>
          <a:p>
            <a:pPr algn="ctr"/>
            <a:r>
              <a:rPr lang="en-GB" sz="2000" b="1" dirty="0"/>
              <a:t>Other enablers / barriers?</a:t>
            </a:r>
          </a:p>
        </p:txBody>
      </p:sp>
      <p:cxnSp>
        <p:nvCxnSpPr>
          <p:cNvPr id="32" name="Straight Arrow Connector 31">
            <a:extLst>
              <a:ext uri="{FF2B5EF4-FFF2-40B4-BE49-F238E27FC236}">
                <a16:creationId xmlns:a16="http://schemas.microsoft.com/office/drawing/2014/main" id="{33604137-BFD3-F849-8F47-E380C7141A61}"/>
              </a:ext>
            </a:extLst>
          </p:cNvPr>
          <p:cNvCxnSpPr>
            <a:cxnSpLocks/>
            <a:stCxn id="31" idx="0"/>
            <a:endCxn id="5" idx="2"/>
          </p:cNvCxnSpPr>
          <p:nvPr/>
        </p:nvCxnSpPr>
        <p:spPr>
          <a:xfrm flipV="1">
            <a:off x="5358643" y="5699172"/>
            <a:ext cx="8295" cy="448874"/>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82139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DE4ED9A5-86F4-C04C-8533-9A63FEB2F7E2}"/>
              </a:ext>
            </a:extLst>
          </p:cNvPr>
          <p:cNvPicPr>
            <a:picLocks noChangeAspect="1"/>
          </p:cNvPicPr>
          <p:nvPr/>
        </p:nvPicPr>
        <p:blipFill>
          <a:blip r:embed="rId2" cstate="print">
            <a:alphaModFix amt="50000"/>
            <a:extLst>
              <a:ext uri="{28A0092B-C50C-407E-A947-70E740481C1C}">
                <a14:useLocalDpi xmlns:a14="http://schemas.microsoft.com/office/drawing/2010/main"/>
              </a:ext>
            </a:extLst>
          </a:blip>
          <a:stretch>
            <a:fillRect/>
          </a:stretch>
        </p:blipFill>
        <p:spPr>
          <a:xfrm>
            <a:off x="204757" y="564777"/>
            <a:ext cx="11839437" cy="6293224"/>
          </a:xfrm>
          <a:prstGeom prst="rect">
            <a:avLst/>
          </a:prstGeom>
        </p:spPr>
      </p:pic>
      <p:sp>
        <p:nvSpPr>
          <p:cNvPr id="25" name="Title 1">
            <a:extLst>
              <a:ext uri="{FF2B5EF4-FFF2-40B4-BE49-F238E27FC236}">
                <a16:creationId xmlns:a16="http://schemas.microsoft.com/office/drawing/2014/main" id="{F1E823D1-456D-1142-A599-67D251EADEBA}"/>
              </a:ext>
            </a:extLst>
          </p:cNvPr>
          <p:cNvSpPr>
            <a:spLocks noGrp="1"/>
          </p:cNvSpPr>
          <p:nvPr>
            <p:ph type="title"/>
          </p:nvPr>
        </p:nvSpPr>
        <p:spPr>
          <a:xfrm>
            <a:off x="132433" y="437990"/>
            <a:ext cx="11870513" cy="930877"/>
          </a:xfrm>
        </p:spPr>
        <p:txBody>
          <a:bodyPr/>
          <a:lstStyle/>
          <a:p>
            <a:r>
              <a:rPr lang="en-GB" dirty="0"/>
              <a:t>Pathway: Land</a:t>
            </a:r>
          </a:p>
        </p:txBody>
      </p:sp>
      <p:pic>
        <p:nvPicPr>
          <p:cNvPr id="10" name="Picture 9">
            <a:extLst>
              <a:ext uri="{FF2B5EF4-FFF2-40B4-BE49-F238E27FC236}">
                <a16:creationId xmlns:a16="http://schemas.microsoft.com/office/drawing/2014/main" id="{DD3DC056-30E6-034C-9F4C-0EDE4CF4960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834331" y="3647994"/>
            <a:ext cx="930878" cy="930878"/>
          </a:xfrm>
          <a:prstGeom prst="rect">
            <a:avLst/>
          </a:prstGeom>
        </p:spPr>
      </p:pic>
      <p:pic>
        <p:nvPicPr>
          <p:cNvPr id="11" name="Picture 10">
            <a:extLst>
              <a:ext uri="{FF2B5EF4-FFF2-40B4-BE49-F238E27FC236}">
                <a16:creationId xmlns:a16="http://schemas.microsoft.com/office/drawing/2014/main" id="{101A695B-AAE6-DE4C-AD21-CF1692DB697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765209" y="4223347"/>
            <a:ext cx="930878" cy="930878"/>
          </a:xfrm>
          <a:prstGeom prst="rect">
            <a:avLst/>
          </a:prstGeom>
        </p:spPr>
      </p:pic>
      <p:sp>
        <p:nvSpPr>
          <p:cNvPr id="28" name="TextBox 27">
            <a:extLst>
              <a:ext uri="{FF2B5EF4-FFF2-40B4-BE49-F238E27FC236}">
                <a16:creationId xmlns:a16="http://schemas.microsoft.com/office/drawing/2014/main" id="{0A37752C-0433-444E-8814-17B02EBC52F0}"/>
              </a:ext>
            </a:extLst>
          </p:cNvPr>
          <p:cNvSpPr txBox="1"/>
          <p:nvPr/>
        </p:nvSpPr>
        <p:spPr>
          <a:xfrm>
            <a:off x="328436" y="5118271"/>
            <a:ext cx="2287797" cy="400110"/>
          </a:xfrm>
          <a:prstGeom prst="rect">
            <a:avLst/>
          </a:prstGeom>
          <a:solidFill>
            <a:srgbClr val="FFFFFF">
              <a:alpha val="50196"/>
            </a:srgbClr>
          </a:solidFill>
        </p:spPr>
        <p:txBody>
          <a:bodyPr wrap="square" rtlCol="0">
            <a:spAutoFit/>
          </a:bodyPr>
          <a:lstStyle/>
          <a:p>
            <a:pPr algn="ctr"/>
            <a:r>
              <a:rPr lang="en-GB" sz="2000" b="1" dirty="0"/>
              <a:t>Enablers / barriers?</a:t>
            </a:r>
          </a:p>
        </p:txBody>
      </p:sp>
      <p:cxnSp>
        <p:nvCxnSpPr>
          <p:cNvPr id="29" name="Straight Arrow Connector 28">
            <a:extLst>
              <a:ext uri="{FF2B5EF4-FFF2-40B4-BE49-F238E27FC236}">
                <a16:creationId xmlns:a16="http://schemas.microsoft.com/office/drawing/2014/main" id="{332AE40D-B896-8241-BCC2-558F447D3400}"/>
              </a:ext>
            </a:extLst>
          </p:cNvPr>
          <p:cNvCxnSpPr>
            <a:cxnSpLocks/>
          </p:cNvCxnSpPr>
          <p:nvPr/>
        </p:nvCxnSpPr>
        <p:spPr>
          <a:xfrm flipV="1">
            <a:off x="1472334" y="4411150"/>
            <a:ext cx="480407" cy="583637"/>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9A3C25F4-8CE1-0949-98E0-021E18478B0E}"/>
              </a:ext>
            </a:extLst>
          </p:cNvPr>
          <p:cNvCxnSpPr>
            <a:cxnSpLocks/>
          </p:cNvCxnSpPr>
          <p:nvPr/>
        </p:nvCxnSpPr>
        <p:spPr>
          <a:xfrm flipV="1">
            <a:off x="1999767" y="4771496"/>
            <a:ext cx="765442" cy="333205"/>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pic>
        <p:nvPicPr>
          <p:cNvPr id="16" name="Picture 15">
            <a:extLst>
              <a:ext uri="{FF2B5EF4-FFF2-40B4-BE49-F238E27FC236}">
                <a16:creationId xmlns:a16="http://schemas.microsoft.com/office/drawing/2014/main" id="{AB760CAB-D6ED-B540-B2AE-8D66E789AE45}"/>
              </a:ext>
            </a:extLst>
          </p:cNvPr>
          <p:cNvPicPr>
            <a:picLocks noChangeAspect="1"/>
          </p:cNvPicPr>
          <p:nvPr/>
        </p:nvPicPr>
        <p:blipFill>
          <a:blip r:embed="rId5" cstate="print"/>
          <a:stretch>
            <a:fillRect/>
          </a:stretch>
        </p:blipFill>
        <p:spPr>
          <a:xfrm>
            <a:off x="2883310" y="2172423"/>
            <a:ext cx="1377695" cy="582871"/>
          </a:xfrm>
          <a:prstGeom prst="rect">
            <a:avLst/>
          </a:prstGeom>
        </p:spPr>
      </p:pic>
      <p:sp>
        <p:nvSpPr>
          <p:cNvPr id="17" name="Freeform 16">
            <a:extLst>
              <a:ext uri="{FF2B5EF4-FFF2-40B4-BE49-F238E27FC236}">
                <a16:creationId xmlns:a16="http://schemas.microsoft.com/office/drawing/2014/main" id="{68D59FCD-42A1-7D4F-8941-1BF67538BA9D}"/>
              </a:ext>
            </a:extLst>
          </p:cNvPr>
          <p:cNvSpPr/>
          <p:nvPr/>
        </p:nvSpPr>
        <p:spPr>
          <a:xfrm>
            <a:off x="2277857" y="2713703"/>
            <a:ext cx="612827" cy="953729"/>
          </a:xfrm>
          <a:custGeom>
            <a:avLst/>
            <a:gdLst>
              <a:gd name="connsiteX0" fmla="*/ 3227 w 612827"/>
              <a:gd name="connsiteY0" fmla="*/ 953729 h 953729"/>
              <a:gd name="connsiteX1" fmla="*/ 91717 w 612827"/>
              <a:gd name="connsiteY1" fmla="*/ 422787 h 953729"/>
              <a:gd name="connsiteX2" fmla="*/ 612827 w 612827"/>
              <a:gd name="connsiteY2" fmla="*/ 0 h 953729"/>
            </a:gdLst>
            <a:ahLst/>
            <a:cxnLst>
              <a:cxn ang="0">
                <a:pos x="connsiteX0" y="connsiteY0"/>
              </a:cxn>
              <a:cxn ang="0">
                <a:pos x="connsiteX1" y="connsiteY1"/>
              </a:cxn>
              <a:cxn ang="0">
                <a:pos x="connsiteX2" y="connsiteY2"/>
              </a:cxn>
            </a:cxnLst>
            <a:rect l="l" t="t" r="r" b="b"/>
            <a:pathLst>
              <a:path w="612827" h="953729">
                <a:moveTo>
                  <a:pt x="3227" y="953729"/>
                </a:moveTo>
                <a:cubicBezTo>
                  <a:pt x="-3328" y="767735"/>
                  <a:pt x="-9883" y="581742"/>
                  <a:pt x="91717" y="422787"/>
                </a:cubicBezTo>
                <a:cubicBezTo>
                  <a:pt x="193317" y="263832"/>
                  <a:pt x="403072" y="131916"/>
                  <a:pt x="612827" y="0"/>
                </a:cubicBezTo>
              </a:path>
            </a:pathLst>
          </a:custGeom>
          <a:noFill/>
          <a:ln w="76200">
            <a:solidFill>
              <a:srgbClr val="00B050">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33AE076E-AED8-9240-A2C1-A9B25A6CEEDD}"/>
              </a:ext>
            </a:extLst>
          </p:cNvPr>
          <p:cNvCxnSpPr>
            <a:cxnSpLocks/>
          </p:cNvCxnSpPr>
          <p:nvPr/>
        </p:nvCxnSpPr>
        <p:spPr>
          <a:xfrm flipV="1">
            <a:off x="3401961" y="3827517"/>
            <a:ext cx="196645" cy="469180"/>
          </a:xfrm>
          <a:prstGeom prst="straightConnector1">
            <a:avLst/>
          </a:prstGeom>
          <a:ln w="76200">
            <a:solidFill>
              <a:srgbClr val="00B050">
                <a:alpha val="50196"/>
              </a:srgbClr>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D3310470-F88D-9B45-8125-F547E824BA15}"/>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116900" y="2907412"/>
            <a:ext cx="1675655" cy="804014"/>
          </a:xfrm>
          <a:prstGeom prst="rect">
            <a:avLst/>
          </a:prstGeom>
        </p:spPr>
      </p:pic>
      <p:sp>
        <p:nvSpPr>
          <p:cNvPr id="22" name="Freeform 21">
            <a:extLst>
              <a:ext uri="{FF2B5EF4-FFF2-40B4-BE49-F238E27FC236}">
                <a16:creationId xmlns:a16="http://schemas.microsoft.com/office/drawing/2014/main" id="{344E81A9-41C2-524B-A032-9D1FE87B411E}"/>
              </a:ext>
            </a:extLst>
          </p:cNvPr>
          <p:cNvSpPr/>
          <p:nvPr/>
        </p:nvSpPr>
        <p:spPr>
          <a:xfrm>
            <a:off x="4247535" y="2472598"/>
            <a:ext cx="1386349" cy="457415"/>
          </a:xfrm>
          <a:custGeom>
            <a:avLst/>
            <a:gdLst>
              <a:gd name="connsiteX0" fmla="*/ 0 w 1386349"/>
              <a:gd name="connsiteY0" fmla="*/ 5131 h 457415"/>
              <a:gd name="connsiteX1" fmla="*/ 707923 w 1386349"/>
              <a:gd name="connsiteY1" fmla="*/ 64125 h 457415"/>
              <a:gd name="connsiteX2" fmla="*/ 1386349 w 1386349"/>
              <a:gd name="connsiteY2" fmla="*/ 457415 h 457415"/>
            </a:gdLst>
            <a:ahLst/>
            <a:cxnLst>
              <a:cxn ang="0">
                <a:pos x="connsiteX0" y="connsiteY0"/>
              </a:cxn>
              <a:cxn ang="0">
                <a:pos x="connsiteX1" y="connsiteY1"/>
              </a:cxn>
              <a:cxn ang="0">
                <a:pos x="connsiteX2" y="connsiteY2"/>
              </a:cxn>
            </a:cxnLst>
            <a:rect l="l" t="t" r="r" b="b"/>
            <a:pathLst>
              <a:path w="1386349" h="457415">
                <a:moveTo>
                  <a:pt x="0" y="5131"/>
                </a:moveTo>
                <a:cubicBezTo>
                  <a:pt x="238432" y="-3063"/>
                  <a:pt x="476865" y="-11256"/>
                  <a:pt x="707923" y="64125"/>
                </a:cubicBezTo>
                <a:cubicBezTo>
                  <a:pt x="938981" y="139506"/>
                  <a:pt x="1240504" y="418086"/>
                  <a:pt x="1386349" y="457415"/>
                </a:cubicBezTo>
              </a:path>
            </a:pathLst>
          </a:custGeom>
          <a:noFill/>
          <a:ln w="76200">
            <a:solidFill>
              <a:srgbClr val="00B050">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a:extLst>
              <a:ext uri="{FF2B5EF4-FFF2-40B4-BE49-F238E27FC236}">
                <a16:creationId xmlns:a16="http://schemas.microsoft.com/office/drawing/2014/main" id="{5BA43370-CD1F-E743-9F13-43412CFB5EE0}"/>
              </a:ext>
            </a:extLst>
          </p:cNvPr>
          <p:cNvSpPr/>
          <p:nvPr/>
        </p:nvSpPr>
        <p:spPr>
          <a:xfrm>
            <a:off x="4493342" y="3323303"/>
            <a:ext cx="639097" cy="157316"/>
          </a:xfrm>
          <a:custGeom>
            <a:avLst/>
            <a:gdLst>
              <a:gd name="connsiteX0" fmla="*/ 0 w 639097"/>
              <a:gd name="connsiteY0" fmla="*/ 157316 h 157316"/>
              <a:gd name="connsiteX1" fmla="*/ 314632 w 639097"/>
              <a:gd name="connsiteY1" fmla="*/ 29497 h 157316"/>
              <a:gd name="connsiteX2" fmla="*/ 639097 w 639097"/>
              <a:gd name="connsiteY2" fmla="*/ 0 h 157316"/>
            </a:gdLst>
            <a:ahLst/>
            <a:cxnLst>
              <a:cxn ang="0">
                <a:pos x="connsiteX0" y="connsiteY0"/>
              </a:cxn>
              <a:cxn ang="0">
                <a:pos x="connsiteX1" y="connsiteY1"/>
              </a:cxn>
              <a:cxn ang="0">
                <a:pos x="connsiteX2" y="connsiteY2"/>
              </a:cxn>
            </a:cxnLst>
            <a:rect l="l" t="t" r="r" b="b"/>
            <a:pathLst>
              <a:path w="639097" h="157316">
                <a:moveTo>
                  <a:pt x="0" y="157316"/>
                </a:moveTo>
                <a:cubicBezTo>
                  <a:pt x="104058" y="106516"/>
                  <a:pt x="208116" y="55716"/>
                  <a:pt x="314632" y="29497"/>
                </a:cubicBezTo>
                <a:cubicBezTo>
                  <a:pt x="421148" y="3278"/>
                  <a:pt x="530122" y="1639"/>
                  <a:pt x="639097" y="0"/>
                </a:cubicBezTo>
              </a:path>
            </a:pathLst>
          </a:custGeom>
          <a:noFill/>
          <a:ln w="76200">
            <a:solidFill>
              <a:srgbClr val="00B050">
                <a:alpha val="50196"/>
              </a:srgb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a:extLst>
              <a:ext uri="{FF2B5EF4-FFF2-40B4-BE49-F238E27FC236}">
                <a16:creationId xmlns:a16="http://schemas.microsoft.com/office/drawing/2014/main" id="{FE6655C4-7AA0-E143-941A-44F2F74DC274}"/>
              </a:ext>
            </a:extLst>
          </p:cNvPr>
          <p:cNvSpPr txBox="1"/>
          <p:nvPr/>
        </p:nvSpPr>
        <p:spPr>
          <a:xfrm>
            <a:off x="4177009" y="3740624"/>
            <a:ext cx="1615274" cy="923330"/>
          </a:xfrm>
          <a:prstGeom prst="rect">
            <a:avLst/>
          </a:prstGeom>
          <a:solidFill>
            <a:srgbClr val="FFFFFF">
              <a:alpha val="50196"/>
            </a:srgbClr>
          </a:solidFill>
        </p:spPr>
        <p:txBody>
          <a:bodyPr wrap="square" rtlCol="0">
            <a:spAutoFit/>
          </a:bodyPr>
          <a:lstStyle/>
          <a:p>
            <a:pPr algn="ctr"/>
            <a:r>
              <a:rPr lang="en-GB" b="1" i="1" dirty="0">
                <a:solidFill>
                  <a:srgbClr val="00B050"/>
                </a:solidFill>
              </a:rPr>
              <a:t>Land access enables income</a:t>
            </a:r>
          </a:p>
        </p:txBody>
      </p:sp>
      <p:pic>
        <p:nvPicPr>
          <p:cNvPr id="15" name="Picture 14">
            <a:extLst>
              <a:ext uri="{FF2B5EF4-FFF2-40B4-BE49-F238E27FC236}">
                <a16:creationId xmlns:a16="http://schemas.microsoft.com/office/drawing/2014/main" id="{3EB0450C-01F0-644D-8AFE-8DF52AA09194}"/>
              </a:ext>
            </a:extLst>
          </p:cNvPr>
          <p:cNvPicPr>
            <a:picLocks noChangeAspect="1"/>
          </p:cNvPicPr>
          <p:nvPr/>
        </p:nvPicPr>
        <p:blipFill>
          <a:blip r:embed="rId7" cstate="print"/>
          <a:stretch>
            <a:fillRect/>
          </a:stretch>
        </p:blipFill>
        <p:spPr>
          <a:xfrm>
            <a:off x="3127206" y="3244645"/>
            <a:ext cx="1377695" cy="582871"/>
          </a:xfrm>
          <a:prstGeom prst="rect">
            <a:avLst/>
          </a:prstGeom>
        </p:spPr>
      </p:pic>
    </p:spTree>
    <p:extLst>
      <p:ext uri="{BB962C8B-B14F-4D97-AF65-F5344CB8AC3E}">
        <p14:creationId xmlns:p14="http://schemas.microsoft.com/office/powerpoint/2010/main" val="31736213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FAD52-DAEB-DC49-A8EC-495E749F5A54}"/>
              </a:ext>
            </a:extLst>
          </p:cNvPr>
          <p:cNvSpPr>
            <a:spLocks noGrp="1"/>
          </p:cNvSpPr>
          <p:nvPr>
            <p:ph type="title"/>
          </p:nvPr>
        </p:nvSpPr>
        <p:spPr/>
        <p:txBody>
          <a:bodyPr/>
          <a:lstStyle/>
          <a:p>
            <a:r>
              <a:rPr lang="en-GB" dirty="0"/>
              <a:t>Karamoja Ag Market System Map: Key flows</a:t>
            </a:r>
          </a:p>
        </p:txBody>
      </p:sp>
      <p:sp>
        <p:nvSpPr>
          <p:cNvPr id="4" name="Slide Number Placeholder 3">
            <a:extLst>
              <a:ext uri="{FF2B5EF4-FFF2-40B4-BE49-F238E27FC236}">
                <a16:creationId xmlns:a16="http://schemas.microsoft.com/office/drawing/2014/main" id="{C517D0C2-1024-5245-BC03-F656C5C21495}"/>
              </a:ext>
            </a:extLst>
          </p:cNvPr>
          <p:cNvSpPr>
            <a:spLocks noGrp="1"/>
          </p:cNvSpPr>
          <p:nvPr>
            <p:ph type="sldNum" sz="quarter" idx="10"/>
          </p:nvPr>
        </p:nvSpPr>
        <p:spPr/>
        <p:txBody>
          <a:bodyPr/>
          <a:lstStyle/>
          <a:p>
            <a:fld id="{D3184408-21B2-884B-9E26-054E35533E0F}" type="slidenum">
              <a:rPr lang="en-US" smtClean="0"/>
              <a:pPr/>
              <a:t>36</a:t>
            </a:fld>
            <a:endParaRPr lang="en-US" dirty="0"/>
          </a:p>
        </p:txBody>
      </p:sp>
      <p:pic>
        <p:nvPicPr>
          <p:cNvPr id="6" name="Picture 5">
            <a:extLst>
              <a:ext uri="{FF2B5EF4-FFF2-40B4-BE49-F238E27FC236}">
                <a16:creationId xmlns:a16="http://schemas.microsoft.com/office/drawing/2014/main" id="{A71A435F-7E98-5C4A-8B00-54D2ABCB1626}"/>
              </a:ext>
            </a:extLst>
          </p:cNvPr>
          <p:cNvPicPr>
            <a:picLocks noChangeAspect="1"/>
          </p:cNvPicPr>
          <p:nvPr/>
        </p:nvPicPr>
        <p:blipFill>
          <a:blip r:embed="rId2">
            <a:alphaModFix amt="35000"/>
          </a:blip>
          <a:stretch>
            <a:fillRect/>
          </a:stretch>
        </p:blipFill>
        <p:spPr>
          <a:xfrm>
            <a:off x="0" y="1263258"/>
            <a:ext cx="12192000" cy="4681339"/>
          </a:xfrm>
          <a:prstGeom prst="rect">
            <a:avLst/>
          </a:prstGeom>
        </p:spPr>
      </p:pic>
      <p:sp>
        <p:nvSpPr>
          <p:cNvPr id="3" name="Rectangle 2">
            <a:extLst>
              <a:ext uri="{FF2B5EF4-FFF2-40B4-BE49-F238E27FC236}">
                <a16:creationId xmlns:a16="http://schemas.microsoft.com/office/drawing/2014/main" id="{5EAFD2E8-8113-4A4B-BB5D-E72D72D3B71E}"/>
              </a:ext>
            </a:extLst>
          </p:cNvPr>
          <p:cNvSpPr/>
          <p:nvPr/>
        </p:nvSpPr>
        <p:spPr>
          <a:xfrm>
            <a:off x="2767054" y="2568592"/>
            <a:ext cx="8507896" cy="66759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2D553A83-F86F-A24D-A6B3-9BB897EE460D}"/>
              </a:ext>
            </a:extLst>
          </p:cNvPr>
          <p:cNvSpPr txBox="1"/>
          <p:nvPr/>
        </p:nvSpPr>
        <p:spPr>
          <a:xfrm>
            <a:off x="1637970" y="2681779"/>
            <a:ext cx="1040670" cy="369332"/>
          </a:xfrm>
          <a:prstGeom prst="rect">
            <a:avLst/>
          </a:prstGeom>
          <a:noFill/>
        </p:spPr>
        <p:txBody>
          <a:bodyPr wrap="none" rtlCol="0">
            <a:spAutoFit/>
          </a:bodyPr>
          <a:lstStyle/>
          <a:p>
            <a:r>
              <a:rPr lang="en-GB" b="1" i="1" dirty="0">
                <a:solidFill>
                  <a:schemeClr val="accent1"/>
                </a:solidFill>
              </a:rPr>
              <a:t>Financial</a:t>
            </a:r>
          </a:p>
        </p:txBody>
      </p:sp>
      <p:sp>
        <p:nvSpPr>
          <p:cNvPr id="7" name="Rectangle 6">
            <a:extLst>
              <a:ext uri="{FF2B5EF4-FFF2-40B4-BE49-F238E27FC236}">
                <a16:creationId xmlns:a16="http://schemas.microsoft.com/office/drawing/2014/main" id="{81727FCA-A403-1745-A824-EAFB7461EB32}"/>
              </a:ext>
            </a:extLst>
          </p:cNvPr>
          <p:cNvSpPr/>
          <p:nvPr/>
        </p:nvSpPr>
        <p:spPr>
          <a:xfrm>
            <a:off x="2767054" y="3276258"/>
            <a:ext cx="8507896" cy="667589"/>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8" name="TextBox 7">
            <a:extLst>
              <a:ext uri="{FF2B5EF4-FFF2-40B4-BE49-F238E27FC236}">
                <a16:creationId xmlns:a16="http://schemas.microsoft.com/office/drawing/2014/main" id="{88EC3717-069E-4645-BE7C-6BBD173EDC17}"/>
              </a:ext>
            </a:extLst>
          </p:cNvPr>
          <p:cNvSpPr txBox="1"/>
          <p:nvPr/>
        </p:nvSpPr>
        <p:spPr>
          <a:xfrm>
            <a:off x="1637970" y="3419261"/>
            <a:ext cx="1016176" cy="369332"/>
          </a:xfrm>
          <a:prstGeom prst="rect">
            <a:avLst/>
          </a:prstGeom>
          <a:noFill/>
        </p:spPr>
        <p:txBody>
          <a:bodyPr wrap="none" rtlCol="0">
            <a:spAutoFit/>
          </a:bodyPr>
          <a:lstStyle/>
          <a:p>
            <a:r>
              <a:rPr lang="en-GB" b="1" i="1" dirty="0">
                <a:solidFill>
                  <a:schemeClr val="accent2"/>
                </a:solidFill>
              </a:rPr>
              <a:t>Material</a:t>
            </a:r>
          </a:p>
        </p:txBody>
      </p:sp>
      <p:sp>
        <p:nvSpPr>
          <p:cNvPr id="9" name="Rectangle 8">
            <a:extLst>
              <a:ext uri="{FF2B5EF4-FFF2-40B4-BE49-F238E27FC236}">
                <a16:creationId xmlns:a16="http://schemas.microsoft.com/office/drawing/2014/main" id="{B315BADE-EB8A-174A-A960-DE77A8DD1B31}"/>
              </a:ext>
            </a:extLst>
          </p:cNvPr>
          <p:cNvSpPr/>
          <p:nvPr/>
        </p:nvSpPr>
        <p:spPr>
          <a:xfrm>
            <a:off x="2767054" y="3976976"/>
            <a:ext cx="8507896" cy="667589"/>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10" name="TextBox 9">
            <a:extLst>
              <a:ext uri="{FF2B5EF4-FFF2-40B4-BE49-F238E27FC236}">
                <a16:creationId xmlns:a16="http://schemas.microsoft.com/office/drawing/2014/main" id="{214DD0A2-0801-294D-9EF6-87ABB5276287}"/>
              </a:ext>
            </a:extLst>
          </p:cNvPr>
          <p:cNvSpPr txBox="1"/>
          <p:nvPr/>
        </p:nvSpPr>
        <p:spPr>
          <a:xfrm>
            <a:off x="1347891" y="4136473"/>
            <a:ext cx="1330749" cy="369332"/>
          </a:xfrm>
          <a:prstGeom prst="rect">
            <a:avLst/>
          </a:prstGeom>
          <a:noFill/>
        </p:spPr>
        <p:txBody>
          <a:bodyPr wrap="none" rtlCol="0">
            <a:spAutoFit/>
          </a:bodyPr>
          <a:lstStyle/>
          <a:p>
            <a:r>
              <a:rPr lang="en-GB" b="1" i="1" dirty="0">
                <a:solidFill>
                  <a:schemeClr val="accent4"/>
                </a:solidFill>
              </a:rPr>
              <a:t>Information</a:t>
            </a:r>
          </a:p>
        </p:txBody>
      </p:sp>
    </p:spTree>
    <p:extLst>
      <p:ext uri="{BB962C8B-B14F-4D97-AF65-F5344CB8AC3E}">
        <p14:creationId xmlns:p14="http://schemas.microsoft.com/office/powerpoint/2010/main" val="4524539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FAD52-DAEB-DC49-A8EC-495E749F5A54}"/>
              </a:ext>
            </a:extLst>
          </p:cNvPr>
          <p:cNvSpPr>
            <a:spLocks noGrp="1"/>
          </p:cNvSpPr>
          <p:nvPr>
            <p:ph type="title"/>
          </p:nvPr>
        </p:nvSpPr>
        <p:spPr/>
        <p:txBody>
          <a:bodyPr/>
          <a:lstStyle/>
          <a:p>
            <a:r>
              <a:rPr lang="en-GB" dirty="0"/>
              <a:t>Karamoja Ag Market System Map: Key subsystems</a:t>
            </a:r>
          </a:p>
        </p:txBody>
      </p:sp>
      <p:sp>
        <p:nvSpPr>
          <p:cNvPr id="4" name="Slide Number Placeholder 3">
            <a:extLst>
              <a:ext uri="{FF2B5EF4-FFF2-40B4-BE49-F238E27FC236}">
                <a16:creationId xmlns:a16="http://schemas.microsoft.com/office/drawing/2014/main" id="{C517D0C2-1024-5245-BC03-F656C5C21495}"/>
              </a:ext>
            </a:extLst>
          </p:cNvPr>
          <p:cNvSpPr>
            <a:spLocks noGrp="1"/>
          </p:cNvSpPr>
          <p:nvPr>
            <p:ph type="sldNum" sz="quarter" idx="10"/>
          </p:nvPr>
        </p:nvSpPr>
        <p:spPr/>
        <p:txBody>
          <a:bodyPr/>
          <a:lstStyle/>
          <a:p>
            <a:fld id="{D3184408-21B2-884B-9E26-054E35533E0F}" type="slidenum">
              <a:rPr lang="en-US" smtClean="0"/>
              <a:pPr/>
              <a:t>37</a:t>
            </a:fld>
            <a:endParaRPr lang="en-US" dirty="0"/>
          </a:p>
        </p:txBody>
      </p:sp>
      <p:pic>
        <p:nvPicPr>
          <p:cNvPr id="6" name="Picture 5">
            <a:extLst>
              <a:ext uri="{FF2B5EF4-FFF2-40B4-BE49-F238E27FC236}">
                <a16:creationId xmlns:a16="http://schemas.microsoft.com/office/drawing/2014/main" id="{A71A435F-7E98-5C4A-8B00-54D2ABCB1626}"/>
              </a:ext>
            </a:extLst>
          </p:cNvPr>
          <p:cNvPicPr>
            <a:picLocks noChangeAspect="1"/>
          </p:cNvPicPr>
          <p:nvPr/>
        </p:nvPicPr>
        <p:blipFill>
          <a:blip r:embed="rId2">
            <a:alphaModFix amt="35000"/>
          </a:blip>
          <a:stretch>
            <a:fillRect/>
          </a:stretch>
        </p:blipFill>
        <p:spPr>
          <a:xfrm>
            <a:off x="0" y="1263258"/>
            <a:ext cx="12192000" cy="4681339"/>
          </a:xfrm>
          <a:prstGeom prst="rect">
            <a:avLst/>
          </a:prstGeom>
        </p:spPr>
      </p:pic>
      <p:sp>
        <p:nvSpPr>
          <p:cNvPr id="3" name="Oval 2">
            <a:extLst>
              <a:ext uri="{FF2B5EF4-FFF2-40B4-BE49-F238E27FC236}">
                <a16:creationId xmlns:a16="http://schemas.microsoft.com/office/drawing/2014/main" id="{5EAFD2E8-8113-4A4B-BB5D-E72D72D3B71E}"/>
              </a:ext>
            </a:extLst>
          </p:cNvPr>
          <p:cNvSpPr/>
          <p:nvPr/>
        </p:nvSpPr>
        <p:spPr>
          <a:xfrm>
            <a:off x="2550602" y="2444983"/>
            <a:ext cx="2363304" cy="268722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2D553A83-F86F-A24D-A6B3-9BB897EE460D}"/>
              </a:ext>
            </a:extLst>
          </p:cNvPr>
          <p:cNvSpPr txBox="1"/>
          <p:nvPr/>
        </p:nvSpPr>
        <p:spPr>
          <a:xfrm>
            <a:off x="2550602" y="1716747"/>
            <a:ext cx="2084738" cy="646331"/>
          </a:xfrm>
          <a:prstGeom prst="rect">
            <a:avLst/>
          </a:prstGeom>
          <a:noFill/>
        </p:spPr>
        <p:txBody>
          <a:bodyPr wrap="none" rtlCol="0">
            <a:spAutoFit/>
          </a:bodyPr>
          <a:lstStyle/>
          <a:p>
            <a:pPr algn="ctr"/>
            <a:r>
              <a:rPr lang="en-GB" b="1" i="1" dirty="0">
                <a:solidFill>
                  <a:schemeClr val="accent1"/>
                </a:solidFill>
              </a:rPr>
              <a:t>Inputs Distribution: </a:t>
            </a:r>
          </a:p>
          <a:p>
            <a:pPr algn="ctr"/>
            <a:r>
              <a:rPr lang="en-GB" b="1" i="1" dirty="0" err="1">
                <a:solidFill>
                  <a:schemeClr val="accent1"/>
                </a:solidFill>
              </a:rPr>
              <a:t>Agrodealer</a:t>
            </a:r>
            <a:endParaRPr lang="en-GB" b="1" i="1" dirty="0">
              <a:solidFill>
                <a:schemeClr val="accent1"/>
              </a:solidFill>
            </a:endParaRPr>
          </a:p>
        </p:txBody>
      </p:sp>
      <p:sp>
        <p:nvSpPr>
          <p:cNvPr id="7" name="Oval 6">
            <a:extLst>
              <a:ext uri="{FF2B5EF4-FFF2-40B4-BE49-F238E27FC236}">
                <a16:creationId xmlns:a16="http://schemas.microsoft.com/office/drawing/2014/main" id="{81727FCA-A403-1745-A824-EAFB7461EB32}"/>
              </a:ext>
            </a:extLst>
          </p:cNvPr>
          <p:cNvSpPr/>
          <p:nvPr/>
        </p:nvSpPr>
        <p:spPr>
          <a:xfrm>
            <a:off x="4913907" y="2258170"/>
            <a:ext cx="2767054" cy="2874033"/>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8" name="TextBox 7">
            <a:extLst>
              <a:ext uri="{FF2B5EF4-FFF2-40B4-BE49-F238E27FC236}">
                <a16:creationId xmlns:a16="http://schemas.microsoft.com/office/drawing/2014/main" id="{88EC3717-069E-4645-BE7C-6BBD173EDC17}"/>
              </a:ext>
            </a:extLst>
          </p:cNvPr>
          <p:cNvSpPr txBox="1"/>
          <p:nvPr/>
        </p:nvSpPr>
        <p:spPr>
          <a:xfrm>
            <a:off x="5084607" y="1599608"/>
            <a:ext cx="2600584" cy="646331"/>
          </a:xfrm>
          <a:prstGeom prst="rect">
            <a:avLst/>
          </a:prstGeom>
          <a:noFill/>
        </p:spPr>
        <p:txBody>
          <a:bodyPr wrap="none" rtlCol="0">
            <a:spAutoFit/>
          </a:bodyPr>
          <a:lstStyle/>
          <a:p>
            <a:pPr algn="ctr"/>
            <a:r>
              <a:rPr lang="en-GB" b="1" i="1" dirty="0">
                <a:solidFill>
                  <a:schemeClr val="accent2"/>
                </a:solidFill>
              </a:rPr>
              <a:t>Farmer Market Practices:</a:t>
            </a:r>
          </a:p>
          <a:p>
            <a:pPr algn="ctr"/>
            <a:r>
              <a:rPr lang="en-GB" b="1" i="1" dirty="0">
                <a:solidFill>
                  <a:schemeClr val="accent2"/>
                </a:solidFill>
              </a:rPr>
              <a:t>Farmer</a:t>
            </a:r>
          </a:p>
        </p:txBody>
      </p:sp>
      <p:sp>
        <p:nvSpPr>
          <p:cNvPr id="9" name="Oval 8">
            <a:extLst>
              <a:ext uri="{FF2B5EF4-FFF2-40B4-BE49-F238E27FC236}">
                <a16:creationId xmlns:a16="http://schemas.microsoft.com/office/drawing/2014/main" id="{B315BADE-EB8A-174A-A960-DE77A8DD1B31}"/>
              </a:ext>
            </a:extLst>
          </p:cNvPr>
          <p:cNvSpPr/>
          <p:nvPr/>
        </p:nvSpPr>
        <p:spPr>
          <a:xfrm>
            <a:off x="7680961" y="2363078"/>
            <a:ext cx="1868286" cy="2781356"/>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10" name="TextBox 9">
            <a:extLst>
              <a:ext uri="{FF2B5EF4-FFF2-40B4-BE49-F238E27FC236}">
                <a16:creationId xmlns:a16="http://schemas.microsoft.com/office/drawing/2014/main" id="{214DD0A2-0801-294D-9EF6-87ABB5276287}"/>
              </a:ext>
            </a:extLst>
          </p:cNvPr>
          <p:cNvSpPr txBox="1"/>
          <p:nvPr/>
        </p:nvSpPr>
        <p:spPr>
          <a:xfrm>
            <a:off x="7867751" y="1664293"/>
            <a:ext cx="1494705" cy="646331"/>
          </a:xfrm>
          <a:prstGeom prst="rect">
            <a:avLst/>
          </a:prstGeom>
          <a:noFill/>
        </p:spPr>
        <p:txBody>
          <a:bodyPr wrap="none" rtlCol="0">
            <a:spAutoFit/>
          </a:bodyPr>
          <a:lstStyle/>
          <a:p>
            <a:pPr algn="ctr"/>
            <a:r>
              <a:rPr lang="en-GB" b="1" i="1" dirty="0">
                <a:solidFill>
                  <a:schemeClr val="accent4"/>
                </a:solidFill>
              </a:rPr>
              <a:t>Aggregation:</a:t>
            </a:r>
          </a:p>
          <a:p>
            <a:pPr algn="ctr"/>
            <a:r>
              <a:rPr lang="en-GB" b="1" i="1" dirty="0">
                <a:solidFill>
                  <a:schemeClr val="accent4"/>
                </a:solidFill>
              </a:rPr>
              <a:t>Farmer group</a:t>
            </a:r>
          </a:p>
        </p:txBody>
      </p:sp>
      <p:sp>
        <p:nvSpPr>
          <p:cNvPr id="12" name="Oval 11">
            <a:extLst>
              <a:ext uri="{FF2B5EF4-FFF2-40B4-BE49-F238E27FC236}">
                <a16:creationId xmlns:a16="http://schemas.microsoft.com/office/drawing/2014/main" id="{5CC9A28D-57F2-7E4B-BD2C-6FAF8285F657}"/>
              </a:ext>
            </a:extLst>
          </p:cNvPr>
          <p:cNvSpPr/>
          <p:nvPr/>
        </p:nvSpPr>
        <p:spPr>
          <a:xfrm>
            <a:off x="9549246" y="2350847"/>
            <a:ext cx="2453699" cy="2781356"/>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13" name="TextBox 12">
            <a:extLst>
              <a:ext uri="{FF2B5EF4-FFF2-40B4-BE49-F238E27FC236}">
                <a16:creationId xmlns:a16="http://schemas.microsoft.com/office/drawing/2014/main" id="{722E77F3-72C0-3D4D-8CAC-7E0B850BAE3D}"/>
              </a:ext>
            </a:extLst>
          </p:cNvPr>
          <p:cNvSpPr txBox="1"/>
          <p:nvPr/>
        </p:nvSpPr>
        <p:spPr>
          <a:xfrm>
            <a:off x="9508836" y="1664293"/>
            <a:ext cx="2536784" cy="646331"/>
          </a:xfrm>
          <a:prstGeom prst="rect">
            <a:avLst/>
          </a:prstGeom>
          <a:noFill/>
        </p:spPr>
        <p:txBody>
          <a:bodyPr wrap="none" rtlCol="0">
            <a:spAutoFit/>
          </a:bodyPr>
          <a:lstStyle/>
          <a:p>
            <a:pPr algn="ctr"/>
            <a:r>
              <a:rPr lang="en-GB" b="1" i="1" dirty="0">
                <a:solidFill>
                  <a:schemeClr val="accent6"/>
                </a:solidFill>
              </a:rPr>
              <a:t>Commodity Distribution:</a:t>
            </a:r>
          </a:p>
          <a:p>
            <a:pPr algn="ctr"/>
            <a:r>
              <a:rPr lang="en-GB" b="1" i="1" dirty="0">
                <a:solidFill>
                  <a:schemeClr val="accent6"/>
                </a:solidFill>
              </a:rPr>
              <a:t>Trader</a:t>
            </a:r>
          </a:p>
        </p:txBody>
      </p:sp>
    </p:spTree>
    <p:extLst>
      <p:ext uri="{BB962C8B-B14F-4D97-AF65-F5344CB8AC3E}">
        <p14:creationId xmlns:p14="http://schemas.microsoft.com/office/powerpoint/2010/main" val="25914788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D3184408-21B2-884B-9E26-054E35533E0F}" type="slidenum">
              <a:rPr lang="en-US" smtClean="0"/>
              <a:pPr/>
              <a:t>38</a:t>
            </a:fld>
            <a:endParaRPr lang="en-US" dirty="0"/>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indent="-457200"/>
            <a:r>
              <a:rPr lang="en-US" sz="3600" dirty="0">
                <a:solidFill>
                  <a:schemeClr val="bg2"/>
                </a:solidFill>
              </a:rPr>
              <a:t>Activities</a:t>
            </a:r>
          </a:p>
          <a:p>
            <a:pPr marL="571497" indent="-457200"/>
            <a:r>
              <a:rPr lang="en-US" sz="3600" b="1" dirty="0">
                <a:solidFill>
                  <a:srgbClr val="002F6C"/>
                </a:solidFill>
              </a:rPr>
              <a:t>Module: Pathways</a:t>
            </a:r>
          </a:p>
        </p:txBody>
      </p:sp>
    </p:spTree>
    <p:extLst>
      <p:ext uri="{BB962C8B-B14F-4D97-AF65-F5344CB8AC3E}">
        <p14:creationId xmlns:p14="http://schemas.microsoft.com/office/powerpoint/2010/main" val="26111547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This module introduces the idea of a pathway, explains how to locate one on an existing map, and provides an exercise to practise drawing a new pathway.</a:t>
            </a:r>
          </a:p>
          <a:p>
            <a:pPr marL="114297" indent="0">
              <a:buNone/>
            </a:pPr>
            <a:r>
              <a:rPr lang="en-GB" sz="1600" b="1" dirty="0"/>
              <a:t>Guidelines:</a:t>
            </a:r>
          </a:p>
          <a:p>
            <a:pPr marL="114297" indent="0">
              <a:buNone/>
            </a:pPr>
            <a:r>
              <a:rPr lang="en-GB" sz="1600" dirty="0"/>
              <a:t>Make sure participants have access to map elements as a reference before they start to draw a pathway.</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Sub-modules in this module:</a:t>
            </a:r>
          </a:p>
          <a:p>
            <a:r>
              <a:rPr lang="en-GB" sz="1600" dirty="0"/>
              <a:t>What is a pathway?</a:t>
            </a:r>
          </a:p>
          <a:p>
            <a:r>
              <a:rPr lang="en-GB" sz="1600" dirty="0"/>
              <a:t>Finding a pathway on an existing map</a:t>
            </a:r>
          </a:p>
          <a:p>
            <a:r>
              <a:rPr lang="en-GB" sz="1600" dirty="0"/>
              <a:t>Brief pathway example</a:t>
            </a:r>
          </a:p>
          <a:p>
            <a:r>
              <a:rPr lang="en-GB" sz="1600" dirty="0"/>
              <a:t>Drawing a pathway</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fld id="{D3184408-21B2-884B-9E26-054E35533E0F}" type="slidenum">
              <a:rPr lang="en-US" smtClean="0"/>
              <a:pPr/>
              <a:t>39</a:t>
            </a:fld>
            <a:endParaRPr lang="en-US" dirty="0"/>
          </a:p>
        </p:txBody>
      </p:sp>
    </p:spTree>
    <p:extLst>
      <p:ext uri="{BB962C8B-B14F-4D97-AF65-F5344CB8AC3E}">
        <p14:creationId xmlns:p14="http://schemas.microsoft.com/office/powerpoint/2010/main" val="1517318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D3184408-21B2-884B-9E26-054E35533E0F}" type="slidenum">
              <a:rPr lang="en-US" smtClean="0"/>
              <a:pPr/>
              <a:t>4</a:t>
            </a:fld>
            <a:endParaRPr lang="en-US" dirty="0"/>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indent="-457200"/>
            <a:r>
              <a:rPr lang="en-US" sz="3600" dirty="0">
                <a:solidFill>
                  <a:schemeClr val="bg2"/>
                </a:solidFill>
              </a:rPr>
              <a:t>Introduction</a:t>
            </a:r>
          </a:p>
          <a:p>
            <a:pPr marL="571497" indent="-457200"/>
            <a:r>
              <a:rPr lang="en-US" sz="3600" b="1" dirty="0">
                <a:solidFill>
                  <a:srgbClr val="002F6C"/>
                </a:solidFill>
              </a:rPr>
              <a:t>Module: Workshop introduction</a:t>
            </a:r>
          </a:p>
        </p:txBody>
      </p:sp>
    </p:spTree>
    <p:extLst>
      <p:ext uri="{BB962C8B-B14F-4D97-AF65-F5344CB8AC3E}">
        <p14:creationId xmlns:p14="http://schemas.microsoft.com/office/powerpoint/2010/main" val="19405887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Pathways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F6C"/>
                </a:solidFill>
                <a:effectLst/>
                <a:uLnTx/>
                <a:uFillTx/>
                <a:latin typeface="Calibri"/>
                <a:ea typeface="+mn-ea"/>
                <a:cs typeface="+mn-cs"/>
              </a:rPr>
              <a:t>Sub-module: What is a pathway?</a:t>
            </a:r>
          </a:p>
        </p:txBody>
      </p:sp>
    </p:spTree>
    <p:extLst>
      <p:ext uri="{BB962C8B-B14F-4D97-AF65-F5344CB8AC3E}">
        <p14:creationId xmlns:p14="http://schemas.microsoft.com/office/powerpoint/2010/main" val="21903631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submodule:</a:t>
            </a:r>
          </a:p>
          <a:p>
            <a:pPr marL="114297" indent="0">
              <a:buNone/>
            </a:pPr>
            <a:r>
              <a:rPr lang="en-GB" sz="1600" dirty="0"/>
              <a:t>Introduce the concept of a pathway that moves from an intervention to an outcome.</a:t>
            </a:r>
          </a:p>
          <a:p>
            <a:pPr marL="114297" indent="0">
              <a:buNone/>
            </a:pPr>
            <a:r>
              <a:rPr lang="en-GB" sz="1600" b="1" dirty="0"/>
              <a:t>Guidelines:</a:t>
            </a:r>
          </a:p>
          <a:p>
            <a:pPr marL="114297" indent="0">
              <a:buNone/>
            </a:pPr>
            <a:r>
              <a:rPr lang="en-GB" sz="1600" dirty="0"/>
              <a:t>None</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Pathway introduction</a:t>
            </a:r>
          </a:p>
          <a:p>
            <a:r>
              <a:rPr lang="en-GB" sz="1600" dirty="0"/>
              <a:t>Four example pathways</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301825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68226-CC0A-D048-A364-DA8A026B3A1D}"/>
              </a:ext>
            </a:extLst>
          </p:cNvPr>
          <p:cNvSpPr>
            <a:spLocks noGrp="1"/>
          </p:cNvSpPr>
          <p:nvPr>
            <p:ph type="title"/>
          </p:nvPr>
        </p:nvSpPr>
        <p:spPr/>
        <p:txBody>
          <a:bodyPr/>
          <a:lstStyle/>
          <a:p>
            <a:r>
              <a:rPr lang="en-US" dirty="0"/>
              <a:t>Pathways</a:t>
            </a:r>
          </a:p>
        </p:txBody>
      </p:sp>
      <p:sp>
        <p:nvSpPr>
          <p:cNvPr id="3" name="Content Placeholder 2">
            <a:extLst>
              <a:ext uri="{FF2B5EF4-FFF2-40B4-BE49-F238E27FC236}">
                <a16:creationId xmlns:a16="http://schemas.microsoft.com/office/drawing/2014/main" id="{2995A033-BF2A-5943-903B-146CDA74128F}"/>
              </a:ext>
            </a:extLst>
          </p:cNvPr>
          <p:cNvSpPr>
            <a:spLocks noGrp="1"/>
          </p:cNvSpPr>
          <p:nvPr>
            <p:ph idx="1"/>
          </p:nvPr>
        </p:nvSpPr>
        <p:spPr>
          <a:xfrm>
            <a:off x="132433" y="1377386"/>
            <a:ext cx="11216148" cy="4731763"/>
          </a:xfrm>
        </p:spPr>
        <p:txBody>
          <a:bodyPr>
            <a:normAutofit/>
          </a:bodyPr>
          <a:lstStyle/>
          <a:p>
            <a:r>
              <a:rPr lang="en-US" dirty="0"/>
              <a:t>Pathways are a set of </a:t>
            </a:r>
            <a:br>
              <a:rPr lang="en-US" dirty="0"/>
            </a:br>
            <a:r>
              <a:rPr lang="en-US" dirty="0"/>
              <a:t>connected map elements that:</a:t>
            </a:r>
          </a:p>
          <a:p>
            <a:pPr lvl="1"/>
            <a:r>
              <a:rPr lang="en-US" dirty="0"/>
              <a:t>Lead </a:t>
            </a:r>
            <a:r>
              <a:rPr lang="en-US" b="1" i="1" dirty="0"/>
              <a:t>to</a:t>
            </a:r>
            <a:r>
              <a:rPr lang="en-US" dirty="0"/>
              <a:t> an outcome</a:t>
            </a:r>
          </a:p>
          <a:p>
            <a:pPr lvl="1"/>
            <a:r>
              <a:rPr lang="en-US" b="1" i="1" dirty="0"/>
              <a:t>From</a:t>
            </a:r>
            <a:r>
              <a:rPr lang="en-US" dirty="0"/>
              <a:t> an intervention or leverage point</a:t>
            </a:r>
          </a:p>
          <a:p>
            <a:pPr lvl="1"/>
            <a:endParaRPr lang="en-US" dirty="0"/>
          </a:p>
          <a:p>
            <a:pPr lvl="1"/>
            <a:r>
              <a:rPr lang="en-US" dirty="0"/>
              <a:t>Pathways can:</a:t>
            </a:r>
          </a:p>
          <a:p>
            <a:pPr lvl="2"/>
            <a:r>
              <a:rPr lang="en-US" dirty="0"/>
              <a:t>Be linear</a:t>
            </a:r>
          </a:p>
          <a:p>
            <a:pPr lvl="2"/>
            <a:r>
              <a:rPr lang="en-US" dirty="0"/>
              <a:t>Include branches</a:t>
            </a:r>
          </a:p>
          <a:p>
            <a:pPr lvl="2"/>
            <a:r>
              <a:rPr lang="en-US" dirty="0"/>
              <a:t>Even be loops </a:t>
            </a:r>
          </a:p>
          <a:p>
            <a:pPr marL="114297" indent="0">
              <a:buNone/>
            </a:pPr>
            <a:r>
              <a:rPr lang="en-US" dirty="0"/>
              <a:t>In the previous session we drew a pathway from an intervention to an outcome – replicating a part of one of your activity’s result chains.</a:t>
            </a:r>
          </a:p>
          <a:p>
            <a:pPr marL="114297" indent="0">
              <a:buNone/>
            </a:pPr>
            <a:endParaRPr lang="en-US" dirty="0"/>
          </a:p>
        </p:txBody>
      </p:sp>
      <p:pic>
        <p:nvPicPr>
          <p:cNvPr id="6" name="Picture 5">
            <a:extLst>
              <a:ext uri="{FF2B5EF4-FFF2-40B4-BE49-F238E27FC236}">
                <a16:creationId xmlns:a16="http://schemas.microsoft.com/office/drawing/2014/main" id="{108BDA2B-47A4-8141-9161-BC8F63D82500}"/>
              </a:ext>
            </a:extLst>
          </p:cNvPr>
          <p:cNvPicPr>
            <a:picLocks noChangeAspect="1"/>
          </p:cNvPicPr>
          <p:nvPr/>
        </p:nvPicPr>
        <p:blipFill>
          <a:blip r:embed="rId3"/>
          <a:stretch>
            <a:fillRect/>
          </a:stretch>
        </p:blipFill>
        <p:spPr>
          <a:xfrm>
            <a:off x="4464708" y="748851"/>
            <a:ext cx="7500660" cy="4078571"/>
          </a:xfrm>
          <a:prstGeom prst="rect">
            <a:avLst/>
          </a:prstGeom>
        </p:spPr>
      </p:pic>
    </p:spTree>
    <p:extLst>
      <p:ext uri="{BB962C8B-B14F-4D97-AF65-F5344CB8AC3E}">
        <p14:creationId xmlns:p14="http://schemas.microsoft.com/office/powerpoint/2010/main" val="22757126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14951-5E81-4843-9EB2-3A495AFB0F86}"/>
              </a:ext>
            </a:extLst>
          </p:cNvPr>
          <p:cNvSpPr>
            <a:spLocks noGrp="1"/>
          </p:cNvSpPr>
          <p:nvPr>
            <p:ph type="title"/>
          </p:nvPr>
        </p:nvSpPr>
        <p:spPr/>
        <p:txBody>
          <a:bodyPr/>
          <a:lstStyle/>
          <a:p>
            <a:r>
              <a:rPr lang="en-US" dirty="0"/>
              <a:t>Example: Financial and Business Services Pathways</a:t>
            </a:r>
          </a:p>
        </p:txBody>
      </p:sp>
      <p:pic>
        <p:nvPicPr>
          <p:cNvPr id="5" name="Picture 4">
            <a:extLst>
              <a:ext uri="{FF2B5EF4-FFF2-40B4-BE49-F238E27FC236}">
                <a16:creationId xmlns:a16="http://schemas.microsoft.com/office/drawing/2014/main" id="{1C087C02-B6AE-3640-877A-49517587164D}"/>
              </a:ext>
            </a:extLst>
          </p:cNvPr>
          <p:cNvPicPr>
            <a:picLocks noChangeAspect="1"/>
          </p:cNvPicPr>
          <p:nvPr/>
        </p:nvPicPr>
        <p:blipFill>
          <a:blip r:embed="rId3"/>
          <a:stretch>
            <a:fillRect/>
          </a:stretch>
        </p:blipFill>
        <p:spPr>
          <a:xfrm>
            <a:off x="3976799" y="1873956"/>
            <a:ext cx="8026147" cy="4209793"/>
          </a:xfrm>
          <a:prstGeom prst="rect">
            <a:avLst/>
          </a:prstGeom>
        </p:spPr>
      </p:pic>
      <p:sp>
        <p:nvSpPr>
          <p:cNvPr id="3" name="Content Placeholder 2">
            <a:extLst>
              <a:ext uri="{FF2B5EF4-FFF2-40B4-BE49-F238E27FC236}">
                <a16:creationId xmlns:a16="http://schemas.microsoft.com/office/drawing/2014/main" id="{804E5448-DBA8-2843-B557-D4F40F6CFF45}"/>
              </a:ext>
            </a:extLst>
          </p:cNvPr>
          <p:cNvSpPr>
            <a:spLocks noGrp="1"/>
          </p:cNvSpPr>
          <p:nvPr>
            <p:ph idx="1"/>
          </p:nvPr>
        </p:nvSpPr>
        <p:spPr>
          <a:xfrm>
            <a:off x="132434" y="1377386"/>
            <a:ext cx="7291254" cy="4731763"/>
          </a:xfrm>
        </p:spPr>
        <p:txBody>
          <a:bodyPr>
            <a:normAutofit lnSpcReduction="10000"/>
          </a:bodyPr>
          <a:lstStyle/>
          <a:p>
            <a:r>
              <a:rPr lang="en-US" dirty="0"/>
              <a:t>In the financial and business services subsystem, the colors highlight examples of pathways:</a:t>
            </a:r>
          </a:p>
          <a:p>
            <a:pPr lvl="1"/>
            <a:r>
              <a:rPr lang="en-US" dirty="0"/>
              <a:t>Insurance</a:t>
            </a:r>
          </a:p>
          <a:p>
            <a:pPr lvl="1"/>
            <a:r>
              <a:rPr lang="en-US" dirty="0"/>
              <a:t>Affordability Pathway</a:t>
            </a:r>
          </a:p>
          <a:p>
            <a:pPr lvl="1"/>
            <a:r>
              <a:rPr lang="en-US" dirty="0"/>
              <a:t>Access Pathway</a:t>
            </a:r>
          </a:p>
          <a:p>
            <a:pPr lvl="1"/>
            <a:r>
              <a:rPr lang="en-US" dirty="0"/>
              <a:t>Loan Requirements Pathway</a:t>
            </a:r>
          </a:p>
          <a:p>
            <a:pPr lvl="1"/>
            <a:r>
              <a:rPr lang="en-US" dirty="0"/>
              <a:t>Informal Financing Pathway</a:t>
            </a:r>
          </a:p>
          <a:p>
            <a:pPr lvl="1"/>
            <a:r>
              <a:rPr lang="en-US" dirty="0"/>
              <a:t>Information Pathway</a:t>
            </a:r>
          </a:p>
          <a:p>
            <a:pPr lvl="1"/>
            <a:r>
              <a:rPr lang="en-US" dirty="0"/>
              <a:t>Demand Pathway</a:t>
            </a:r>
          </a:p>
          <a:p>
            <a:pPr lvl="1"/>
            <a:r>
              <a:rPr lang="en-US" dirty="0"/>
              <a:t>Supply Pathway</a:t>
            </a:r>
          </a:p>
          <a:p>
            <a:pPr lvl="1"/>
            <a:r>
              <a:rPr lang="en-US" dirty="0"/>
              <a:t>Business Practices</a:t>
            </a:r>
          </a:p>
          <a:p>
            <a:r>
              <a:rPr lang="en-US" dirty="0"/>
              <a:t>Pathways are labeled for easy reference and to describe their influence on the system</a:t>
            </a:r>
          </a:p>
        </p:txBody>
      </p:sp>
    </p:spTree>
    <p:extLst>
      <p:ext uri="{BB962C8B-B14F-4D97-AF65-F5344CB8AC3E}">
        <p14:creationId xmlns:p14="http://schemas.microsoft.com/office/powerpoint/2010/main" val="25334864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A17FC77-BDDD-4F4E-AAB8-B2C778DAA1D5}"/>
              </a:ext>
            </a:extLst>
          </p:cNvPr>
          <p:cNvPicPr>
            <a:picLocks noChangeAspect="1"/>
          </p:cNvPicPr>
          <p:nvPr/>
        </p:nvPicPr>
        <p:blipFill>
          <a:blip r:embed="rId3"/>
          <a:stretch>
            <a:fillRect/>
          </a:stretch>
        </p:blipFill>
        <p:spPr>
          <a:xfrm>
            <a:off x="184740" y="2446497"/>
            <a:ext cx="9459999" cy="3559396"/>
          </a:xfrm>
          <a:prstGeom prst="rect">
            <a:avLst/>
          </a:prstGeom>
        </p:spPr>
      </p:pic>
      <p:sp>
        <p:nvSpPr>
          <p:cNvPr id="2" name="Title 1">
            <a:extLst>
              <a:ext uri="{FF2B5EF4-FFF2-40B4-BE49-F238E27FC236}">
                <a16:creationId xmlns:a16="http://schemas.microsoft.com/office/drawing/2014/main" id="{E7768226-CC0A-D048-A364-DA8A026B3A1D}"/>
              </a:ext>
            </a:extLst>
          </p:cNvPr>
          <p:cNvSpPr>
            <a:spLocks noGrp="1"/>
          </p:cNvSpPr>
          <p:nvPr>
            <p:ph type="title"/>
          </p:nvPr>
        </p:nvSpPr>
        <p:spPr/>
        <p:txBody>
          <a:bodyPr/>
          <a:lstStyle/>
          <a:p>
            <a:r>
              <a:rPr lang="en-US" dirty="0"/>
              <a:t>Example: Insurance Pathway</a:t>
            </a:r>
          </a:p>
        </p:txBody>
      </p:sp>
      <p:sp>
        <p:nvSpPr>
          <p:cNvPr id="3" name="Content Placeholder 2">
            <a:extLst>
              <a:ext uri="{FF2B5EF4-FFF2-40B4-BE49-F238E27FC236}">
                <a16:creationId xmlns:a16="http://schemas.microsoft.com/office/drawing/2014/main" id="{2995A033-BF2A-5943-903B-146CDA74128F}"/>
              </a:ext>
            </a:extLst>
          </p:cNvPr>
          <p:cNvSpPr>
            <a:spLocks noGrp="1"/>
          </p:cNvSpPr>
          <p:nvPr>
            <p:ph idx="1"/>
          </p:nvPr>
        </p:nvSpPr>
        <p:spPr>
          <a:xfrm>
            <a:off x="132433" y="1377387"/>
            <a:ext cx="5286234" cy="1956162"/>
          </a:xfrm>
        </p:spPr>
        <p:txBody>
          <a:bodyPr>
            <a:normAutofit/>
          </a:bodyPr>
          <a:lstStyle/>
          <a:p>
            <a:pPr marL="114297" indent="0">
              <a:buNone/>
            </a:pPr>
            <a:r>
              <a:rPr lang="en-US" dirty="0"/>
              <a:t>The Insurance pathway is an example of </a:t>
            </a:r>
            <a:br>
              <a:rPr lang="en-US" dirty="0"/>
            </a:br>
            <a:r>
              <a:rPr lang="en-US" dirty="0"/>
              <a:t>a linear pathway</a:t>
            </a:r>
          </a:p>
        </p:txBody>
      </p:sp>
      <p:sp>
        <p:nvSpPr>
          <p:cNvPr id="10" name="Content Placeholder 2">
            <a:extLst>
              <a:ext uri="{FF2B5EF4-FFF2-40B4-BE49-F238E27FC236}">
                <a16:creationId xmlns:a16="http://schemas.microsoft.com/office/drawing/2014/main" id="{97071A5A-80F9-4742-B2C5-3126FF94E4FD}"/>
              </a:ext>
            </a:extLst>
          </p:cNvPr>
          <p:cNvSpPr txBox="1">
            <a:spLocks/>
          </p:cNvSpPr>
          <p:nvPr/>
        </p:nvSpPr>
        <p:spPr>
          <a:xfrm>
            <a:off x="7498371" y="1914290"/>
            <a:ext cx="3863758" cy="2311905"/>
          </a:xfrm>
          <a:prstGeom prst="rect">
            <a:avLst/>
          </a:prstGeom>
        </p:spPr>
        <p:txBody>
          <a:bodyPr vert="horz" lIns="91440" tIns="45720" rIns="91440" bIns="45720" rtlCol="0">
            <a:normAutofit lnSpcReduction="10000"/>
          </a:bodyPr>
          <a:lstStyle>
            <a:lvl1pPr marL="342891" indent="-228594" algn="l" defTabSz="914377" rtl="0" eaLnBrk="1" latinLnBrk="0" hangingPunct="1">
              <a:spcBef>
                <a:spcPts val="1872"/>
              </a:spcBef>
              <a:buClr>
                <a:srgbClr val="002F6C"/>
              </a:buClr>
              <a:buFont typeface="Arial" pitchFamily="34" charset="0"/>
              <a:buChar char="•"/>
              <a:defRPr sz="2400" kern="1200">
                <a:solidFill>
                  <a:schemeClr val="tx1"/>
                </a:solidFill>
                <a:latin typeface="+mn-lt"/>
                <a:ea typeface="+mn-ea"/>
                <a:cs typeface="+mn-cs"/>
              </a:defRPr>
            </a:lvl1pPr>
            <a:lvl2pPr marL="640064" indent="-228594" algn="l" defTabSz="914377" rtl="0" eaLnBrk="1" latinLnBrk="0" hangingPunct="1">
              <a:spcBef>
                <a:spcPct val="20000"/>
              </a:spcBef>
              <a:buClr>
                <a:srgbClr val="8C8985"/>
              </a:buClr>
              <a:buFont typeface="Arial" pitchFamily="34" charset="0"/>
              <a:buChar char="•"/>
              <a:defRPr sz="2000" kern="1200">
                <a:solidFill>
                  <a:schemeClr val="tx1"/>
                </a:solidFill>
                <a:latin typeface="+mn-lt"/>
                <a:ea typeface="+mn-ea"/>
                <a:cs typeface="+mn-cs"/>
              </a:defRPr>
            </a:lvl2pPr>
            <a:lvl3pPr marL="1005815" indent="-228594" algn="l" defTabSz="914377" rtl="0" eaLnBrk="1" latinLnBrk="0" hangingPunct="1">
              <a:spcBef>
                <a:spcPct val="20000"/>
              </a:spcBef>
              <a:buClr>
                <a:srgbClr val="BA0C2F"/>
              </a:buClr>
              <a:buFont typeface="Arial" pitchFamily="34" charset="0"/>
              <a:buChar char="•"/>
              <a:defRPr sz="1800" kern="1200">
                <a:solidFill>
                  <a:schemeClr val="tx1"/>
                </a:solidFill>
                <a:latin typeface="+mn-lt"/>
                <a:ea typeface="+mn-ea"/>
                <a:cs typeface="+mn-cs"/>
              </a:defRPr>
            </a:lvl3pPr>
            <a:lvl4pPr marL="1280128" indent="-228594" algn="l" defTabSz="914377" rtl="0" eaLnBrk="1" latinLnBrk="0" hangingPunct="1">
              <a:spcBef>
                <a:spcPct val="20000"/>
              </a:spcBef>
              <a:buClr>
                <a:srgbClr val="002F6C"/>
              </a:buClr>
              <a:buFont typeface="Arial" pitchFamily="34" charset="0"/>
              <a:buChar char="•"/>
              <a:defRPr sz="1600" kern="1200">
                <a:solidFill>
                  <a:schemeClr val="tx1"/>
                </a:solidFill>
                <a:latin typeface="+mn-lt"/>
                <a:ea typeface="+mn-ea"/>
                <a:cs typeface="+mn-cs"/>
              </a:defRPr>
            </a:lvl4pPr>
            <a:lvl5pPr marL="1554441" indent="-228594" algn="l" defTabSz="914377" rtl="0" eaLnBrk="1" latinLnBrk="0" hangingPunct="1">
              <a:spcBef>
                <a:spcPct val="20000"/>
              </a:spcBef>
              <a:buClr>
                <a:schemeClr val="tx2"/>
              </a:buClr>
              <a:buFont typeface="Arial" pitchFamily="34" charset="0"/>
              <a:buChar char="•"/>
              <a:defRPr sz="1400" kern="1200" baseline="0">
                <a:solidFill>
                  <a:schemeClr val="tx1"/>
                </a:solidFill>
                <a:latin typeface="+mn-lt"/>
                <a:ea typeface="+mn-ea"/>
                <a:cs typeface="+mn-cs"/>
              </a:defRPr>
            </a:lvl5pPr>
            <a:lvl6pPr marL="1737317" indent="-182875" algn="l" defTabSz="914377"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192" indent="-182875" algn="l" defTabSz="914377"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067" indent="-182875" algn="l" defTabSz="914377"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5943" indent="-182875" algn="l" defTabSz="914377"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297" marR="0" lvl="0" indent="0" algn="l" defTabSz="914377" rtl="0" eaLnBrk="1" fontAlgn="auto" latinLnBrk="0" hangingPunct="1">
              <a:lnSpc>
                <a:spcPct val="100000"/>
              </a:lnSpc>
              <a:spcBef>
                <a:spcPts val="1872"/>
              </a:spcBef>
              <a:spcAft>
                <a:spcPts val="0"/>
              </a:spcAft>
              <a:buClr>
                <a:srgbClr val="002F6C"/>
              </a:buClr>
              <a:buSzTx/>
              <a:buFont typeface="Arial" pitchFamily="34" charset="0"/>
              <a:buNone/>
              <a:tabLst/>
              <a:defRPr/>
            </a:pPr>
            <a:r>
              <a:rPr kumimoji="0" lang="en-US" sz="2400" b="0" i="0" u="none" strike="noStrike" kern="1200" cap="none" spc="0" normalizeH="0" baseline="0" noProof="0" dirty="0">
                <a:ln>
                  <a:noFill/>
                </a:ln>
                <a:solidFill>
                  <a:srgbClr val="212721"/>
                </a:solidFill>
                <a:effectLst/>
                <a:uLnTx/>
                <a:uFillTx/>
                <a:latin typeface="Calibri"/>
                <a:ea typeface="+mn-ea"/>
                <a:cs typeface="+mn-cs"/>
              </a:rPr>
              <a:t>Linear pathways:</a:t>
            </a:r>
          </a:p>
          <a:p>
            <a:pPr marL="342891" marR="0" lvl="0" indent="-228594" algn="l" defTabSz="914377" rtl="0" eaLnBrk="1" fontAlgn="auto" latinLnBrk="0" hangingPunct="1">
              <a:lnSpc>
                <a:spcPct val="100000"/>
              </a:lnSpc>
              <a:spcBef>
                <a:spcPts val="1872"/>
              </a:spcBef>
              <a:spcAft>
                <a:spcPts val="0"/>
              </a:spcAft>
              <a:buClr>
                <a:srgbClr val="002F6C"/>
              </a:buClr>
              <a:buSzTx/>
              <a:buFont typeface="Arial" pitchFamily="34" charset="0"/>
              <a:buChar char="•"/>
              <a:tabLst/>
              <a:defRPr/>
            </a:pPr>
            <a:r>
              <a:rPr kumimoji="0" lang="en-US" sz="2400" b="0" i="0" u="none" strike="noStrike" kern="1200" cap="none" spc="0" normalizeH="0" baseline="0" noProof="0" dirty="0">
                <a:ln>
                  <a:noFill/>
                </a:ln>
                <a:solidFill>
                  <a:srgbClr val="212721"/>
                </a:solidFill>
                <a:effectLst/>
                <a:uLnTx/>
                <a:uFillTx/>
                <a:latin typeface="Calibri"/>
                <a:ea typeface="+mn-ea"/>
                <a:cs typeface="+mn-cs"/>
              </a:rPr>
              <a:t>Move in a single direction</a:t>
            </a:r>
          </a:p>
          <a:p>
            <a:pPr marL="342891" marR="0" lvl="0" indent="-228594" algn="l" defTabSz="914377" rtl="0" eaLnBrk="1" fontAlgn="auto" latinLnBrk="0" hangingPunct="1">
              <a:lnSpc>
                <a:spcPct val="100000"/>
              </a:lnSpc>
              <a:spcBef>
                <a:spcPts val="1872"/>
              </a:spcBef>
              <a:spcAft>
                <a:spcPts val="0"/>
              </a:spcAft>
              <a:buClr>
                <a:srgbClr val="002F6C"/>
              </a:buClr>
              <a:buSzTx/>
              <a:buFont typeface="Arial" pitchFamily="34" charset="0"/>
              <a:buChar char="•"/>
              <a:tabLst/>
              <a:defRPr/>
            </a:pPr>
            <a:r>
              <a:rPr kumimoji="0" lang="en-US" sz="2400" b="0" i="0" u="none" strike="noStrike" kern="1200" cap="none" spc="0" normalizeH="0" baseline="0" noProof="0" dirty="0">
                <a:ln>
                  <a:noFill/>
                </a:ln>
                <a:solidFill>
                  <a:srgbClr val="212721"/>
                </a:solidFill>
                <a:effectLst/>
                <a:uLnTx/>
                <a:uFillTx/>
                <a:latin typeface="Calibri"/>
                <a:ea typeface="+mn-ea"/>
                <a:cs typeface="+mn-cs"/>
              </a:rPr>
              <a:t>Each element enables the next until the pathway reaches the outcome</a:t>
            </a:r>
          </a:p>
          <a:p>
            <a:pPr marL="114297" marR="0" lvl="0" indent="0" algn="l" defTabSz="914377" rtl="0" eaLnBrk="1" fontAlgn="auto" latinLnBrk="0" hangingPunct="1">
              <a:lnSpc>
                <a:spcPct val="100000"/>
              </a:lnSpc>
              <a:spcBef>
                <a:spcPts val="1872"/>
              </a:spcBef>
              <a:spcAft>
                <a:spcPts val="0"/>
              </a:spcAft>
              <a:buClr>
                <a:srgbClr val="002F6C"/>
              </a:buClr>
              <a:buSzTx/>
              <a:buFont typeface="Arial" pitchFamily="34" charset="0"/>
              <a:buNone/>
              <a:tabLst/>
              <a:defRPr/>
            </a:pPr>
            <a:endParaRPr kumimoji="0" lang="en-US" sz="24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19172400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68226-CC0A-D048-A364-DA8A026B3A1D}"/>
              </a:ext>
            </a:extLst>
          </p:cNvPr>
          <p:cNvSpPr>
            <a:spLocks noGrp="1"/>
          </p:cNvSpPr>
          <p:nvPr>
            <p:ph type="title"/>
          </p:nvPr>
        </p:nvSpPr>
        <p:spPr/>
        <p:txBody>
          <a:bodyPr/>
          <a:lstStyle/>
          <a:p>
            <a:r>
              <a:rPr lang="en-US" dirty="0"/>
              <a:t>Example: Loan Requirements Pathway</a:t>
            </a:r>
          </a:p>
        </p:txBody>
      </p:sp>
      <p:sp>
        <p:nvSpPr>
          <p:cNvPr id="3" name="Content Placeholder 2">
            <a:extLst>
              <a:ext uri="{FF2B5EF4-FFF2-40B4-BE49-F238E27FC236}">
                <a16:creationId xmlns:a16="http://schemas.microsoft.com/office/drawing/2014/main" id="{2995A033-BF2A-5943-903B-146CDA74128F}"/>
              </a:ext>
            </a:extLst>
          </p:cNvPr>
          <p:cNvSpPr>
            <a:spLocks noGrp="1"/>
          </p:cNvSpPr>
          <p:nvPr>
            <p:ph idx="1"/>
          </p:nvPr>
        </p:nvSpPr>
        <p:spPr>
          <a:xfrm>
            <a:off x="189054" y="1368867"/>
            <a:ext cx="10442783" cy="4731763"/>
          </a:xfrm>
        </p:spPr>
        <p:txBody>
          <a:bodyPr>
            <a:normAutofit/>
          </a:bodyPr>
          <a:lstStyle/>
          <a:p>
            <a:pPr marL="114297" indent="0">
              <a:buNone/>
            </a:pPr>
            <a:r>
              <a:rPr lang="en-US" dirty="0"/>
              <a:t>The Loan Requirements Pathway is an example of a branching pathway:</a:t>
            </a:r>
          </a:p>
          <a:p>
            <a:pPr marL="114297" indent="0">
              <a:buNone/>
            </a:pPr>
            <a:r>
              <a:rPr lang="en-US" dirty="0"/>
              <a:t>Many elements combine to enable </a:t>
            </a:r>
            <a:br>
              <a:rPr lang="en-US" dirty="0"/>
            </a:br>
            <a:r>
              <a:rPr lang="en-US" dirty="0"/>
              <a:t>elements above them on </a:t>
            </a:r>
            <a:br>
              <a:rPr lang="en-US" dirty="0"/>
            </a:br>
            <a:r>
              <a:rPr lang="en-US" dirty="0"/>
              <a:t>the pathway</a:t>
            </a:r>
          </a:p>
        </p:txBody>
      </p:sp>
      <p:pic>
        <p:nvPicPr>
          <p:cNvPr id="9" name="Picture 8">
            <a:extLst>
              <a:ext uri="{FF2B5EF4-FFF2-40B4-BE49-F238E27FC236}">
                <a16:creationId xmlns:a16="http://schemas.microsoft.com/office/drawing/2014/main" id="{FE9F66A7-C979-1E48-B0A9-FFDE0A6547FB}"/>
              </a:ext>
            </a:extLst>
          </p:cNvPr>
          <p:cNvPicPr>
            <a:picLocks noChangeAspect="1"/>
          </p:cNvPicPr>
          <p:nvPr/>
        </p:nvPicPr>
        <p:blipFill>
          <a:blip r:embed="rId3"/>
          <a:stretch>
            <a:fillRect/>
          </a:stretch>
        </p:blipFill>
        <p:spPr>
          <a:xfrm>
            <a:off x="189053" y="1781926"/>
            <a:ext cx="10926071" cy="4731763"/>
          </a:xfrm>
          <a:prstGeom prst="rect">
            <a:avLst/>
          </a:prstGeom>
        </p:spPr>
      </p:pic>
      <p:sp>
        <p:nvSpPr>
          <p:cNvPr id="4" name="TextBox 3">
            <a:extLst>
              <a:ext uri="{FF2B5EF4-FFF2-40B4-BE49-F238E27FC236}">
                <a16:creationId xmlns:a16="http://schemas.microsoft.com/office/drawing/2014/main" id="{4890773E-66A3-F049-BF89-9E361B37062D}"/>
              </a:ext>
            </a:extLst>
          </p:cNvPr>
          <p:cNvSpPr txBox="1"/>
          <p:nvPr/>
        </p:nvSpPr>
        <p:spPr>
          <a:xfrm>
            <a:off x="8971093" y="2299744"/>
            <a:ext cx="2829585" cy="163121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12721"/>
                </a:solidFill>
                <a:effectLst/>
                <a:uLnTx/>
                <a:uFillTx/>
                <a:latin typeface="Calibri"/>
                <a:ea typeface="+mn-ea"/>
                <a:cs typeface="+mn-cs"/>
              </a:rPr>
              <a:t>NOTE: It is an “art” to  decide which elements to include or leave out </a:t>
            </a:r>
            <a:br>
              <a:rPr kumimoji="0" lang="en-US" sz="2000" b="1" i="0" u="none" strike="noStrike" kern="1200" cap="none" spc="0" normalizeH="0" baseline="0" noProof="0" dirty="0">
                <a:ln>
                  <a:noFill/>
                </a:ln>
                <a:solidFill>
                  <a:srgbClr val="212721"/>
                </a:solidFill>
                <a:effectLst/>
                <a:uLnTx/>
                <a:uFillTx/>
                <a:latin typeface="Calibri"/>
                <a:ea typeface="+mn-ea"/>
                <a:cs typeface="+mn-cs"/>
              </a:rPr>
            </a:br>
            <a:r>
              <a:rPr kumimoji="0" lang="en-US" sz="2000" b="1" i="0" u="none" strike="noStrike" kern="1200" cap="none" spc="0" normalizeH="0" baseline="0" noProof="0" dirty="0">
                <a:ln>
                  <a:noFill/>
                </a:ln>
                <a:solidFill>
                  <a:srgbClr val="212721"/>
                </a:solidFill>
                <a:effectLst/>
                <a:uLnTx/>
                <a:uFillTx/>
                <a:latin typeface="Calibri"/>
                <a:ea typeface="+mn-ea"/>
                <a:cs typeface="+mn-cs"/>
              </a:rPr>
              <a:t>of a pathway</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12328341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68226-CC0A-D048-A364-DA8A026B3A1D}"/>
              </a:ext>
            </a:extLst>
          </p:cNvPr>
          <p:cNvSpPr>
            <a:spLocks noGrp="1"/>
          </p:cNvSpPr>
          <p:nvPr>
            <p:ph type="title"/>
          </p:nvPr>
        </p:nvSpPr>
        <p:spPr/>
        <p:txBody>
          <a:bodyPr/>
          <a:lstStyle/>
          <a:p>
            <a:r>
              <a:rPr lang="en-US" dirty="0"/>
              <a:t>Example: Livelihood Security Loop</a:t>
            </a:r>
          </a:p>
        </p:txBody>
      </p:sp>
      <p:sp>
        <p:nvSpPr>
          <p:cNvPr id="3" name="Content Placeholder 2">
            <a:extLst>
              <a:ext uri="{FF2B5EF4-FFF2-40B4-BE49-F238E27FC236}">
                <a16:creationId xmlns:a16="http://schemas.microsoft.com/office/drawing/2014/main" id="{2995A033-BF2A-5943-903B-146CDA74128F}"/>
              </a:ext>
            </a:extLst>
          </p:cNvPr>
          <p:cNvSpPr>
            <a:spLocks noGrp="1"/>
          </p:cNvSpPr>
          <p:nvPr>
            <p:ph idx="1"/>
          </p:nvPr>
        </p:nvSpPr>
        <p:spPr>
          <a:xfrm>
            <a:off x="132433" y="1377386"/>
            <a:ext cx="5702300" cy="4731763"/>
          </a:xfrm>
        </p:spPr>
        <p:txBody>
          <a:bodyPr>
            <a:normAutofit/>
          </a:bodyPr>
          <a:lstStyle/>
          <a:p>
            <a:pPr marL="114297" indent="0">
              <a:buNone/>
            </a:pPr>
            <a:r>
              <a:rPr lang="en-US" dirty="0"/>
              <a:t>The Livelihood Security pathway is an example of a loop pathway:</a:t>
            </a:r>
          </a:p>
          <a:p>
            <a:r>
              <a:rPr lang="en-US" dirty="0"/>
              <a:t>Circular pathway</a:t>
            </a:r>
          </a:p>
          <a:p>
            <a:r>
              <a:rPr lang="en-US" dirty="0"/>
              <a:t>Often important in achieving systemic change as small changes can build into larger/more widespread changes as the cycle is repeatedly executed</a:t>
            </a:r>
          </a:p>
          <a:p>
            <a:r>
              <a:rPr lang="en-US" dirty="0"/>
              <a:t>Can be key pathways to measure</a:t>
            </a:r>
          </a:p>
          <a:p>
            <a:pPr marL="114297" indent="0">
              <a:buNone/>
            </a:pPr>
            <a:endParaRPr lang="en-US" dirty="0"/>
          </a:p>
        </p:txBody>
      </p:sp>
      <p:pic>
        <p:nvPicPr>
          <p:cNvPr id="9" name="Picture 8">
            <a:extLst>
              <a:ext uri="{FF2B5EF4-FFF2-40B4-BE49-F238E27FC236}">
                <a16:creationId xmlns:a16="http://schemas.microsoft.com/office/drawing/2014/main" id="{7E878426-65CA-0D49-82E1-926968531DD0}"/>
              </a:ext>
            </a:extLst>
          </p:cNvPr>
          <p:cNvPicPr>
            <a:picLocks noChangeAspect="1"/>
          </p:cNvPicPr>
          <p:nvPr/>
        </p:nvPicPr>
        <p:blipFill>
          <a:blip r:embed="rId3"/>
          <a:stretch>
            <a:fillRect/>
          </a:stretch>
        </p:blipFill>
        <p:spPr>
          <a:xfrm>
            <a:off x="6067689" y="748851"/>
            <a:ext cx="5702300" cy="5524500"/>
          </a:xfrm>
          <a:prstGeom prst="rect">
            <a:avLst/>
          </a:prstGeom>
        </p:spPr>
      </p:pic>
    </p:spTree>
    <p:extLst>
      <p:ext uri="{BB962C8B-B14F-4D97-AF65-F5344CB8AC3E}">
        <p14:creationId xmlns:p14="http://schemas.microsoft.com/office/powerpoint/2010/main" val="42776531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D3184408-21B2-884B-9E26-054E35533E0F}" type="slidenum">
              <a:rPr lang="en-US" smtClean="0"/>
              <a:pPr/>
              <a:t>47</a:t>
            </a:fld>
            <a:endParaRPr lang="en-US" dirty="0"/>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indent="-457200"/>
            <a:r>
              <a:rPr lang="en-US" sz="3600" dirty="0">
                <a:solidFill>
                  <a:schemeClr val="bg2"/>
                </a:solidFill>
              </a:rPr>
              <a:t>Activities</a:t>
            </a:r>
          </a:p>
          <a:p>
            <a:pPr marL="571497" indent="-457200"/>
            <a:r>
              <a:rPr lang="en-US" sz="3600" b="1" dirty="0">
                <a:solidFill>
                  <a:schemeClr val="bg2"/>
                </a:solidFill>
              </a:rPr>
              <a:t>Module: Pathways</a:t>
            </a:r>
          </a:p>
          <a:p>
            <a:pPr marL="571497" indent="-457200"/>
            <a:r>
              <a:rPr lang="en-US" sz="3600" b="1" dirty="0">
                <a:solidFill>
                  <a:srgbClr val="002F6C"/>
                </a:solidFill>
              </a:rPr>
              <a:t>Sub-module: Brief pathway example</a:t>
            </a:r>
          </a:p>
        </p:txBody>
      </p:sp>
    </p:spTree>
    <p:extLst>
      <p:ext uri="{BB962C8B-B14F-4D97-AF65-F5344CB8AC3E}">
        <p14:creationId xmlns:p14="http://schemas.microsoft.com/office/powerpoint/2010/main" val="11237389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submodule:</a:t>
            </a:r>
          </a:p>
          <a:p>
            <a:pPr marL="114297" indent="0">
              <a:buNone/>
            </a:pPr>
            <a:r>
              <a:rPr lang="en-GB" sz="1600" dirty="0"/>
              <a:t>Walk participants through an example pathway on the map.</a:t>
            </a:r>
          </a:p>
          <a:p>
            <a:pPr marL="114297" indent="0">
              <a:buNone/>
            </a:pPr>
            <a:r>
              <a:rPr lang="en-GB" sz="1600" b="1" dirty="0"/>
              <a:t>Guidelines:</a:t>
            </a:r>
          </a:p>
          <a:p>
            <a:pPr marL="114297" indent="0">
              <a:buNone/>
            </a:pPr>
            <a:r>
              <a:rPr lang="en-GB" sz="1600" dirty="0"/>
              <a:t>This sub-module directly leads to activities asking participants to identify an existing pathway and then draw a pathway for themselves.</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Build of a pathway from a Key Outcome asking “what enables this” at each step.</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fld id="{D3184408-21B2-884B-9E26-054E35533E0F}" type="slidenum">
              <a:rPr lang="en-US" smtClean="0"/>
              <a:pPr/>
              <a:t>48</a:t>
            </a:fld>
            <a:endParaRPr lang="en-US" dirty="0"/>
          </a:p>
        </p:txBody>
      </p:sp>
    </p:spTree>
    <p:extLst>
      <p:ext uri="{BB962C8B-B14F-4D97-AF65-F5344CB8AC3E}">
        <p14:creationId xmlns:p14="http://schemas.microsoft.com/office/powerpoint/2010/main" val="34043032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314CF834-9316-6E44-BB3A-AD3E387BACAE}"/>
              </a:ext>
            </a:extLst>
          </p:cNvPr>
          <p:cNvGrpSpPr/>
          <p:nvPr/>
        </p:nvGrpSpPr>
        <p:grpSpPr>
          <a:xfrm>
            <a:off x="132433" y="2517543"/>
            <a:ext cx="8955811" cy="4348976"/>
            <a:chOff x="131051" y="1870772"/>
            <a:chExt cx="9806268" cy="5029200"/>
          </a:xfrm>
        </p:grpSpPr>
        <p:pic>
          <p:nvPicPr>
            <p:cNvPr id="8" name="Picture 7">
              <a:extLst>
                <a:ext uri="{FF2B5EF4-FFF2-40B4-BE49-F238E27FC236}">
                  <a16:creationId xmlns:a16="http://schemas.microsoft.com/office/drawing/2014/main" id="{69DC628C-2FEB-4D43-9E4A-2791792D566E}"/>
                </a:ext>
              </a:extLst>
            </p:cNvPr>
            <p:cNvPicPr>
              <a:picLocks noChangeAspect="1"/>
            </p:cNvPicPr>
            <p:nvPr/>
          </p:nvPicPr>
          <p:blipFill rotWithShape="1">
            <a:blip r:embed="rId2" cstate="print"/>
            <a:srcRect/>
            <a:stretch/>
          </p:blipFill>
          <p:spPr>
            <a:xfrm>
              <a:off x="131051" y="1870772"/>
              <a:ext cx="9806268" cy="5029200"/>
            </a:xfrm>
            <a:prstGeom prst="rect">
              <a:avLst/>
            </a:prstGeom>
          </p:spPr>
        </p:pic>
        <p:sp>
          <p:nvSpPr>
            <p:cNvPr id="9" name="Rectangle 8">
              <a:extLst>
                <a:ext uri="{FF2B5EF4-FFF2-40B4-BE49-F238E27FC236}">
                  <a16:creationId xmlns:a16="http://schemas.microsoft.com/office/drawing/2014/main" id="{843B4448-4F84-E04B-8E9D-B4093BB16F61}"/>
                </a:ext>
              </a:extLst>
            </p:cNvPr>
            <p:cNvSpPr/>
            <p:nvPr/>
          </p:nvSpPr>
          <p:spPr>
            <a:xfrm>
              <a:off x="131051" y="6554285"/>
              <a:ext cx="144967" cy="31223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868C5AD3-8E8D-7C42-AC90-D2B9DAA8F608}"/>
              </a:ext>
            </a:extLst>
          </p:cNvPr>
          <p:cNvSpPr>
            <a:spLocks noGrp="1"/>
          </p:cNvSpPr>
          <p:nvPr>
            <p:ph type="title"/>
          </p:nvPr>
        </p:nvSpPr>
        <p:spPr/>
        <p:txBody>
          <a:bodyPr/>
          <a:lstStyle/>
          <a:p>
            <a:r>
              <a:rPr lang="en-US" dirty="0"/>
              <a:t>Where’s the pathway?</a:t>
            </a:r>
          </a:p>
        </p:txBody>
      </p:sp>
      <p:sp>
        <p:nvSpPr>
          <p:cNvPr id="3" name="Content Placeholder 2">
            <a:extLst>
              <a:ext uri="{FF2B5EF4-FFF2-40B4-BE49-F238E27FC236}">
                <a16:creationId xmlns:a16="http://schemas.microsoft.com/office/drawing/2014/main" id="{B491EF3E-03AD-694B-A1D3-A2FE946B277C}"/>
              </a:ext>
            </a:extLst>
          </p:cNvPr>
          <p:cNvSpPr>
            <a:spLocks noGrp="1"/>
          </p:cNvSpPr>
          <p:nvPr>
            <p:ph idx="1"/>
          </p:nvPr>
        </p:nvSpPr>
        <p:spPr/>
        <p:txBody>
          <a:bodyPr/>
          <a:lstStyle/>
          <a:p>
            <a:r>
              <a:rPr lang="en-US" dirty="0"/>
              <a:t>Key outcome: more farmers take out loans to improve farming practices</a:t>
            </a:r>
          </a:p>
          <a:p>
            <a:r>
              <a:rPr lang="en-US" dirty="0"/>
              <a:t>Pathway focus: farmer has a mobile phone</a:t>
            </a:r>
          </a:p>
        </p:txBody>
      </p:sp>
      <p:pic>
        <p:nvPicPr>
          <p:cNvPr id="7" name="Picture 6">
            <a:extLst>
              <a:ext uri="{FF2B5EF4-FFF2-40B4-BE49-F238E27FC236}">
                <a16:creationId xmlns:a16="http://schemas.microsoft.com/office/drawing/2014/main" id="{A76D53C3-EF23-E745-A1D7-20E617DCC8EC}"/>
              </a:ext>
            </a:extLst>
          </p:cNvPr>
          <p:cNvPicPr>
            <a:picLocks noChangeAspect="1"/>
          </p:cNvPicPr>
          <p:nvPr/>
        </p:nvPicPr>
        <p:blipFill rotWithShape="1">
          <a:blip r:embed="rId3" cstate="print"/>
          <a:srcRect/>
          <a:stretch/>
        </p:blipFill>
        <p:spPr>
          <a:xfrm>
            <a:off x="10080702" y="4755765"/>
            <a:ext cx="1922244" cy="2110754"/>
          </a:xfrm>
          <a:prstGeom prst="rect">
            <a:avLst/>
          </a:prstGeom>
        </p:spPr>
      </p:pic>
    </p:spTree>
    <p:extLst>
      <p:ext uri="{BB962C8B-B14F-4D97-AF65-F5344CB8AC3E}">
        <p14:creationId xmlns:p14="http://schemas.microsoft.com/office/powerpoint/2010/main" val="2598824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Introduce yourself and get the other groups in the workshop to introduce themselves, and outline the workshop objectives</a:t>
            </a:r>
          </a:p>
          <a:p>
            <a:pPr marL="114297" indent="0">
              <a:buNone/>
            </a:pPr>
            <a:r>
              <a:rPr lang="en-GB" sz="1600" b="1" dirty="0"/>
              <a:t>Guidelines:</a:t>
            </a:r>
          </a:p>
          <a:p>
            <a:pPr marL="114297" indent="0">
              <a:buNone/>
            </a:pPr>
            <a:r>
              <a:rPr lang="en-GB" sz="1600" dirty="0"/>
              <a:t>None</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Facilitator introduction</a:t>
            </a:r>
          </a:p>
          <a:p>
            <a:r>
              <a:rPr lang="en-GB" sz="1600" dirty="0"/>
              <a:t>Participant introductions</a:t>
            </a:r>
          </a:p>
          <a:p>
            <a:r>
              <a:rPr lang="en-GB" sz="1600" dirty="0"/>
              <a:t>Workshop objectives</a:t>
            </a:r>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fld id="{D3184408-21B2-884B-9E26-054E35533E0F}" type="slidenum">
              <a:rPr lang="en-US" smtClean="0"/>
              <a:pPr/>
              <a:t>5</a:t>
            </a:fld>
            <a:endParaRPr lang="en-US" dirty="0"/>
          </a:p>
        </p:txBody>
      </p:sp>
    </p:spTree>
    <p:extLst>
      <p:ext uri="{BB962C8B-B14F-4D97-AF65-F5344CB8AC3E}">
        <p14:creationId xmlns:p14="http://schemas.microsoft.com/office/powerpoint/2010/main" val="26655422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C5AD3-8E8D-7C42-AC90-D2B9DAA8F608}"/>
              </a:ext>
            </a:extLst>
          </p:cNvPr>
          <p:cNvSpPr>
            <a:spLocks noGrp="1"/>
          </p:cNvSpPr>
          <p:nvPr>
            <p:ph type="title"/>
          </p:nvPr>
        </p:nvSpPr>
        <p:spPr/>
        <p:txBody>
          <a:bodyPr/>
          <a:lstStyle/>
          <a:p>
            <a:r>
              <a:rPr lang="en-US" dirty="0"/>
              <a:t>Where’s the pathway?</a:t>
            </a:r>
          </a:p>
        </p:txBody>
      </p:sp>
      <p:sp>
        <p:nvSpPr>
          <p:cNvPr id="3" name="Content Placeholder 2">
            <a:extLst>
              <a:ext uri="{FF2B5EF4-FFF2-40B4-BE49-F238E27FC236}">
                <a16:creationId xmlns:a16="http://schemas.microsoft.com/office/drawing/2014/main" id="{B491EF3E-03AD-694B-A1D3-A2FE946B277C}"/>
              </a:ext>
            </a:extLst>
          </p:cNvPr>
          <p:cNvSpPr>
            <a:spLocks noGrp="1"/>
          </p:cNvSpPr>
          <p:nvPr>
            <p:ph idx="1"/>
          </p:nvPr>
        </p:nvSpPr>
        <p:spPr>
          <a:xfrm>
            <a:off x="132434" y="1377386"/>
            <a:ext cx="5983553" cy="4731763"/>
          </a:xfrm>
        </p:spPr>
        <p:txBody>
          <a:bodyPr/>
          <a:lstStyle/>
          <a:p>
            <a:r>
              <a:rPr lang="en-US" dirty="0"/>
              <a:t>Key outcome: more farmers take out loans to improve farming practices</a:t>
            </a:r>
          </a:p>
          <a:p>
            <a:r>
              <a:rPr lang="en-US" dirty="0"/>
              <a:t>Pathway focus: farmer has a mobile phone</a:t>
            </a:r>
          </a:p>
        </p:txBody>
      </p:sp>
      <p:pic>
        <p:nvPicPr>
          <p:cNvPr id="16" name="Picture 15">
            <a:extLst>
              <a:ext uri="{FF2B5EF4-FFF2-40B4-BE49-F238E27FC236}">
                <a16:creationId xmlns:a16="http://schemas.microsoft.com/office/drawing/2014/main" id="{B514EBA6-69DF-9745-9E45-FFA5B52875C3}"/>
              </a:ext>
            </a:extLst>
          </p:cNvPr>
          <p:cNvPicPr>
            <a:picLocks noChangeAspect="1"/>
          </p:cNvPicPr>
          <p:nvPr/>
        </p:nvPicPr>
        <p:blipFill rotWithShape="1">
          <a:blip r:embed="rId2" cstate="print"/>
          <a:srcRect/>
          <a:stretch/>
        </p:blipFill>
        <p:spPr>
          <a:xfrm>
            <a:off x="4084128" y="3576577"/>
            <a:ext cx="1946282" cy="3236454"/>
          </a:xfrm>
          <a:prstGeom prst="rect">
            <a:avLst/>
          </a:prstGeom>
        </p:spPr>
      </p:pic>
      <p:sp>
        <p:nvSpPr>
          <p:cNvPr id="17" name="Rectangle 16">
            <a:extLst>
              <a:ext uri="{FF2B5EF4-FFF2-40B4-BE49-F238E27FC236}">
                <a16:creationId xmlns:a16="http://schemas.microsoft.com/office/drawing/2014/main" id="{52FB351E-D89A-C545-B087-16491BA516F1}"/>
              </a:ext>
            </a:extLst>
          </p:cNvPr>
          <p:cNvSpPr/>
          <p:nvPr/>
        </p:nvSpPr>
        <p:spPr>
          <a:xfrm rot="20377878">
            <a:off x="5445890" y="3477049"/>
            <a:ext cx="891250" cy="53243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848B07A-5F72-5B4F-8450-B74FA37C4217}"/>
              </a:ext>
            </a:extLst>
          </p:cNvPr>
          <p:cNvSpPr txBox="1"/>
          <p:nvPr/>
        </p:nvSpPr>
        <p:spPr>
          <a:xfrm>
            <a:off x="6792440" y="4331148"/>
            <a:ext cx="2965877" cy="523220"/>
          </a:xfrm>
          <a:prstGeom prst="rect">
            <a:avLst/>
          </a:prstGeom>
          <a:noFill/>
        </p:spPr>
        <p:txBody>
          <a:bodyPr wrap="none" rtlCol="0">
            <a:spAutoFit/>
          </a:bodyPr>
          <a:lstStyle/>
          <a:p>
            <a:r>
              <a:rPr lang="en-US" sz="2800" i="1" dirty="0"/>
              <a:t>What enables this?</a:t>
            </a:r>
          </a:p>
        </p:txBody>
      </p:sp>
    </p:spTree>
    <p:extLst>
      <p:ext uri="{BB962C8B-B14F-4D97-AF65-F5344CB8AC3E}">
        <p14:creationId xmlns:p14="http://schemas.microsoft.com/office/powerpoint/2010/main" val="1183886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ppt_x</p:attrName>
                                        </p:attrNameLst>
                                      </p:cBhvr>
                                      <p:tavLst>
                                        <p:tav tm="0">
                                          <p:val>
                                            <p:fltVal val="0.5"/>
                                          </p:val>
                                        </p:tav>
                                        <p:tav tm="100000">
                                          <p:val>
                                            <p:strVal val="#ppt_x"/>
                                          </p:val>
                                        </p:tav>
                                      </p:tavLst>
                                    </p:anim>
                                    <p:anim calcmode="lin" valueType="num">
                                      <p:cBhvr>
                                        <p:cTn id="10" dur="500" fill="hold"/>
                                        <p:tgtEl>
                                          <p:spTgt spid="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C5AD3-8E8D-7C42-AC90-D2B9DAA8F608}"/>
              </a:ext>
            </a:extLst>
          </p:cNvPr>
          <p:cNvSpPr>
            <a:spLocks noGrp="1"/>
          </p:cNvSpPr>
          <p:nvPr>
            <p:ph type="title"/>
          </p:nvPr>
        </p:nvSpPr>
        <p:spPr/>
        <p:txBody>
          <a:bodyPr/>
          <a:lstStyle/>
          <a:p>
            <a:r>
              <a:rPr lang="en-US" dirty="0"/>
              <a:t>Where’s the pathway?</a:t>
            </a:r>
          </a:p>
        </p:txBody>
      </p:sp>
      <p:sp>
        <p:nvSpPr>
          <p:cNvPr id="3" name="Content Placeholder 2">
            <a:extLst>
              <a:ext uri="{FF2B5EF4-FFF2-40B4-BE49-F238E27FC236}">
                <a16:creationId xmlns:a16="http://schemas.microsoft.com/office/drawing/2014/main" id="{B491EF3E-03AD-694B-A1D3-A2FE946B277C}"/>
              </a:ext>
            </a:extLst>
          </p:cNvPr>
          <p:cNvSpPr>
            <a:spLocks noGrp="1"/>
          </p:cNvSpPr>
          <p:nvPr>
            <p:ph idx="1"/>
          </p:nvPr>
        </p:nvSpPr>
        <p:spPr>
          <a:xfrm>
            <a:off x="132434" y="1377386"/>
            <a:ext cx="5953573" cy="4731763"/>
          </a:xfrm>
        </p:spPr>
        <p:txBody>
          <a:bodyPr/>
          <a:lstStyle/>
          <a:p>
            <a:r>
              <a:rPr lang="en-US" dirty="0"/>
              <a:t>Key outcome: more farmers take out loans to improve farming practices</a:t>
            </a:r>
          </a:p>
          <a:p>
            <a:r>
              <a:rPr lang="en-US" dirty="0"/>
              <a:t>Pathway focus: farmer has a mobile phone</a:t>
            </a:r>
          </a:p>
        </p:txBody>
      </p:sp>
      <p:pic>
        <p:nvPicPr>
          <p:cNvPr id="4" name="Picture 3">
            <a:extLst>
              <a:ext uri="{FF2B5EF4-FFF2-40B4-BE49-F238E27FC236}">
                <a16:creationId xmlns:a16="http://schemas.microsoft.com/office/drawing/2014/main" id="{A7C54844-474A-AF4C-A06F-8F3731DE7CF3}"/>
              </a:ext>
            </a:extLst>
          </p:cNvPr>
          <p:cNvPicPr>
            <a:picLocks noChangeAspect="1"/>
          </p:cNvPicPr>
          <p:nvPr/>
        </p:nvPicPr>
        <p:blipFill>
          <a:blip r:embed="rId2" cstate="print"/>
          <a:stretch>
            <a:fillRect/>
          </a:stretch>
        </p:blipFill>
        <p:spPr>
          <a:xfrm>
            <a:off x="4084127" y="2863121"/>
            <a:ext cx="3060001" cy="3949910"/>
          </a:xfrm>
          <a:prstGeom prst="rect">
            <a:avLst/>
          </a:prstGeom>
        </p:spPr>
      </p:pic>
      <p:sp>
        <p:nvSpPr>
          <p:cNvPr id="6" name="TextBox 5">
            <a:extLst>
              <a:ext uri="{FF2B5EF4-FFF2-40B4-BE49-F238E27FC236}">
                <a16:creationId xmlns:a16="http://schemas.microsoft.com/office/drawing/2014/main" id="{23883BFF-4A30-C646-ABA9-51517E13BB2F}"/>
              </a:ext>
            </a:extLst>
          </p:cNvPr>
          <p:cNvSpPr txBox="1"/>
          <p:nvPr/>
        </p:nvSpPr>
        <p:spPr>
          <a:xfrm>
            <a:off x="6792440" y="4331148"/>
            <a:ext cx="2965877" cy="523220"/>
          </a:xfrm>
          <a:prstGeom prst="rect">
            <a:avLst/>
          </a:prstGeom>
          <a:noFill/>
        </p:spPr>
        <p:txBody>
          <a:bodyPr wrap="none" rtlCol="0">
            <a:spAutoFit/>
          </a:bodyPr>
          <a:lstStyle/>
          <a:p>
            <a:r>
              <a:rPr lang="en-US" sz="2800" i="1" dirty="0"/>
              <a:t>What enables this?</a:t>
            </a:r>
          </a:p>
        </p:txBody>
      </p:sp>
    </p:spTree>
    <p:extLst>
      <p:ext uri="{BB962C8B-B14F-4D97-AF65-F5344CB8AC3E}">
        <p14:creationId xmlns:p14="http://schemas.microsoft.com/office/powerpoint/2010/main" val="2635534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ppt_x</p:attrName>
                                        </p:attrNameLst>
                                      </p:cBhvr>
                                      <p:tavLst>
                                        <p:tav tm="0">
                                          <p:val>
                                            <p:fltVal val="0.5"/>
                                          </p:val>
                                        </p:tav>
                                        <p:tav tm="100000">
                                          <p:val>
                                            <p:strVal val="#ppt_x"/>
                                          </p:val>
                                        </p:tav>
                                      </p:tavLst>
                                    </p:anim>
                                    <p:anim calcmode="lin" valueType="num">
                                      <p:cBhvr>
                                        <p:cTn id="10" dur="5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C5AD3-8E8D-7C42-AC90-D2B9DAA8F608}"/>
              </a:ext>
            </a:extLst>
          </p:cNvPr>
          <p:cNvSpPr>
            <a:spLocks noGrp="1"/>
          </p:cNvSpPr>
          <p:nvPr>
            <p:ph type="title"/>
          </p:nvPr>
        </p:nvSpPr>
        <p:spPr/>
        <p:txBody>
          <a:bodyPr/>
          <a:lstStyle/>
          <a:p>
            <a:r>
              <a:rPr lang="en-US" dirty="0"/>
              <a:t>Where’s the pathway?</a:t>
            </a:r>
          </a:p>
        </p:txBody>
      </p:sp>
      <p:sp>
        <p:nvSpPr>
          <p:cNvPr id="3" name="Content Placeholder 2">
            <a:extLst>
              <a:ext uri="{FF2B5EF4-FFF2-40B4-BE49-F238E27FC236}">
                <a16:creationId xmlns:a16="http://schemas.microsoft.com/office/drawing/2014/main" id="{B491EF3E-03AD-694B-A1D3-A2FE946B277C}"/>
              </a:ext>
            </a:extLst>
          </p:cNvPr>
          <p:cNvSpPr>
            <a:spLocks noGrp="1"/>
          </p:cNvSpPr>
          <p:nvPr>
            <p:ph idx="1"/>
          </p:nvPr>
        </p:nvSpPr>
        <p:spPr>
          <a:xfrm>
            <a:off x="132434" y="1377386"/>
            <a:ext cx="5788681" cy="4731763"/>
          </a:xfrm>
        </p:spPr>
        <p:txBody>
          <a:bodyPr/>
          <a:lstStyle/>
          <a:p>
            <a:r>
              <a:rPr lang="en-US" dirty="0"/>
              <a:t>Key outcome: more farmers take out loans to improve farming practices</a:t>
            </a:r>
          </a:p>
          <a:p>
            <a:r>
              <a:rPr lang="en-US" dirty="0"/>
              <a:t>Pathway focus: farmer has a mobile phone</a:t>
            </a:r>
          </a:p>
        </p:txBody>
      </p:sp>
      <p:pic>
        <p:nvPicPr>
          <p:cNvPr id="4" name="Picture 3">
            <a:extLst>
              <a:ext uri="{FF2B5EF4-FFF2-40B4-BE49-F238E27FC236}">
                <a16:creationId xmlns:a16="http://schemas.microsoft.com/office/drawing/2014/main" id="{95D0FB7A-6F1C-F14B-91B3-66F016055B5C}"/>
              </a:ext>
            </a:extLst>
          </p:cNvPr>
          <p:cNvPicPr>
            <a:picLocks noChangeAspect="1"/>
          </p:cNvPicPr>
          <p:nvPr/>
        </p:nvPicPr>
        <p:blipFill>
          <a:blip r:embed="rId2" cstate="print"/>
          <a:stretch>
            <a:fillRect/>
          </a:stretch>
        </p:blipFill>
        <p:spPr>
          <a:xfrm>
            <a:off x="3969636" y="1218554"/>
            <a:ext cx="5114403" cy="5699405"/>
          </a:xfrm>
          <a:prstGeom prst="rect">
            <a:avLst/>
          </a:prstGeom>
        </p:spPr>
      </p:pic>
      <p:sp>
        <p:nvSpPr>
          <p:cNvPr id="5" name="TextBox 4">
            <a:extLst>
              <a:ext uri="{FF2B5EF4-FFF2-40B4-BE49-F238E27FC236}">
                <a16:creationId xmlns:a16="http://schemas.microsoft.com/office/drawing/2014/main" id="{E9DA879B-77BF-EB45-AADE-350C33056CE6}"/>
              </a:ext>
            </a:extLst>
          </p:cNvPr>
          <p:cNvSpPr txBox="1"/>
          <p:nvPr/>
        </p:nvSpPr>
        <p:spPr>
          <a:xfrm>
            <a:off x="6792440" y="4331148"/>
            <a:ext cx="2965877" cy="523220"/>
          </a:xfrm>
          <a:prstGeom prst="rect">
            <a:avLst/>
          </a:prstGeom>
          <a:noFill/>
        </p:spPr>
        <p:txBody>
          <a:bodyPr wrap="none" rtlCol="0">
            <a:spAutoFit/>
          </a:bodyPr>
          <a:lstStyle/>
          <a:p>
            <a:r>
              <a:rPr lang="en-US" sz="2800" i="1" dirty="0"/>
              <a:t>What enables this?</a:t>
            </a:r>
          </a:p>
        </p:txBody>
      </p:sp>
    </p:spTree>
    <p:extLst>
      <p:ext uri="{BB962C8B-B14F-4D97-AF65-F5344CB8AC3E}">
        <p14:creationId xmlns:p14="http://schemas.microsoft.com/office/powerpoint/2010/main" val="1066673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ppt_x</p:attrName>
                                        </p:attrNameLst>
                                      </p:cBhvr>
                                      <p:tavLst>
                                        <p:tav tm="0">
                                          <p:val>
                                            <p:fltVal val="0.5"/>
                                          </p:val>
                                        </p:tav>
                                        <p:tav tm="100000">
                                          <p:val>
                                            <p:strVal val="#ppt_x"/>
                                          </p:val>
                                        </p:tav>
                                      </p:tavLst>
                                    </p:anim>
                                    <p:anim calcmode="lin" valueType="num">
                                      <p:cBhvr>
                                        <p:cTn id="10"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C5AD3-8E8D-7C42-AC90-D2B9DAA8F608}"/>
              </a:ext>
            </a:extLst>
          </p:cNvPr>
          <p:cNvSpPr>
            <a:spLocks noGrp="1"/>
          </p:cNvSpPr>
          <p:nvPr>
            <p:ph type="title"/>
          </p:nvPr>
        </p:nvSpPr>
        <p:spPr/>
        <p:txBody>
          <a:bodyPr/>
          <a:lstStyle/>
          <a:p>
            <a:r>
              <a:rPr lang="en-US" dirty="0"/>
              <a:t>Where’s the pathway?</a:t>
            </a:r>
          </a:p>
        </p:txBody>
      </p:sp>
      <p:sp>
        <p:nvSpPr>
          <p:cNvPr id="3" name="Content Placeholder 2">
            <a:extLst>
              <a:ext uri="{FF2B5EF4-FFF2-40B4-BE49-F238E27FC236}">
                <a16:creationId xmlns:a16="http://schemas.microsoft.com/office/drawing/2014/main" id="{B491EF3E-03AD-694B-A1D3-A2FE946B277C}"/>
              </a:ext>
            </a:extLst>
          </p:cNvPr>
          <p:cNvSpPr>
            <a:spLocks noGrp="1"/>
          </p:cNvSpPr>
          <p:nvPr>
            <p:ph idx="1"/>
          </p:nvPr>
        </p:nvSpPr>
        <p:spPr>
          <a:xfrm>
            <a:off x="132434" y="1377386"/>
            <a:ext cx="5893612" cy="4731763"/>
          </a:xfrm>
        </p:spPr>
        <p:txBody>
          <a:bodyPr/>
          <a:lstStyle/>
          <a:p>
            <a:r>
              <a:rPr lang="en-US" dirty="0"/>
              <a:t>Key outcome: more farmers take out loans to improve farming practices</a:t>
            </a:r>
          </a:p>
          <a:p>
            <a:r>
              <a:rPr lang="en-US" dirty="0"/>
              <a:t>Pathway focus: farmer has a mobile phone</a:t>
            </a:r>
          </a:p>
        </p:txBody>
      </p:sp>
      <p:pic>
        <p:nvPicPr>
          <p:cNvPr id="6" name="Picture 5">
            <a:extLst>
              <a:ext uri="{FF2B5EF4-FFF2-40B4-BE49-F238E27FC236}">
                <a16:creationId xmlns:a16="http://schemas.microsoft.com/office/drawing/2014/main" id="{2C58DCB3-160B-5649-88CE-C5D12142BE9A}"/>
              </a:ext>
            </a:extLst>
          </p:cNvPr>
          <p:cNvPicPr>
            <a:picLocks noChangeAspect="1"/>
          </p:cNvPicPr>
          <p:nvPr/>
        </p:nvPicPr>
        <p:blipFill>
          <a:blip r:embed="rId2" cstate="print"/>
          <a:stretch>
            <a:fillRect/>
          </a:stretch>
        </p:blipFill>
        <p:spPr>
          <a:xfrm>
            <a:off x="3894686" y="564342"/>
            <a:ext cx="6733339" cy="6368608"/>
          </a:xfrm>
          <a:prstGeom prst="rect">
            <a:avLst/>
          </a:prstGeom>
        </p:spPr>
      </p:pic>
      <p:sp>
        <p:nvSpPr>
          <p:cNvPr id="5" name="TextBox 4">
            <a:extLst>
              <a:ext uri="{FF2B5EF4-FFF2-40B4-BE49-F238E27FC236}">
                <a16:creationId xmlns:a16="http://schemas.microsoft.com/office/drawing/2014/main" id="{40396CA3-C724-D849-9B57-063AD38CD595}"/>
              </a:ext>
            </a:extLst>
          </p:cNvPr>
          <p:cNvSpPr txBox="1"/>
          <p:nvPr/>
        </p:nvSpPr>
        <p:spPr>
          <a:xfrm>
            <a:off x="6792440" y="4331148"/>
            <a:ext cx="2965877" cy="523220"/>
          </a:xfrm>
          <a:prstGeom prst="rect">
            <a:avLst/>
          </a:prstGeom>
          <a:noFill/>
        </p:spPr>
        <p:txBody>
          <a:bodyPr wrap="none" rtlCol="0">
            <a:spAutoFit/>
          </a:bodyPr>
          <a:lstStyle/>
          <a:p>
            <a:r>
              <a:rPr lang="en-US" sz="2800" i="1" dirty="0"/>
              <a:t>What enables this?</a:t>
            </a:r>
          </a:p>
        </p:txBody>
      </p:sp>
    </p:spTree>
    <p:extLst>
      <p:ext uri="{BB962C8B-B14F-4D97-AF65-F5344CB8AC3E}">
        <p14:creationId xmlns:p14="http://schemas.microsoft.com/office/powerpoint/2010/main" val="1354810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ppt_x</p:attrName>
                                        </p:attrNameLst>
                                      </p:cBhvr>
                                      <p:tavLst>
                                        <p:tav tm="0">
                                          <p:val>
                                            <p:fltVal val="0.5"/>
                                          </p:val>
                                        </p:tav>
                                        <p:tav tm="100000">
                                          <p:val>
                                            <p:strVal val="#ppt_x"/>
                                          </p:val>
                                        </p:tav>
                                      </p:tavLst>
                                    </p:anim>
                                    <p:anim calcmode="lin" valueType="num">
                                      <p:cBhvr>
                                        <p:cTn id="10"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C5AD3-8E8D-7C42-AC90-D2B9DAA8F608}"/>
              </a:ext>
            </a:extLst>
          </p:cNvPr>
          <p:cNvSpPr>
            <a:spLocks noGrp="1"/>
          </p:cNvSpPr>
          <p:nvPr>
            <p:ph type="title"/>
          </p:nvPr>
        </p:nvSpPr>
        <p:spPr/>
        <p:txBody>
          <a:bodyPr/>
          <a:lstStyle/>
          <a:p>
            <a:r>
              <a:rPr lang="en-US" dirty="0"/>
              <a:t>Where’s the pathway?</a:t>
            </a:r>
          </a:p>
        </p:txBody>
      </p:sp>
      <p:sp>
        <p:nvSpPr>
          <p:cNvPr id="3" name="Content Placeholder 2">
            <a:extLst>
              <a:ext uri="{FF2B5EF4-FFF2-40B4-BE49-F238E27FC236}">
                <a16:creationId xmlns:a16="http://schemas.microsoft.com/office/drawing/2014/main" id="{B491EF3E-03AD-694B-A1D3-A2FE946B277C}"/>
              </a:ext>
            </a:extLst>
          </p:cNvPr>
          <p:cNvSpPr>
            <a:spLocks noGrp="1"/>
          </p:cNvSpPr>
          <p:nvPr>
            <p:ph idx="1"/>
          </p:nvPr>
        </p:nvSpPr>
        <p:spPr>
          <a:xfrm>
            <a:off x="132434" y="1377386"/>
            <a:ext cx="5908602" cy="4731763"/>
          </a:xfrm>
        </p:spPr>
        <p:txBody>
          <a:bodyPr/>
          <a:lstStyle/>
          <a:p>
            <a:r>
              <a:rPr lang="en-US" dirty="0"/>
              <a:t>Key outcome: more farmers take out loans to improve farming practices</a:t>
            </a:r>
          </a:p>
          <a:p>
            <a:r>
              <a:rPr lang="en-US" dirty="0"/>
              <a:t>Pathway focus: farmer has a mobile phone</a:t>
            </a:r>
          </a:p>
        </p:txBody>
      </p:sp>
      <p:pic>
        <p:nvPicPr>
          <p:cNvPr id="5" name="Picture 4">
            <a:extLst>
              <a:ext uri="{FF2B5EF4-FFF2-40B4-BE49-F238E27FC236}">
                <a16:creationId xmlns:a16="http://schemas.microsoft.com/office/drawing/2014/main" id="{F10FA244-39C8-534A-A821-0320EC84302B}"/>
              </a:ext>
            </a:extLst>
          </p:cNvPr>
          <p:cNvPicPr>
            <a:picLocks noChangeAspect="1"/>
          </p:cNvPicPr>
          <p:nvPr/>
        </p:nvPicPr>
        <p:blipFill>
          <a:blip r:embed="rId2" cstate="print"/>
          <a:stretch>
            <a:fillRect/>
          </a:stretch>
        </p:blipFill>
        <p:spPr>
          <a:xfrm>
            <a:off x="3785176" y="550469"/>
            <a:ext cx="8406824" cy="6385595"/>
          </a:xfrm>
          <a:prstGeom prst="rect">
            <a:avLst/>
          </a:prstGeom>
        </p:spPr>
      </p:pic>
    </p:spTree>
    <p:extLst>
      <p:ext uri="{BB962C8B-B14F-4D97-AF65-F5344CB8AC3E}">
        <p14:creationId xmlns:p14="http://schemas.microsoft.com/office/powerpoint/2010/main" val="11767394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Pathways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2F6C"/>
                </a:solidFill>
                <a:effectLst/>
                <a:uLnTx/>
                <a:uFillTx/>
                <a:latin typeface="Calibri"/>
                <a:ea typeface="+mn-ea"/>
                <a:cs typeface="+mn-cs"/>
              </a:rPr>
              <a:t>Sub-module: Finding a pathway on an existing map</a:t>
            </a:r>
          </a:p>
        </p:txBody>
      </p:sp>
    </p:spTree>
    <p:extLst>
      <p:ext uri="{BB962C8B-B14F-4D97-AF65-F5344CB8AC3E}">
        <p14:creationId xmlns:p14="http://schemas.microsoft.com/office/powerpoint/2010/main" val="36997901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submodule:</a:t>
            </a:r>
          </a:p>
          <a:p>
            <a:pPr marL="114297" indent="0">
              <a:buNone/>
            </a:pPr>
            <a:r>
              <a:rPr lang="en-GB" sz="1600" dirty="0"/>
              <a:t>Have participants identify a pathway on a system map.</a:t>
            </a:r>
          </a:p>
          <a:p>
            <a:pPr marL="114297" indent="0">
              <a:buNone/>
            </a:pPr>
            <a:r>
              <a:rPr lang="en-GB" sz="1600" b="1" dirty="0"/>
              <a:t>Guidelines:</a:t>
            </a:r>
          </a:p>
          <a:p>
            <a:pPr marL="114297" indent="0">
              <a:buNone/>
            </a:pPr>
            <a:r>
              <a:rPr lang="en-GB" sz="1600" dirty="0"/>
              <a:t>None</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How to identify a pathway</a:t>
            </a:r>
          </a:p>
          <a:p>
            <a:r>
              <a:rPr lang="en-GB" sz="1600" dirty="0"/>
              <a:t>Activity instructions</a:t>
            </a:r>
          </a:p>
          <a:p>
            <a:r>
              <a:rPr lang="en-GB" sz="1600" dirty="0"/>
              <a:t>Activity handout</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2084424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1B7E29-F3A4-9949-B241-C992ABE8C72A}"/>
              </a:ext>
            </a:extLst>
          </p:cNvPr>
          <p:cNvPicPr>
            <a:picLocks noChangeAspect="1"/>
          </p:cNvPicPr>
          <p:nvPr/>
        </p:nvPicPr>
        <p:blipFill>
          <a:blip r:embed="rId2"/>
          <a:stretch>
            <a:fillRect/>
          </a:stretch>
        </p:blipFill>
        <p:spPr>
          <a:xfrm>
            <a:off x="3796352" y="1535288"/>
            <a:ext cx="8393871" cy="4402668"/>
          </a:xfrm>
          <a:prstGeom prst="rect">
            <a:avLst/>
          </a:prstGeom>
        </p:spPr>
      </p:pic>
      <p:sp>
        <p:nvSpPr>
          <p:cNvPr id="2" name="Title 1">
            <a:extLst>
              <a:ext uri="{FF2B5EF4-FFF2-40B4-BE49-F238E27FC236}">
                <a16:creationId xmlns:a16="http://schemas.microsoft.com/office/drawing/2014/main" id="{12414951-5E81-4843-9EB2-3A495AFB0F86}"/>
              </a:ext>
            </a:extLst>
          </p:cNvPr>
          <p:cNvSpPr>
            <a:spLocks noGrp="1"/>
          </p:cNvSpPr>
          <p:nvPr>
            <p:ph type="title"/>
          </p:nvPr>
        </p:nvSpPr>
        <p:spPr/>
        <p:txBody>
          <a:bodyPr/>
          <a:lstStyle/>
          <a:p>
            <a:r>
              <a:rPr lang="en-US" dirty="0"/>
              <a:t>Identifying Pathways</a:t>
            </a:r>
          </a:p>
        </p:txBody>
      </p:sp>
      <p:sp>
        <p:nvSpPr>
          <p:cNvPr id="3" name="Content Placeholder 2">
            <a:extLst>
              <a:ext uri="{FF2B5EF4-FFF2-40B4-BE49-F238E27FC236}">
                <a16:creationId xmlns:a16="http://schemas.microsoft.com/office/drawing/2014/main" id="{804E5448-DBA8-2843-B557-D4F40F6CFF45}"/>
              </a:ext>
            </a:extLst>
          </p:cNvPr>
          <p:cNvSpPr>
            <a:spLocks noGrp="1"/>
          </p:cNvSpPr>
          <p:nvPr>
            <p:ph idx="1"/>
          </p:nvPr>
        </p:nvSpPr>
        <p:spPr>
          <a:xfrm>
            <a:off x="132434" y="1377386"/>
            <a:ext cx="5963566" cy="4731763"/>
          </a:xfrm>
        </p:spPr>
        <p:txBody>
          <a:bodyPr>
            <a:normAutofit/>
          </a:bodyPr>
          <a:lstStyle/>
          <a:p>
            <a:r>
              <a:rPr lang="en-US" dirty="0"/>
              <a:t>Focus on a key outcome</a:t>
            </a:r>
          </a:p>
          <a:p>
            <a:r>
              <a:rPr lang="en-US" dirty="0"/>
              <a:t>Trace back through the map to </a:t>
            </a:r>
            <a:br>
              <a:rPr lang="en-US" dirty="0"/>
            </a:br>
            <a:r>
              <a:rPr lang="en-US" dirty="0"/>
              <a:t>a small, related set of </a:t>
            </a:r>
            <a:br>
              <a:rPr lang="en-US" dirty="0"/>
            </a:br>
            <a:r>
              <a:rPr lang="en-US" dirty="0"/>
              <a:t>important interventions or </a:t>
            </a:r>
            <a:br>
              <a:rPr lang="en-US" dirty="0"/>
            </a:br>
            <a:r>
              <a:rPr lang="en-US" dirty="0"/>
              <a:t>leverage points that enable </a:t>
            </a:r>
            <a:br>
              <a:rPr lang="en-US" dirty="0"/>
            </a:br>
            <a:r>
              <a:rPr lang="en-US" dirty="0"/>
              <a:t>the outcome</a:t>
            </a:r>
          </a:p>
          <a:p>
            <a:r>
              <a:rPr lang="en-US" dirty="0"/>
              <a:t>Does the pathway…</a:t>
            </a:r>
          </a:p>
          <a:p>
            <a:pPr lvl="1"/>
            <a:r>
              <a:rPr lang="en-US" dirty="0"/>
              <a:t>Capture elements that are well </a:t>
            </a:r>
            <a:br>
              <a:rPr lang="en-US" dirty="0"/>
            </a:br>
            <a:r>
              <a:rPr lang="en-US" dirty="0"/>
              <a:t>connected to other elements (lots of arrows)?</a:t>
            </a:r>
          </a:p>
          <a:p>
            <a:pPr lvl="1"/>
            <a:r>
              <a:rPr lang="en-US" dirty="0"/>
              <a:t>Need to include other interventions </a:t>
            </a:r>
            <a:br>
              <a:rPr lang="en-US" dirty="0"/>
            </a:br>
            <a:r>
              <a:rPr lang="en-US" dirty="0"/>
              <a:t>and additional branches</a:t>
            </a:r>
          </a:p>
          <a:p>
            <a:pPr lvl="1"/>
            <a:endParaRPr lang="en-US" dirty="0"/>
          </a:p>
        </p:txBody>
      </p:sp>
    </p:spTree>
    <p:extLst>
      <p:ext uri="{BB962C8B-B14F-4D97-AF65-F5344CB8AC3E}">
        <p14:creationId xmlns:p14="http://schemas.microsoft.com/office/powerpoint/2010/main" val="36092084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D002F-AA4A-0C4D-938C-AD14F7D76420}"/>
              </a:ext>
            </a:extLst>
          </p:cNvPr>
          <p:cNvSpPr>
            <a:spLocks noGrp="1"/>
          </p:cNvSpPr>
          <p:nvPr>
            <p:ph type="title"/>
          </p:nvPr>
        </p:nvSpPr>
        <p:spPr/>
        <p:txBody>
          <a:bodyPr/>
          <a:lstStyle/>
          <a:p>
            <a:r>
              <a:rPr lang="en-US"/>
              <a:t>Activity: </a:t>
            </a:r>
            <a:r>
              <a:rPr lang="en-US" dirty="0"/>
              <a:t>Identifying Pathways</a:t>
            </a:r>
          </a:p>
        </p:txBody>
      </p:sp>
      <p:sp>
        <p:nvSpPr>
          <p:cNvPr id="3" name="Content Placeholder 2">
            <a:extLst>
              <a:ext uri="{FF2B5EF4-FFF2-40B4-BE49-F238E27FC236}">
                <a16:creationId xmlns:a16="http://schemas.microsoft.com/office/drawing/2014/main" id="{1593EA14-08B4-5243-B832-30D604D4D262}"/>
              </a:ext>
            </a:extLst>
          </p:cNvPr>
          <p:cNvSpPr>
            <a:spLocks noGrp="1"/>
          </p:cNvSpPr>
          <p:nvPr>
            <p:ph idx="1"/>
          </p:nvPr>
        </p:nvSpPr>
        <p:spPr/>
        <p:txBody>
          <a:bodyPr>
            <a:normAutofit fontScale="92500" lnSpcReduction="10000"/>
          </a:bodyPr>
          <a:lstStyle/>
          <a:p>
            <a:r>
              <a:rPr lang="en-US" dirty="0"/>
              <a:t>Find your intervention</a:t>
            </a:r>
          </a:p>
          <a:p>
            <a:r>
              <a:rPr lang="en-US" dirty="0"/>
              <a:t>Find your outcome</a:t>
            </a:r>
          </a:p>
          <a:p>
            <a:r>
              <a:rPr lang="en-US" dirty="0"/>
              <a:t>Highlight your pathway on the map</a:t>
            </a:r>
          </a:p>
          <a:p>
            <a:pPr lvl="1"/>
            <a:r>
              <a:rPr lang="en-US" dirty="0"/>
              <a:t>Start at your intervention and trace how it connects to your outcome (linear, branching, or circular)</a:t>
            </a:r>
          </a:p>
          <a:p>
            <a:pPr lvl="1"/>
            <a:r>
              <a:rPr lang="en-US" dirty="0"/>
              <a:t>If modifications are needed, make edits using the thin marker (no need to add detail)</a:t>
            </a:r>
          </a:p>
          <a:p>
            <a:pPr lvl="1"/>
            <a:r>
              <a:rPr lang="en-US" dirty="0"/>
              <a:t>Highlight the pathway on the map (on the top layer wizard wall) – use the region color</a:t>
            </a:r>
          </a:p>
          <a:p>
            <a:pPr lvl="1"/>
            <a:r>
              <a:rPr lang="en-US" dirty="0"/>
              <a:t>Name your pathway (include your activity name)</a:t>
            </a:r>
          </a:p>
          <a:p>
            <a:r>
              <a:rPr lang="en-US" dirty="0"/>
              <a:t>Document your pathway</a:t>
            </a:r>
          </a:p>
          <a:p>
            <a:pPr lvl="1"/>
            <a:r>
              <a:rPr lang="en-US" dirty="0"/>
              <a:t>Document the pathway on the “Activity Pathways” worksheet</a:t>
            </a:r>
          </a:p>
          <a:p>
            <a:r>
              <a:rPr lang="en-US" dirty="0"/>
              <a:t>Repeat for each intervention from your Activity</a:t>
            </a:r>
          </a:p>
          <a:p>
            <a:pPr lvl="1"/>
            <a:r>
              <a:rPr lang="en-US" dirty="0"/>
              <a:t>Name each pathway, and highlight them in your activity’s color</a:t>
            </a:r>
          </a:p>
        </p:txBody>
      </p:sp>
    </p:spTree>
    <p:extLst>
      <p:ext uri="{BB962C8B-B14F-4D97-AF65-F5344CB8AC3E}">
        <p14:creationId xmlns:p14="http://schemas.microsoft.com/office/powerpoint/2010/main" val="25677271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D002F-AA4A-0C4D-938C-AD14F7D76420}"/>
              </a:ext>
            </a:extLst>
          </p:cNvPr>
          <p:cNvSpPr>
            <a:spLocks noGrp="1"/>
          </p:cNvSpPr>
          <p:nvPr>
            <p:ph type="title"/>
          </p:nvPr>
        </p:nvSpPr>
        <p:spPr/>
        <p:txBody>
          <a:bodyPr/>
          <a:lstStyle/>
          <a:p>
            <a:r>
              <a:rPr lang="en-US" dirty="0"/>
              <a:t>ACTIVITY: Identifying Pathways – Geographic Regions</a:t>
            </a:r>
          </a:p>
        </p:txBody>
      </p:sp>
      <p:sp>
        <p:nvSpPr>
          <p:cNvPr id="3" name="Content Placeholder 2">
            <a:extLst>
              <a:ext uri="{FF2B5EF4-FFF2-40B4-BE49-F238E27FC236}">
                <a16:creationId xmlns:a16="http://schemas.microsoft.com/office/drawing/2014/main" id="{1593EA14-08B4-5243-B832-30D604D4D262}"/>
              </a:ext>
            </a:extLst>
          </p:cNvPr>
          <p:cNvSpPr>
            <a:spLocks noGrp="1"/>
          </p:cNvSpPr>
          <p:nvPr>
            <p:ph idx="1"/>
          </p:nvPr>
        </p:nvSpPr>
        <p:spPr>
          <a:xfrm>
            <a:off x="3018645" y="1572070"/>
            <a:ext cx="7678712" cy="4059688"/>
          </a:xfrm>
        </p:spPr>
        <p:txBody>
          <a:bodyPr>
            <a:normAutofit/>
          </a:bodyPr>
          <a:lstStyle/>
          <a:p>
            <a:pPr marL="114297" indent="0">
              <a:buNone/>
            </a:pPr>
            <a:r>
              <a:rPr lang="en-US" sz="3600" dirty="0"/>
              <a:t>Karamoja </a:t>
            </a:r>
            <a:endParaRPr lang="en-US" sz="3600" dirty="0">
              <a:solidFill>
                <a:schemeClr val="bg1"/>
              </a:solidFill>
            </a:endParaRPr>
          </a:p>
          <a:p>
            <a:pPr marL="114297" indent="0">
              <a:buNone/>
            </a:pPr>
            <a:r>
              <a:rPr lang="en-US" sz="3600" dirty="0"/>
              <a:t>Feed the Future ZOI</a:t>
            </a:r>
          </a:p>
          <a:p>
            <a:pPr marL="114297" indent="0">
              <a:buNone/>
            </a:pPr>
            <a:r>
              <a:rPr lang="en-US" sz="3600" dirty="0"/>
              <a:t>National Parks / Conservancy Areas</a:t>
            </a:r>
          </a:p>
          <a:p>
            <a:pPr marL="114297" indent="0">
              <a:buNone/>
            </a:pPr>
            <a:r>
              <a:rPr lang="en-US" sz="3600" dirty="0"/>
              <a:t>National-level</a:t>
            </a:r>
          </a:p>
          <a:p>
            <a:pPr marL="114297" indent="0">
              <a:buNone/>
            </a:pPr>
            <a:r>
              <a:rPr lang="en-US" sz="3600" dirty="0"/>
              <a:t>Other</a:t>
            </a:r>
          </a:p>
        </p:txBody>
      </p:sp>
      <p:sp>
        <p:nvSpPr>
          <p:cNvPr id="4" name="TextBox 3">
            <a:extLst>
              <a:ext uri="{FF2B5EF4-FFF2-40B4-BE49-F238E27FC236}">
                <a16:creationId xmlns:a16="http://schemas.microsoft.com/office/drawing/2014/main" id="{0F541A21-85BB-AC40-A110-02581FBFBB45}"/>
              </a:ext>
            </a:extLst>
          </p:cNvPr>
          <p:cNvSpPr txBox="1"/>
          <p:nvPr/>
        </p:nvSpPr>
        <p:spPr>
          <a:xfrm>
            <a:off x="5709921" y="4870431"/>
            <a:ext cx="5734757" cy="830997"/>
          </a:xfrm>
          <a:prstGeom prst="rect">
            <a:avLst/>
          </a:prstGeom>
          <a:noFill/>
        </p:spPr>
        <p:txBody>
          <a:bodyPr wrap="square" rtlCol="0">
            <a:spAutoFit/>
          </a:bodyPr>
          <a:lstStyle/>
          <a:p>
            <a:r>
              <a:rPr lang="en-US" sz="2400" b="1" dirty="0"/>
              <a:t>When highlighting a pathway, use the color of the region the intervention is operating</a:t>
            </a:r>
          </a:p>
        </p:txBody>
      </p:sp>
      <p:sp>
        <p:nvSpPr>
          <p:cNvPr id="5" name="TextBox 4">
            <a:extLst>
              <a:ext uri="{FF2B5EF4-FFF2-40B4-BE49-F238E27FC236}">
                <a16:creationId xmlns:a16="http://schemas.microsoft.com/office/drawing/2014/main" id="{276E90C4-0C05-1149-8BEC-6C168BC41CD5}"/>
              </a:ext>
            </a:extLst>
          </p:cNvPr>
          <p:cNvSpPr txBox="1"/>
          <p:nvPr/>
        </p:nvSpPr>
        <p:spPr>
          <a:xfrm>
            <a:off x="7239429" y="1429445"/>
            <a:ext cx="4952571" cy="830997"/>
          </a:xfrm>
          <a:prstGeom prst="rect">
            <a:avLst/>
          </a:prstGeom>
          <a:noFill/>
        </p:spPr>
        <p:txBody>
          <a:bodyPr wrap="square" rtlCol="0">
            <a:spAutoFit/>
          </a:bodyPr>
          <a:lstStyle/>
          <a:p>
            <a:r>
              <a:rPr lang="en-US" sz="2400" b="1" dirty="0"/>
              <a:t>Don’t forget to name your pathway:</a:t>
            </a:r>
          </a:p>
          <a:p>
            <a:r>
              <a:rPr lang="en-US" sz="2400" b="1" dirty="0"/>
              <a:t>Ex: Activity-Name Pathway-Name</a:t>
            </a:r>
          </a:p>
        </p:txBody>
      </p:sp>
      <p:sp>
        <p:nvSpPr>
          <p:cNvPr id="6" name="Content Placeholder 2">
            <a:extLst>
              <a:ext uri="{FF2B5EF4-FFF2-40B4-BE49-F238E27FC236}">
                <a16:creationId xmlns:a16="http://schemas.microsoft.com/office/drawing/2014/main" id="{93EE2657-A0DC-F04E-A16A-71417437B2F1}"/>
              </a:ext>
            </a:extLst>
          </p:cNvPr>
          <p:cNvSpPr txBox="1">
            <a:spLocks/>
          </p:cNvSpPr>
          <p:nvPr/>
        </p:nvSpPr>
        <p:spPr>
          <a:xfrm>
            <a:off x="-295981" y="1561583"/>
            <a:ext cx="3516104" cy="4070175"/>
          </a:xfrm>
          <a:prstGeom prst="rect">
            <a:avLst/>
          </a:prstGeom>
        </p:spPr>
        <p:txBody>
          <a:bodyPr vert="horz" lIns="91440" tIns="45720" rIns="91440" bIns="45720" rtlCol="0">
            <a:noAutofit/>
          </a:bodyPr>
          <a:lstStyle>
            <a:lvl1pPr marL="342891" indent="-228594" algn="l" defTabSz="914377" rtl="0" eaLnBrk="1" latinLnBrk="0" hangingPunct="1">
              <a:spcBef>
                <a:spcPts val="1872"/>
              </a:spcBef>
              <a:buClr>
                <a:srgbClr val="002F6C"/>
              </a:buClr>
              <a:buFont typeface="Arial" pitchFamily="34" charset="0"/>
              <a:buChar char="•"/>
              <a:defRPr sz="2400" kern="1200">
                <a:solidFill>
                  <a:schemeClr val="tx1"/>
                </a:solidFill>
                <a:latin typeface="+mn-lt"/>
                <a:ea typeface="+mn-ea"/>
                <a:cs typeface="+mn-cs"/>
              </a:defRPr>
            </a:lvl1pPr>
            <a:lvl2pPr marL="640064" indent="-228594" algn="l" defTabSz="914377" rtl="0" eaLnBrk="1" latinLnBrk="0" hangingPunct="1">
              <a:spcBef>
                <a:spcPct val="20000"/>
              </a:spcBef>
              <a:buClr>
                <a:srgbClr val="8C8985"/>
              </a:buClr>
              <a:buFont typeface="Arial" pitchFamily="34" charset="0"/>
              <a:buChar char="•"/>
              <a:defRPr sz="2000" kern="1200">
                <a:solidFill>
                  <a:schemeClr val="tx1"/>
                </a:solidFill>
                <a:latin typeface="+mn-lt"/>
                <a:ea typeface="+mn-ea"/>
                <a:cs typeface="+mn-cs"/>
              </a:defRPr>
            </a:lvl2pPr>
            <a:lvl3pPr marL="1005815" indent="-228594" algn="l" defTabSz="914377" rtl="0" eaLnBrk="1" latinLnBrk="0" hangingPunct="1">
              <a:spcBef>
                <a:spcPct val="20000"/>
              </a:spcBef>
              <a:buClr>
                <a:srgbClr val="BA0C2F"/>
              </a:buClr>
              <a:buFont typeface="Arial" pitchFamily="34" charset="0"/>
              <a:buChar char="•"/>
              <a:defRPr sz="1800" kern="1200">
                <a:solidFill>
                  <a:schemeClr val="tx1"/>
                </a:solidFill>
                <a:latin typeface="+mn-lt"/>
                <a:ea typeface="+mn-ea"/>
                <a:cs typeface="+mn-cs"/>
              </a:defRPr>
            </a:lvl3pPr>
            <a:lvl4pPr marL="1280128" indent="-228594" algn="l" defTabSz="914377" rtl="0" eaLnBrk="1" latinLnBrk="0" hangingPunct="1">
              <a:spcBef>
                <a:spcPct val="20000"/>
              </a:spcBef>
              <a:buClr>
                <a:srgbClr val="002F6C"/>
              </a:buClr>
              <a:buFont typeface="Arial" pitchFamily="34" charset="0"/>
              <a:buChar char="•"/>
              <a:defRPr sz="1600" kern="1200">
                <a:solidFill>
                  <a:schemeClr val="tx1"/>
                </a:solidFill>
                <a:latin typeface="+mn-lt"/>
                <a:ea typeface="+mn-ea"/>
                <a:cs typeface="+mn-cs"/>
              </a:defRPr>
            </a:lvl4pPr>
            <a:lvl5pPr marL="1554441" indent="-228594" algn="l" defTabSz="914377" rtl="0" eaLnBrk="1" latinLnBrk="0" hangingPunct="1">
              <a:spcBef>
                <a:spcPct val="20000"/>
              </a:spcBef>
              <a:buClr>
                <a:schemeClr val="tx2"/>
              </a:buClr>
              <a:buFont typeface="Arial" pitchFamily="34" charset="0"/>
              <a:buChar char="•"/>
              <a:defRPr sz="1400" kern="1200" baseline="0">
                <a:solidFill>
                  <a:schemeClr val="tx1"/>
                </a:solidFill>
                <a:latin typeface="+mn-lt"/>
                <a:ea typeface="+mn-ea"/>
                <a:cs typeface="+mn-cs"/>
              </a:defRPr>
            </a:lvl5pPr>
            <a:lvl6pPr marL="1737317" indent="-182875" algn="l" defTabSz="914377"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192" indent="-182875" algn="l" defTabSz="914377"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067" indent="-182875" algn="l" defTabSz="914377"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5943" indent="-182875" algn="l" defTabSz="914377"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297" indent="0" algn="r">
              <a:buFont typeface="Arial" pitchFamily="34" charset="0"/>
              <a:buNone/>
            </a:pPr>
            <a:r>
              <a:rPr lang="en-US" sz="3600" b="1" dirty="0">
                <a:solidFill>
                  <a:schemeClr val="bg1"/>
                </a:solidFill>
                <a:highlight>
                  <a:srgbClr val="FF0000"/>
                </a:highlight>
              </a:rPr>
              <a:t>red</a:t>
            </a:r>
            <a:endParaRPr lang="en-US" sz="3600" dirty="0">
              <a:solidFill>
                <a:schemeClr val="bg1"/>
              </a:solidFill>
            </a:endParaRPr>
          </a:p>
          <a:p>
            <a:pPr marL="114297" indent="0" algn="r">
              <a:buFont typeface="Arial" pitchFamily="34" charset="0"/>
              <a:buNone/>
            </a:pPr>
            <a:r>
              <a:rPr lang="en-US" sz="3600" b="1" dirty="0">
                <a:solidFill>
                  <a:schemeClr val="bg1"/>
                </a:solidFill>
                <a:highlight>
                  <a:srgbClr val="0000FF"/>
                </a:highlight>
              </a:rPr>
              <a:t>blue</a:t>
            </a:r>
            <a:endParaRPr lang="en-US" sz="3600" dirty="0"/>
          </a:p>
          <a:p>
            <a:pPr marL="114297" indent="0" algn="r">
              <a:buFont typeface="Arial" pitchFamily="34" charset="0"/>
              <a:buNone/>
            </a:pPr>
            <a:r>
              <a:rPr lang="en-US" sz="3600" b="1" dirty="0">
                <a:solidFill>
                  <a:schemeClr val="bg1"/>
                </a:solidFill>
                <a:highlight>
                  <a:srgbClr val="008000"/>
                </a:highlight>
              </a:rPr>
              <a:t>green</a:t>
            </a:r>
            <a:endParaRPr lang="en-US" sz="3600" dirty="0"/>
          </a:p>
          <a:p>
            <a:pPr marL="114297" indent="0" algn="r">
              <a:buFont typeface="Arial" pitchFamily="34" charset="0"/>
              <a:buNone/>
            </a:pPr>
            <a:r>
              <a:rPr lang="en-US" sz="3600" b="1" dirty="0">
                <a:solidFill>
                  <a:schemeClr val="bg1"/>
                </a:solidFill>
                <a:highlight>
                  <a:srgbClr val="FF9300"/>
                </a:highlight>
              </a:rPr>
              <a:t>orange</a:t>
            </a:r>
            <a:r>
              <a:rPr lang="en-US" sz="3600" dirty="0"/>
              <a:t> </a:t>
            </a:r>
            <a:r>
              <a:rPr lang="en-US" dirty="0"/>
              <a:t>or</a:t>
            </a:r>
            <a:r>
              <a:rPr lang="en-US" sz="3600" dirty="0"/>
              <a:t> </a:t>
            </a:r>
            <a:r>
              <a:rPr lang="en-US" sz="3600" b="1" dirty="0">
                <a:solidFill>
                  <a:schemeClr val="bg1"/>
                </a:solidFill>
                <a:highlight>
                  <a:srgbClr val="800000"/>
                </a:highlight>
              </a:rPr>
              <a:t>brown</a:t>
            </a:r>
            <a:endParaRPr lang="en-US" sz="3600" dirty="0">
              <a:solidFill>
                <a:schemeClr val="bg1"/>
              </a:solidFill>
            </a:endParaRPr>
          </a:p>
          <a:p>
            <a:pPr marL="114297" indent="0" algn="r">
              <a:buFont typeface="Arial" pitchFamily="34" charset="0"/>
              <a:buNone/>
            </a:pPr>
            <a:r>
              <a:rPr lang="en-US" sz="3600" b="1" dirty="0">
                <a:solidFill>
                  <a:schemeClr val="bg1"/>
                </a:solidFill>
                <a:highlight>
                  <a:srgbClr val="800080"/>
                </a:highlight>
              </a:rPr>
              <a:t>purple</a:t>
            </a:r>
            <a:endParaRPr lang="en-US" sz="3600" dirty="0"/>
          </a:p>
        </p:txBody>
      </p:sp>
    </p:spTree>
    <p:extLst>
      <p:ext uri="{BB962C8B-B14F-4D97-AF65-F5344CB8AC3E}">
        <p14:creationId xmlns:p14="http://schemas.microsoft.com/office/powerpoint/2010/main" val="1892834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54446-F42B-AB46-8093-8A78677A9E81}"/>
              </a:ext>
            </a:extLst>
          </p:cNvPr>
          <p:cNvSpPr>
            <a:spLocks noGrp="1"/>
          </p:cNvSpPr>
          <p:nvPr>
            <p:ph type="title"/>
          </p:nvPr>
        </p:nvSpPr>
        <p:spPr/>
        <p:txBody>
          <a:bodyPr/>
          <a:lstStyle/>
          <a:p>
            <a:r>
              <a:rPr lang="en-GB" dirty="0"/>
              <a:t>Introduction to [facilitator’s group]</a:t>
            </a:r>
          </a:p>
        </p:txBody>
      </p:sp>
      <p:sp>
        <p:nvSpPr>
          <p:cNvPr id="3" name="Content Placeholder 2">
            <a:extLst>
              <a:ext uri="{FF2B5EF4-FFF2-40B4-BE49-F238E27FC236}">
                <a16:creationId xmlns:a16="http://schemas.microsoft.com/office/drawing/2014/main" id="{68FF559C-776A-9A4A-A6A5-6670DE35636E}"/>
              </a:ext>
            </a:extLst>
          </p:cNvPr>
          <p:cNvSpPr>
            <a:spLocks noGrp="1"/>
          </p:cNvSpPr>
          <p:nvPr>
            <p:ph idx="1"/>
          </p:nvPr>
        </p:nvSpPr>
        <p:spPr/>
        <p:txBody>
          <a:bodyPr/>
          <a:lstStyle/>
          <a:p>
            <a:r>
              <a:rPr lang="en-GB" dirty="0"/>
              <a:t>Who are we?</a:t>
            </a:r>
          </a:p>
          <a:p>
            <a:pPr lvl="1"/>
            <a:r>
              <a:rPr lang="en-GB" dirty="0"/>
              <a:t>[description of your group]</a:t>
            </a:r>
          </a:p>
          <a:p>
            <a:r>
              <a:rPr lang="en-GB" dirty="0"/>
              <a:t>What do we do?</a:t>
            </a:r>
          </a:p>
          <a:p>
            <a:pPr lvl="1"/>
            <a:r>
              <a:rPr lang="en-GB" dirty="0"/>
              <a:t>[brief description of what your group does, and how it uses system mapping]</a:t>
            </a:r>
          </a:p>
        </p:txBody>
      </p:sp>
      <p:sp>
        <p:nvSpPr>
          <p:cNvPr id="4" name="Slide Number Placeholder 3">
            <a:extLst>
              <a:ext uri="{FF2B5EF4-FFF2-40B4-BE49-F238E27FC236}">
                <a16:creationId xmlns:a16="http://schemas.microsoft.com/office/drawing/2014/main" id="{593A499B-6C8C-9D4F-AC03-B4F3203D83D6}"/>
              </a:ext>
            </a:extLst>
          </p:cNvPr>
          <p:cNvSpPr>
            <a:spLocks noGrp="1"/>
          </p:cNvSpPr>
          <p:nvPr>
            <p:ph type="sldNum" sz="quarter" idx="10"/>
          </p:nvPr>
        </p:nvSpPr>
        <p:spPr/>
        <p:txBody>
          <a:bodyPr/>
          <a:lstStyle/>
          <a:p>
            <a:fld id="{D3184408-21B2-884B-9E26-054E35533E0F}" type="slidenum">
              <a:rPr lang="en-US" smtClean="0"/>
              <a:pPr/>
              <a:t>6</a:t>
            </a:fld>
            <a:endParaRPr lang="en-US" dirty="0"/>
          </a:p>
        </p:txBody>
      </p:sp>
    </p:spTree>
    <p:extLst>
      <p:ext uri="{BB962C8B-B14F-4D97-AF65-F5344CB8AC3E}">
        <p14:creationId xmlns:p14="http://schemas.microsoft.com/office/powerpoint/2010/main" val="219674301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Pathways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F6C"/>
                </a:solidFill>
                <a:effectLst/>
                <a:uLnTx/>
                <a:uFillTx/>
                <a:latin typeface="Calibri"/>
                <a:ea typeface="+mn-ea"/>
                <a:cs typeface="+mn-cs"/>
              </a:rPr>
              <a:t>Sub-module: Drawing a pathway</a:t>
            </a:r>
          </a:p>
        </p:txBody>
      </p:sp>
    </p:spTree>
    <p:extLst>
      <p:ext uri="{BB962C8B-B14F-4D97-AF65-F5344CB8AC3E}">
        <p14:creationId xmlns:p14="http://schemas.microsoft.com/office/powerpoint/2010/main" val="31049826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submodule:</a:t>
            </a:r>
          </a:p>
          <a:p>
            <a:pPr marL="114297" indent="0">
              <a:buNone/>
            </a:pPr>
            <a:r>
              <a:rPr lang="en-GB" sz="1600" dirty="0"/>
              <a:t>Activity where participants draw a pathway.</a:t>
            </a:r>
          </a:p>
          <a:p>
            <a:pPr marL="114297" indent="0">
              <a:buNone/>
            </a:pPr>
            <a:r>
              <a:rPr lang="en-GB" sz="1600" b="1" dirty="0"/>
              <a:t>Guidelines:</a:t>
            </a:r>
          </a:p>
          <a:p>
            <a:pPr marL="114297" indent="0">
              <a:buNone/>
            </a:pPr>
            <a:r>
              <a:rPr lang="en-GB" sz="1600" dirty="0"/>
              <a:t>Ensure participants have a copy of the map element guide.</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endParaRPr lang="en-GB" sz="1600" dirty="0"/>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24224772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098888-D1CA-FE46-9C13-EB0758AE4C48}"/>
              </a:ext>
            </a:extLst>
          </p:cNvPr>
          <p:cNvSpPr>
            <a:spLocks noGrp="1"/>
          </p:cNvSpPr>
          <p:nvPr>
            <p:ph type="title"/>
          </p:nvPr>
        </p:nvSpPr>
        <p:spPr/>
        <p:txBody>
          <a:bodyPr/>
          <a:lstStyle/>
          <a:p>
            <a:r>
              <a:rPr lang="en-US" dirty="0"/>
              <a:t>Practice exercise materials</a:t>
            </a:r>
          </a:p>
        </p:txBody>
      </p:sp>
      <p:pic>
        <p:nvPicPr>
          <p:cNvPr id="5" name="Picture 4">
            <a:extLst>
              <a:ext uri="{FF2B5EF4-FFF2-40B4-BE49-F238E27FC236}">
                <a16:creationId xmlns:a16="http://schemas.microsoft.com/office/drawing/2014/main" id="{268F1086-F1D9-9941-8809-F1774D2CF3F5}"/>
              </a:ext>
            </a:extLst>
          </p:cNvPr>
          <p:cNvPicPr>
            <a:picLocks noChangeAspect="1"/>
          </p:cNvPicPr>
          <p:nvPr/>
        </p:nvPicPr>
        <p:blipFill>
          <a:blip r:embed="rId2" cstate="print"/>
          <a:stretch>
            <a:fillRect/>
          </a:stretch>
        </p:blipFill>
        <p:spPr>
          <a:xfrm>
            <a:off x="713678" y="1249384"/>
            <a:ext cx="3360750" cy="4794754"/>
          </a:xfrm>
          <a:prstGeom prst="rect">
            <a:avLst/>
          </a:prstGeom>
          <a:ln>
            <a:solidFill>
              <a:srgbClr val="000000"/>
            </a:solidFill>
          </a:ln>
          <a:effectLst>
            <a:outerShdw blurRad="50800" dist="63500" dir="2700000" algn="tl" rotWithShape="0">
              <a:prstClr val="black">
                <a:alpha val="40000"/>
              </a:prstClr>
            </a:outerShdw>
          </a:effectLst>
        </p:spPr>
      </p:pic>
      <p:pic>
        <p:nvPicPr>
          <p:cNvPr id="6" name="Picture 5">
            <a:extLst>
              <a:ext uri="{FF2B5EF4-FFF2-40B4-BE49-F238E27FC236}">
                <a16:creationId xmlns:a16="http://schemas.microsoft.com/office/drawing/2014/main" id="{BA1F99C7-0F9D-8B42-A590-CBB8DCFA4B43}"/>
              </a:ext>
            </a:extLst>
          </p:cNvPr>
          <p:cNvPicPr>
            <a:picLocks noChangeAspect="1"/>
          </p:cNvPicPr>
          <p:nvPr/>
        </p:nvPicPr>
        <p:blipFill>
          <a:blip r:embed="rId3" cstate="print"/>
          <a:stretch>
            <a:fillRect/>
          </a:stretch>
        </p:blipFill>
        <p:spPr>
          <a:xfrm>
            <a:off x="4655672" y="1249383"/>
            <a:ext cx="6921397" cy="4794755"/>
          </a:xfrm>
          <a:prstGeom prst="rect">
            <a:avLst/>
          </a:prstGeom>
          <a:ln>
            <a:solidFill>
              <a:srgbClr val="000000"/>
            </a:solidFill>
          </a:ln>
          <a:effectLst>
            <a:outerShdw blurRad="50800" dist="63500" dir="2700000" algn="tl" rotWithShape="0">
              <a:prstClr val="black">
                <a:alpha val="40000"/>
              </a:prstClr>
            </a:outerShdw>
          </a:effectLst>
        </p:spPr>
      </p:pic>
    </p:spTree>
    <p:extLst>
      <p:ext uri="{BB962C8B-B14F-4D97-AF65-F5344CB8AC3E}">
        <p14:creationId xmlns:p14="http://schemas.microsoft.com/office/powerpoint/2010/main" val="143401165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098888-D1CA-FE46-9C13-EB0758AE4C48}"/>
              </a:ext>
            </a:extLst>
          </p:cNvPr>
          <p:cNvSpPr>
            <a:spLocks noGrp="1"/>
          </p:cNvSpPr>
          <p:nvPr>
            <p:ph type="title"/>
          </p:nvPr>
        </p:nvSpPr>
        <p:spPr>
          <a:xfrm>
            <a:off x="0" y="437990"/>
            <a:ext cx="2237232" cy="3687961"/>
          </a:xfrm>
        </p:spPr>
        <p:txBody>
          <a:bodyPr/>
          <a:lstStyle/>
          <a:p>
            <a:r>
              <a:rPr lang="en-US" dirty="0">
                <a:ea typeface="Abadi MT Condensed Extra Bold" charset="0"/>
                <a:cs typeface="Abadi MT Condensed Extra Bold" charset="0"/>
              </a:rPr>
              <a:t>Practice: system mapping from intervention to result</a:t>
            </a:r>
          </a:p>
        </p:txBody>
      </p:sp>
      <p:sp>
        <p:nvSpPr>
          <p:cNvPr id="12" name="TextBox 11">
            <a:extLst>
              <a:ext uri="{FF2B5EF4-FFF2-40B4-BE49-F238E27FC236}">
                <a16:creationId xmlns:a16="http://schemas.microsoft.com/office/drawing/2014/main" id="{57C06B1D-F005-7B45-AC71-396C9342366D}"/>
              </a:ext>
            </a:extLst>
          </p:cNvPr>
          <p:cNvSpPr txBox="1"/>
          <p:nvPr/>
        </p:nvSpPr>
        <p:spPr>
          <a:xfrm>
            <a:off x="5735148" y="5669272"/>
            <a:ext cx="2273808" cy="1077218"/>
          </a:xfrm>
          <a:prstGeom prst="rect">
            <a:avLst/>
          </a:prstGeom>
          <a:noFill/>
          <a:ln>
            <a:solidFill>
              <a:srgbClr val="FF0000"/>
            </a:solidFill>
          </a:ln>
        </p:spPr>
        <p:txBody>
          <a:bodyPr wrap="square" rtlCol="0">
            <a:spAutoFit/>
          </a:bodyPr>
          <a:lstStyle/>
          <a:p>
            <a:pPr algn="ctr"/>
            <a:r>
              <a:rPr lang="en-US" sz="1400" b="1" dirty="0">
                <a:solidFill>
                  <a:srgbClr val="FF0000"/>
                </a:solidFill>
              </a:rPr>
              <a:t>Outcome: </a:t>
            </a:r>
          </a:p>
          <a:p>
            <a:pPr algn="ctr"/>
            <a:endParaRPr lang="en-US" sz="1400" b="1" dirty="0">
              <a:solidFill>
                <a:srgbClr val="FF0000"/>
              </a:solidFill>
            </a:endParaRPr>
          </a:p>
          <a:p>
            <a:pPr algn="ctr"/>
            <a:r>
              <a:rPr lang="en-US" sz="1400" b="1" dirty="0">
                <a:solidFill>
                  <a:srgbClr val="FF0000"/>
                </a:solidFill>
              </a:rPr>
              <a:t>___________________</a:t>
            </a:r>
          </a:p>
          <a:p>
            <a:pPr algn="ctr"/>
            <a:r>
              <a:rPr lang="en-US" sz="1100" dirty="0"/>
              <a:t>(such as: higher farmer income, higher dealer profitability, etc.)</a:t>
            </a:r>
          </a:p>
        </p:txBody>
      </p:sp>
      <p:sp>
        <p:nvSpPr>
          <p:cNvPr id="13" name="TextBox 12">
            <a:extLst>
              <a:ext uri="{FF2B5EF4-FFF2-40B4-BE49-F238E27FC236}">
                <a16:creationId xmlns:a16="http://schemas.microsoft.com/office/drawing/2014/main" id="{321466A3-AF77-D645-B137-C8E5356AC4BC}"/>
              </a:ext>
            </a:extLst>
          </p:cNvPr>
          <p:cNvSpPr txBox="1"/>
          <p:nvPr/>
        </p:nvSpPr>
        <p:spPr>
          <a:xfrm>
            <a:off x="2237232" y="560181"/>
            <a:ext cx="3270620" cy="6186309"/>
          </a:xfrm>
          <a:prstGeom prst="rect">
            <a:avLst/>
          </a:prstGeom>
          <a:noFill/>
        </p:spPr>
        <p:txBody>
          <a:bodyPr wrap="square" rtlCol="0">
            <a:spAutoFit/>
          </a:bodyPr>
          <a:lstStyle/>
          <a:p>
            <a:r>
              <a:rPr lang="en-US" sz="1200" b="1" dirty="0"/>
              <a:t>For an activity you are implementing or planning, draw the system map from an intervention (or interventions) to a result.</a:t>
            </a:r>
          </a:p>
          <a:p>
            <a:endParaRPr lang="en-US" sz="1200" b="1" dirty="0"/>
          </a:p>
          <a:p>
            <a:r>
              <a:rPr lang="en-US" sz="1200" b="1" dirty="0"/>
              <a:t>Step 1: Pick an intended result of your activity (i.e., a result in a results chain).</a:t>
            </a:r>
          </a:p>
          <a:p>
            <a:endParaRPr lang="en-US" sz="1200" b="1" dirty="0"/>
          </a:p>
          <a:p>
            <a:r>
              <a:rPr lang="en-US" sz="1200" b="1" dirty="0"/>
              <a:t>Step 2: What directly enables the result?</a:t>
            </a:r>
          </a:p>
          <a:p>
            <a:r>
              <a:rPr lang="en-US" sz="1200" dirty="0"/>
              <a:t>  Behavior changes:</a:t>
            </a:r>
          </a:p>
          <a:p>
            <a:endParaRPr lang="en-US" sz="1200" dirty="0"/>
          </a:p>
          <a:p>
            <a:endParaRPr lang="en-US" sz="1200" dirty="0"/>
          </a:p>
          <a:p>
            <a:r>
              <a:rPr lang="en-US" sz="1200" dirty="0"/>
              <a:t>  Relationship changes:</a:t>
            </a:r>
          </a:p>
          <a:p>
            <a:endParaRPr lang="en-US" sz="1200" dirty="0"/>
          </a:p>
          <a:p>
            <a:endParaRPr lang="en-US" sz="1200" dirty="0"/>
          </a:p>
          <a:p>
            <a:r>
              <a:rPr lang="en-US" sz="1200" dirty="0"/>
              <a:t>  Changes in a condition of the system:</a:t>
            </a:r>
          </a:p>
          <a:p>
            <a:endParaRPr lang="en-US" sz="1200" b="1" dirty="0"/>
          </a:p>
          <a:p>
            <a:endParaRPr lang="en-US" sz="1200" b="1" dirty="0"/>
          </a:p>
          <a:p>
            <a:r>
              <a:rPr lang="en-US" sz="1200" i="1" dirty="0"/>
              <a:t>Draw each of these on the map, with arrows to the result. Then complete Step 3 for each of these.</a:t>
            </a:r>
          </a:p>
          <a:p>
            <a:endParaRPr lang="en-US" sz="1200" b="1" dirty="0"/>
          </a:p>
          <a:p>
            <a:r>
              <a:rPr lang="en-US" sz="1200" b="1" dirty="0"/>
              <a:t>Step 3: For each new item on the map, what enables this?</a:t>
            </a:r>
          </a:p>
          <a:p>
            <a:endParaRPr lang="en-US" sz="1200" b="1" dirty="0"/>
          </a:p>
          <a:p>
            <a:r>
              <a:rPr lang="en-US" sz="1200" i="1" dirty="0"/>
              <a:t>Draw any enabling behavior changes, relationship changes, or changes in the condition of the system.</a:t>
            </a:r>
          </a:p>
          <a:p>
            <a:endParaRPr lang="en-US" sz="1200" b="1" dirty="0"/>
          </a:p>
          <a:p>
            <a:r>
              <a:rPr lang="en-US" sz="1200" b="1" dirty="0"/>
              <a:t>Finish: repeat Step 3 until you reach an intervention.</a:t>
            </a:r>
          </a:p>
          <a:p>
            <a:endParaRPr lang="en-US" sz="1200" b="1" dirty="0"/>
          </a:p>
          <a:p>
            <a:r>
              <a:rPr lang="en-US" sz="1200" b="1" dirty="0"/>
              <a:t>Congratulations! You have now mapped an important pathway in the Uganda agricultural systems map.</a:t>
            </a:r>
          </a:p>
        </p:txBody>
      </p:sp>
      <p:sp>
        <p:nvSpPr>
          <p:cNvPr id="14" name="TextBox 13">
            <a:extLst>
              <a:ext uri="{FF2B5EF4-FFF2-40B4-BE49-F238E27FC236}">
                <a16:creationId xmlns:a16="http://schemas.microsoft.com/office/drawing/2014/main" id="{577DC416-45FC-6649-8B31-A7606C2A38AC}"/>
              </a:ext>
            </a:extLst>
          </p:cNvPr>
          <p:cNvSpPr txBox="1"/>
          <p:nvPr/>
        </p:nvSpPr>
        <p:spPr>
          <a:xfrm>
            <a:off x="9620401" y="531511"/>
            <a:ext cx="2273808" cy="738664"/>
          </a:xfrm>
          <a:prstGeom prst="rect">
            <a:avLst/>
          </a:prstGeom>
          <a:noFill/>
          <a:ln>
            <a:solidFill>
              <a:srgbClr val="00B050"/>
            </a:solidFill>
          </a:ln>
        </p:spPr>
        <p:txBody>
          <a:bodyPr wrap="square" rtlCol="0">
            <a:spAutoFit/>
          </a:bodyPr>
          <a:lstStyle/>
          <a:p>
            <a:pPr algn="ctr"/>
            <a:r>
              <a:rPr lang="en-US" sz="1400" b="1" dirty="0">
                <a:solidFill>
                  <a:srgbClr val="00B050"/>
                </a:solidFill>
              </a:rPr>
              <a:t>Intervention: </a:t>
            </a:r>
          </a:p>
          <a:p>
            <a:pPr algn="ctr"/>
            <a:endParaRPr lang="en-US" sz="1400" b="1" dirty="0">
              <a:solidFill>
                <a:srgbClr val="00B050"/>
              </a:solidFill>
            </a:endParaRPr>
          </a:p>
          <a:p>
            <a:pPr algn="ctr"/>
            <a:r>
              <a:rPr lang="en-US" sz="1400" b="1" dirty="0">
                <a:solidFill>
                  <a:srgbClr val="00B050"/>
                </a:solidFill>
              </a:rPr>
              <a:t>___________________</a:t>
            </a:r>
          </a:p>
        </p:txBody>
      </p:sp>
      <p:cxnSp>
        <p:nvCxnSpPr>
          <p:cNvPr id="15" name="Straight Connector 14">
            <a:extLst>
              <a:ext uri="{FF2B5EF4-FFF2-40B4-BE49-F238E27FC236}">
                <a16:creationId xmlns:a16="http://schemas.microsoft.com/office/drawing/2014/main" id="{7D89BA99-D713-9645-8CA9-82341B800F30}"/>
              </a:ext>
            </a:extLst>
          </p:cNvPr>
          <p:cNvCxnSpPr/>
          <p:nvPr/>
        </p:nvCxnSpPr>
        <p:spPr>
          <a:xfrm>
            <a:off x="5507852" y="657426"/>
            <a:ext cx="0" cy="6089064"/>
          </a:xfrm>
          <a:prstGeom prst="line">
            <a:avLst/>
          </a:prstGeom>
          <a:ln>
            <a:solidFill>
              <a:srgbClr val="002F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250367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D3184408-21B2-884B-9E26-054E35533E0F}" type="slidenum">
              <a:rPr lang="en-US" smtClean="0"/>
              <a:pPr/>
              <a:t>64</a:t>
            </a:fld>
            <a:endParaRPr lang="en-US" dirty="0"/>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indent="-457200"/>
            <a:r>
              <a:rPr lang="en-US" sz="3600" dirty="0">
                <a:solidFill>
                  <a:schemeClr val="bg2"/>
                </a:solidFill>
              </a:rPr>
              <a:t>Activities</a:t>
            </a:r>
          </a:p>
          <a:p>
            <a:pPr marL="571497" indent="-457200"/>
            <a:r>
              <a:rPr lang="en-US" sz="3600" b="1" dirty="0">
                <a:solidFill>
                  <a:srgbClr val="002F6C"/>
                </a:solidFill>
              </a:rPr>
              <a:t>Module: Find yourself on the map</a:t>
            </a:r>
          </a:p>
        </p:txBody>
      </p:sp>
    </p:spTree>
    <p:extLst>
      <p:ext uri="{BB962C8B-B14F-4D97-AF65-F5344CB8AC3E}">
        <p14:creationId xmlns:p14="http://schemas.microsoft.com/office/powerpoint/2010/main" val="37273385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Locate where your organization operates in the system. Understand how your work interacts with the system as a whole.</a:t>
            </a:r>
          </a:p>
          <a:p>
            <a:pPr marL="114297" indent="0">
              <a:buNone/>
            </a:pPr>
            <a:r>
              <a:rPr lang="en-GB" sz="1600" b="1" dirty="0"/>
              <a:t>Guidelines:</a:t>
            </a:r>
          </a:p>
          <a:p>
            <a:pPr marL="114297" indent="0">
              <a:buNone/>
            </a:pPr>
            <a:r>
              <a:rPr lang="en-GB" sz="1600" dirty="0"/>
              <a:t>Look for pathways and key outcomes that multiple organizations are trying to influence. This module naturally leads into to the “Adding interventions” module.</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Activity to locate and mark where your organization works in the system</a:t>
            </a:r>
          </a:p>
          <a:p>
            <a:r>
              <a:rPr lang="en-GB" sz="1600" dirty="0"/>
              <a:t>“Taking Stock” handout</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fld id="{D3184408-21B2-884B-9E26-054E35533E0F}" type="slidenum">
              <a:rPr lang="en-US" smtClean="0"/>
              <a:pPr/>
              <a:t>65</a:t>
            </a:fld>
            <a:endParaRPr lang="en-US" dirty="0"/>
          </a:p>
        </p:txBody>
      </p:sp>
    </p:spTree>
    <p:extLst>
      <p:ext uri="{BB962C8B-B14F-4D97-AF65-F5344CB8AC3E}">
        <p14:creationId xmlns:p14="http://schemas.microsoft.com/office/powerpoint/2010/main" val="32830084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5822A-1FBE-144D-8B14-5A976B064747}"/>
              </a:ext>
            </a:extLst>
          </p:cNvPr>
          <p:cNvSpPr>
            <a:spLocks noGrp="1"/>
          </p:cNvSpPr>
          <p:nvPr>
            <p:ph type="title"/>
          </p:nvPr>
        </p:nvSpPr>
        <p:spPr/>
        <p:txBody>
          <a:bodyPr/>
          <a:lstStyle/>
          <a:p>
            <a:r>
              <a:rPr lang="en-US" dirty="0"/>
              <a:t>Activity: Find your work</a:t>
            </a:r>
          </a:p>
        </p:txBody>
      </p:sp>
      <p:sp>
        <p:nvSpPr>
          <p:cNvPr id="3" name="Content Placeholder 2">
            <a:extLst>
              <a:ext uri="{FF2B5EF4-FFF2-40B4-BE49-F238E27FC236}">
                <a16:creationId xmlns:a16="http://schemas.microsoft.com/office/drawing/2014/main" id="{06D47933-DFA2-3C47-84DD-1F6B80F52883}"/>
              </a:ext>
            </a:extLst>
          </p:cNvPr>
          <p:cNvSpPr>
            <a:spLocks noGrp="1"/>
          </p:cNvSpPr>
          <p:nvPr>
            <p:ph idx="1"/>
          </p:nvPr>
        </p:nvSpPr>
        <p:spPr/>
        <p:txBody>
          <a:bodyPr/>
          <a:lstStyle/>
          <a:p>
            <a:r>
              <a:rPr lang="en-US" dirty="0"/>
              <a:t>Tour the market systems map</a:t>
            </a:r>
          </a:p>
          <a:p>
            <a:r>
              <a:rPr lang="en-US" dirty="0"/>
              <a:t>Find pathways where your work intersects with the market system</a:t>
            </a:r>
          </a:p>
          <a:p>
            <a:r>
              <a:rPr lang="en-US" dirty="0"/>
              <a:t>Complete ”Taking Stock” Activity</a:t>
            </a:r>
          </a:p>
          <a:p>
            <a:r>
              <a:rPr lang="en-US" dirty="0"/>
              <a:t>Discuss interactions with donors, other organizations, and the market system</a:t>
            </a:r>
          </a:p>
        </p:txBody>
      </p:sp>
    </p:spTree>
    <p:extLst>
      <p:ext uri="{BB962C8B-B14F-4D97-AF65-F5344CB8AC3E}">
        <p14:creationId xmlns:p14="http://schemas.microsoft.com/office/powerpoint/2010/main" val="15373910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98904" y="2682740"/>
            <a:ext cx="2171700" cy="489365"/>
          </a:xfrm>
          <a:prstGeom prst="rect">
            <a:avLst/>
          </a:prstGeom>
          <a:noFill/>
        </p:spPr>
        <p:txBody>
          <a:bodyPr wrap="square">
            <a:spAutoFit/>
          </a:bodyPr>
          <a:lstStyle/>
          <a:p>
            <a:pPr algn="ctr">
              <a:lnSpc>
                <a:spcPct val="200000"/>
              </a:lnSpc>
            </a:pPr>
            <a:r>
              <a:rPr lang="en-US" sz="1500" b="1" dirty="0"/>
              <a:t>Behavior Changes</a:t>
            </a:r>
          </a:p>
        </p:txBody>
      </p:sp>
      <p:cxnSp>
        <p:nvCxnSpPr>
          <p:cNvPr id="6" name="Straight Connector 5"/>
          <p:cNvCxnSpPr/>
          <p:nvPr/>
        </p:nvCxnSpPr>
        <p:spPr>
          <a:xfrm>
            <a:off x="2581656" y="2674130"/>
            <a:ext cx="6858000"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2857571" y="1341058"/>
            <a:ext cx="3203972" cy="606028"/>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bg1">
                    <a:lumMod val="75000"/>
                    <a:alpha val="45000"/>
                  </a:schemeClr>
                </a:solidFill>
              </a:rPr>
              <a:t>Name</a:t>
            </a:r>
            <a:endParaRPr lang="sw-KE" dirty="0">
              <a:solidFill>
                <a:schemeClr val="bg1">
                  <a:lumMod val="75000"/>
                  <a:alpha val="45000"/>
                </a:schemeClr>
              </a:solidFill>
            </a:endParaRPr>
          </a:p>
        </p:txBody>
      </p:sp>
      <p:sp>
        <p:nvSpPr>
          <p:cNvPr id="11" name="TextBox 14"/>
          <p:cNvSpPr txBox="1">
            <a:spLocks noChangeArrowheads="1"/>
          </p:cNvSpPr>
          <p:nvPr/>
        </p:nvSpPr>
        <p:spPr bwMode="auto">
          <a:xfrm>
            <a:off x="5914216" y="2513416"/>
            <a:ext cx="3353990" cy="276999"/>
          </a:xfrm>
          <a:prstGeom prst="rect">
            <a:avLst/>
          </a:prstGeom>
          <a:noFill/>
          <a:ln w="9525">
            <a:noFill/>
            <a:miter lim="800000"/>
            <a:headEnd/>
            <a:tailEnd/>
          </a:ln>
        </p:spPr>
        <p:txBody>
          <a:bodyPr wrap="square">
            <a:spAutoFit/>
          </a:bodyPr>
          <a:lstStyle/>
          <a:p>
            <a:pPr algn="ctr"/>
            <a:endParaRPr lang="en-US" sz="1200" dirty="0"/>
          </a:p>
        </p:txBody>
      </p:sp>
      <p:sp>
        <p:nvSpPr>
          <p:cNvPr id="20" name="Rounded Rectangle 19"/>
          <p:cNvSpPr/>
          <p:nvPr/>
        </p:nvSpPr>
        <p:spPr>
          <a:xfrm>
            <a:off x="6118693" y="1339867"/>
            <a:ext cx="3371851" cy="606028"/>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bg1">
                    <a:lumMod val="75000"/>
                    <a:alpha val="45000"/>
                  </a:schemeClr>
                </a:solidFill>
              </a:rPr>
              <a:t>Organization</a:t>
            </a:r>
            <a:endParaRPr lang="sw-KE" dirty="0">
              <a:solidFill>
                <a:schemeClr val="bg1">
                  <a:lumMod val="75000"/>
                  <a:alpha val="45000"/>
                </a:schemeClr>
              </a:solidFill>
            </a:endParaRPr>
          </a:p>
        </p:txBody>
      </p:sp>
      <p:sp>
        <p:nvSpPr>
          <p:cNvPr id="13" name="TextBox 12"/>
          <p:cNvSpPr txBox="1"/>
          <p:nvPr/>
        </p:nvSpPr>
        <p:spPr>
          <a:xfrm>
            <a:off x="5001387" y="2650423"/>
            <a:ext cx="2171700" cy="489365"/>
          </a:xfrm>
          <a:prstGeom prst="rect">
            <a:avLst/>
          </a:prstGeom>
          <a:noFill/>
        </p:spPr>
        <p:txBody>
          <a:bodyPr wrap="square">
            <a:spAutoFit/>
          </a:bodyPr>
          <a:lstStyle/>
          <a:p>
            <a:pPr algn="ctr">
              <a:lnSpc>
                <a:spcPct val="200000"/>
              </a:lnSpc>
            </a:pPr>
            <a:r>
              <a:rPr lang="en-US" sz="1500" b="1" dirty="0"/>
              <a:t>Relationships</a:t>
            </a:r>
            <a:endParaRPr lang="en-US" sz="1500" dirty="0"/>
          </a:p>
        </p:txBody>
      </p:sp>
      <p:sp>
        <p:nvSpPr>
          <p:cNvPr id="15" name="TextBox 14"/>
          <p:cNvSpPr txBox="1"/>
          <p:nvPr/>
        </p:nvSpPr>
        <p:spPr>
          <a:xfrm>
            <a:off x="8103870" y="2650423"/>
            <a:ext cx="2171700" cy="489365"/>
          </a:xfrm>
          <a:prstGeom prst="rect">
            <a:avLst/>
          </a:prstGeom>
          <a:noFill/>
        </p:spPr>
        <p:txBody>
          <a:bodyPr wrap="square">
            <a:spAutoFit/>
          </a:bodyPr>
          <a:lstStyle/>
          <a:p>
            <a:pPr algn="ctr">
              <a:lnSpc>
                <a:spcPct val="200000"/>
              </a:lnSpc>
            </a:pPr>
            <a:r>
              <a:rPr lang="en-US" sz="1500" b="1" dirty="0"/>
              <a:t>Conditions</a:t>
            </a:r>
            <a:endParaRPr lang="en-US" sz="1500" dirty="0"/>
          </a:p>
        </p:txBody>
      </p:sp>
      <p:sp>
        <p:nvSpPr>
          <p:cNvPr id="12" name="Rectangle 11"/>
          <p:cNvSpPr/>
          <p:nvPr/>
        </p:nvSpPr>
        <p:spPr>
          <a:xfrm>
            <a:off x="2857571" y="2017285"/>
            <a:ext cx="6686550" cy="600164"/>
          </a:xfrm>
          <a:prstGeom prst="rect">
            <a:avLst/>
          </a:prstGeom>
        </p:spPr>
        <p:txBody>
          <a:bodyPr wrap="square">
            <a:spAutoFit/>
          </a:bodyPr>
          <a:lstStyle/>
          <a:p>
            <a:pPr algn="ctr">
              <a:defRPr/>
            </a:pPr>
            <a:r>
              <a:rPr lang="en-US" sz="1650" b="1" dirty="0"/>
              <a:t>What </a:t>
            </a:r>
            <a:r>
              <a:rPr lang="en-US" sz="1650" b="1" dirty="0">
                <a:solidFill>
                  <a:schemeClr val="accent1"/>
                </a:solidFill>
              </a:rPr>
              <a:t>behavior changes</a:t>
            </a:r>
            <a:r>
              <a:rPr lang="en-US" sz="1650" b="1" dirty="0"/>
              <a:t>, </a:t>
            </a:r>
            <a:r>
              <a:rPr lang="en-US" sz="1650" b="1" dirty="0">
                <a:solidFill>
                  <a:schemeClr val="accent1"/>
                </a:solidFill>
              </a:rPr>
              <a:t>relationships, </a:t>
            </a:r>
            <a:r>
              <a:rPr lang="en-US" sz="1650" b="1" dirty="0"/>
              <a:t>and</a:t>
            </a:r>
            <a:r>
              <a:rPr lang="en-US" sz="1650" b="1" dirty="0">
                <a:solidFill>
                  <a:schemeClr val="accent1"/>
                </a:solidFill>
              </a:rPr>
              <a:t> conditions</a:t>
            </a:r>
          </a:p>
          <a:p>
            <a:pPr algn="ctr">
              <a:defRPr/>
            </a:pPr>
            <a:r>
              <a:rPr lang="en-US" sz="1650" b="1" dirty="0"/>
              <a:t>are influenced by my organization?</a:t>
            </a:r>
          </a:p>
        </p:txBody>
      </p:sp>
      <p:cxnSp>
        <p:nvCxnSpPr>
          <p:cNvPr id="18" name="Straight Connector 17"/>
          <p:cNvCxnSpPr/>
          <p:nvPr/>
        </p:nvCxnSpPr>
        <p:spPr>
          <a:xfrm rot="5400000">
            <a:off x="2945678" y="4738009"/>
            <a:ext cx="3028950"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182487" y="4737413"/>
            <a:ext cx="3028950" cy="1191"/>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526780B-B672-394F-A302-4A1FA47B53E4}"/>
              </a:ext>
            </a:extLst>
          </p:cNvPr>
          <p:cNvSpPr>
            <a:spLocks noGrp="1"/>
          </p:cNvSpPr>
          <p:nvPr>
            <p:ph type="title"/>
          </p:nvPr>
        </p:nvSpPr>
        <p:spPr/>
        <p:txBody>
          <a:bodyPr/>
          <a:lstStyle/>
          <a:p>
            <a:r>
              <a:rPr lang="en-US" dirty="0"/>
              <a:t>Taking Stock: Behaviors, Relationships, and Conditions</a:t>
            </a:r>
          </a:p>
        </p:txBody>
      </p:sp>
    </p:spTree>
    <p:extLst>
      <p:ext uri="{BB962C8B-B14F-4D97-AF65-F5344CB8AC3E}">
        <p14:creationId xmlns:p14="http://schemas.microsoft.com/office/powerpoint/2010/main" val="75561846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D3184408-21B2-884B-9E26-054E35533E0F}" type="slidenum">
              <a:rPr lang="en-US" smtClean="0"/>
              <a:pPr/>
              <a:t>68</a:t>
            </a:fld>
            <a:endParaRPr lang="en-US" dirty="0"/>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indent="-457200"/>
            <a:r>
              <a:rPr lang="en-US" sz="3600" dirty="0">
                <a:solidFill>
                  <a:schemeClr val="bg2"/>
                </a:solidFill>
              </a:rPr>
              <a:t>Activities</a:t>
            </a:r>
          </a:p>
          <a:p>
            <a:pPr marL="571497" indent="-457200"/>
            <a:r>
              <a:rPr lang="en-US" sz="3600" b="1" dirty="0">
                <a:solidFill>
                  <a:srgbClr val="002F6C"/>
                </a:solidFill>
              </a:rPr>
              <a:t>Module: Adding data</a:t>
            </a:r>
          </a:p>
        </p:txBody>
      </p:sp>
    </p:spTree>
    <p:extLst>
      <p:ext uri="{BB962C8B-B14F-4D97-AF65-F5344CB8AC3E}">
        <p14:creationId xmlns:p14="http://schemas.microsoft.com/office/powerpoint/2010/main" val="33421566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Introduce how to add data to the map to enable measurement of the system.</a:t>
            </a:r>
          </a:p>
          <a:p>
            <a:pPr marL="114297" indent="0">
              <a:buNone/>
            </a:pPr>
            <a:r>
              <a:rPr lang="en-GB" sz="1600" b="1" dirty="0"/>
              <a:t>Guidelines:</a:t>
            </a:r>
          </a:p>
          <a:p>
            <a:pPr marL="114297" indent="0">
              <a:buNone/>
            </a:pPr>
            <a:r>
              <a:rPr lang="en-GB" sz="1600" dirty="0"/>
              <a:t>Participants should be familiar with the concepts behind a system map before introducing this topic.</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Sub-modules in this module:</a:t>
            </a:r>
          </a:p>
          <a:p>
            <a:r>
              <a:rPr lang="en-GB" sz="1600" dirty="0"/>
              <a:t>Introduction to Measurement</a:t>
            </a:r>
          </a:p>
          <a:p>
            <a:r>
              <a:rPr lang="en-GB" sz="1600" dirty="0"/>
              <a:t>Example with Data</a:t>
            </a:r>
          </a:p>
          <a:p>
            <a:r>
              <a:rPr lang="en-GB" sz="1600" dirty="0"/>
              <a:t>Pick and measure indicators</a:t>
            </a:r>
          </a:p>
          <a:p>
            <a:endParaRPr lang="en-GB" sz="1600" dirty="0"/>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fld id="{D3184408-21B2-884B-9E26-054E35533E0F}" type="slidenum">
              <a:rPr lang="en-US" smtClean="0"/>
              <a:pPr/>
              <a:t>69</a:t>
            </a:fld>
            <a:endParaRPr lang="en-US" dirty="0"/>
          </a:p>
        </p:txBody>
      </p:sp>
    </p:spTree>
    <p:extLst>
      <p:ext uri="{BB962C8B-B14F-4D97-AF65-F5344CB8AC3E}">
        <p14:creationId xmlns:p14="http://schemas.microsoft.com/office/powerpoint/2010/main" val="2942750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8239A-BF20-C54D-9B79-A11A75ED5CB2}"/>
              </a:ext>
            </a:extLst>
          </p:cNvPr>
          <p:cNvSpPr>
            <a:spLocks noGrp="1"/>
          </p:cNvSpPr>
          <p:nvPr>
            <p:ph type="title"/>
          </p:nvPr>
        </p:nvSpPr>
        <p:spPr/>
        <p:txBody>
          <a:bodyPr/>
          <a:lstStyle/>
          <a:p>
            <a:r>
              <a:rPr lang="en-GB" dirty="0"/>
              <a:t>Participant Introductions</a:t>
            </a:r>
          </a:p>
        </p:txBody>
      </p:sp>
      <p:sp>
        <p:nvSpPr>
          <p:cNvPr id="3" name="Content Placeholder 2">
            <a:extLst>
              <a:ext uri="{FF2B5EF4-FFF2-40B4-BE49-F238E27FC236}">
                <a16:creationId xmlns:a16="http://schemas.microsoft.com/office/drawing/2014/main" id="{615CF90A-82A4-5342-AED9-1BCC9353913A}"/>
              </a:ext>
            </a:extLst>
          </p:cNvPr>
          <p:cNvSpPr>
            <a:spLocks noGrp="1"/>
          </p:cNvSpPr>
          <p:nvPr>
            <p:ph idx="1"/>
          </p:nvPr>
        </p:nvSpPr>
        <p:spPr/>
        <p:txBody>
          <a:bodyPr/>
          <a:lstStyle/>
          <a:p>
            <a:r>
              <a:rPr lang="en-GB" dirty="0"/>
              <a:t>[give each group in the workshop a minute or two to introduce themselves]</a:t>
            </a:r>
          </a:p>
        </p:txBody>
      </p:sp>
      <p:sp>
        <p:nvSpPr>
          <p:cNvPr id="4" name="Slide Number Placeholder 3">
            <a:extLst>
              <a:ext uri="{FF2B5EF4-FFF2-40B4-BE49-F238E27FC236}">
                <a16:creationId xmlns:a16="http://schemas.microsoft.com/office/drawing/2014/main" id="{69F98CD1-4280-7E48-89E4-DC1582628C69}"/>
              </a:ext>
            </a:extLst>
          </p:cNvPr>
          <p:cNvSpPr>
            <a:spLocks noGrp="1"/>
          </p:cNvSpPr>
          <p:nvPr>
            <p:ph type="sldNum" sz="quarter" idx="10"/>
          </p:nvPr>
        </p:nvSpPr>
        <p:spPr/>
        <p:txBody>
          <a:bodyPr/>
          <a:lstStyle/>
          <a:p>
            <a:fld id="{D3184408-21B2-884B-9E26-054E35533E0F}" type="slidenum">
              <a:rPr lang="en-US" smtClean="0"/>
              <a:pPr/>
              <a:t>7</a:t>
            </a:fld>
            <a:endParaRPr lang="en-US" dirty="0"/>
          </a:p>
        </p:txBody>
      </p:sp>
    </p:spTree>
    <p:extLst>
      <p:ext uri="{BB962C8B-B14F-4D97-AF65-F5344CB8AC3E}">
        <p14:creationId xmlns:p14="http://schemas.microsoft.com/office/powerpoint/2010/main" val="91928553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Adding data</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F6C"/>
                </a:solidFill>
                <a:effectLst/>
                <a:uLnTx/>
                <a:uFillTx/>
                <a:latin typeface="Calibri"/>
                <a:ea typeface="+mn-ea"/>
                <a:cs typeface="+mn-cs"/>
              </a:rPr>
              <a:t>Sub-module: Introduction to Measurement</a:t>
            </a:r>
          </a:p>
        </p:txBody>
      </p:sp>
    </p:spTree>
    <p:extLst>
      <p:ext uri="{BB962C8B-B14F-4D97-AF65-F5344CB8AC3E}">
        <p14:creationId xmlns:p14="http://schemas.microsoft.com/office/powerpoint/2010/main" val="196642818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Introduce how to measure change using a system map.</a:t>
            </a:r>
          </a:p>
          <a:p>
            <a:pPr marL="114297" indent="0">
              <a:buNone/>
            </a:pPr>
            <a:r>
              <a:rPr lang="en-GB" sz="1600" b="1" dirty="0"/>
              <a:t>Guidelines:</a:t>
            </a:r>
          </a:p>
          <a:p>
            <a:pPr marL="114297" indent="0">
              <a:buNone/>
            </a:pPr>
            <a:r>
              <a:rPr lang="en-GB" sz="1600" dirty="0"/>
              <a:t>None.</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Introduction</a:t>
            </a:r>
          </a:p>
          <a:p>
            <a:r>
              <a:rPr lang="en-GB" sz="1600" dirty="0"/>
              <a:t>What parts to measure</a:t>
            </a:r>
          </a:p>
          <a:p>
            <a:r>
              <a:rPr lang="en-GB" sz="1600" dirty="0"/>
              <a:t>Interpreting data</a:t>
            </a:r>
          </a:p>
          <a:p>
            <a:r>
              <a:rPr lang="en-GB" sz="1600" dirty="0"/>
              <a:t>Diagnosing problems and showing influence</a:t>
            </a:r>
          </a:p>
          <a:p>
            <a:r>
              <a:rPr lang="en-GB" sz="1600" dirty="0"/>
              <a:t>Implementation</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179998435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38F9B-0539-614B-8AB9-FB7EB3B703FB}"/>
              </a:ext>
            </a:extLst>
          </p:cNvPr>
          <p:cNvSpPr>
            <a:spLocks noGrp="1"/>
          </p:cNvSpPr>
          <p:nvPr>
            <p:ph type="title"/>
          </p:nvPr>
        </p:nvSpPr>
        <p:spPr/>
        <p:txBody>
          <a:bodyPr/>
          <a:lstStyle/>
          <a:p>
            <a:r>
              <a:rPr lang="en-US" dirty="0"/>
              <a:t>Measuring change is crucial but challenging</a:t>
            </a:r>
          </a:p>
        </p:txBody>
      </p:sp>
      <p:sp>
        <p:nvSpPr>
          <p:cNvPr id="3" name="Content Placeholder 2">
            <a:extLst>
              <a:ext uri="{FF2B5EF4-FFF2-40B4-BE49-F238E27FC236}">
                <a16:creationId xmlns:a16="http://schemas.microsoft.com/office/drawing/2014/main" id="{45FB04F3-E228-C642-8B14-4933A791FE83}"/>
              </a:ext>
            </a:extLst>
          </p:cNvPr>
          <p:cNvSpPr>
            <a:spLocks noGrp="1"/>
          </p:cNvSpPr>
          <p:nvPr>
            <p:ph idx="1"/>
          </p:nvPr>
        </p:nvSpPr>
        <p:spPr>
          <a:xfrm>
            <a:off x="132433" y="1377386"/>
            <a:ext cx="7449681" cy="4731763"/>
          </a:xfrm>
        </p:spPr>
        <p:txBody>
          <a:bodyPr/>
          <a:lstStyle/>
          <a:p>
            <a:r>
              <a:rPr lang="en-US" b="1" dirty="0"/>
              <a:t>Which parts of a vast, complex system to measure?</a:t>
            </a:r>
          </a:p>
          <a:p>
            <a:pPr lvl="1"/>
            <a:r>
              <a:rPr lang="en-US" dirty="0"/>
              <a:t>Map the system and find the pathways that drive change</a:t>
            </a:r>
          </a:p>
          <a:p>
            <a:pPr lvl="1"/>
            <a:r>
              <a:rPr lang="en-US" dirty="0"/>
              <a:t>Measure key indicators along these pathways</a:t>
            </a:r>
          </a:p>
          <a:p>
            <a:r>
              <a:rPr lang="en-US" b="1" dirty="0"/>
              <a:t>How to interpret data to understand system health?</a:t>
            </a:r>
          </a:p>
          <a:p>
            <a:pPr lvl="1"/>
            <a:r>
              <a:rPr lang="en-US" dirty="0"/>
              <a:t>Assess system “health” on the map: on pathways, subsystems, system</a:t>
            </a:r>
          </a:p>
          <a:p>
            <a:pPr lvl="1"/>
            <a:r>
              <a:rPr lang="en-US" dirty="0"/>
              <a:t>Diagnose problems, identify positive changes and spillovers</a:t>
            </a:r>
          </a:p>
          <a:p>
            <a:pPr lvl="1"/>
            <a:r>
              <a:rPr lang="en-US" dirty="0"/>
              <a:t>Are changes systemic? Check for concerted, expansive change</a:t>
            </a:r>
          </a:p>
        </p:txBody>
      </p:sp>
      <p:sp>
        <p:nvSpPr>
          <p:cNvPr id="4" name="Slide Number Placeholder 3">
            <a:extLst>
              <a:ext uri="{FF2B5EF4-FFF2-40B4-BE49-F238E27FC236}">
                <a16:creationId xmlns:a16="http://schemas.microsoft.com/office/drawing/2014/main" id="{417B80E7-F905-1B45-BE88-3A8F553D214C}"/>
              </a:ext>
            </a:extLst>
          </p:cNvPr>
          <p:cNvSpPr>
            <a:spLocks noGrp="1"/>
          </p:cNvSpPr>
          <p:nvPr>
            <p:ph type="sldNum" sz="quarter" idx="10"/>
          </p:nvPr>
        </p:nvSpPr>
        <p:spPr/>
        <p:txBody>
          <a:bodyPr/>
          <a:lstStyle/>
          <a:p>
            <a:fld id="{D3184408-21B2-884B-9E26-054E35533E0F}" type="slidenum">
              <a:rPr lang="en-US" smtClean="0"/>
              <a:pPr/>
              <a:t>72</a:t>
            </a:fld>
            <a:endParaRPr lang="en-US"/>
          </a:p>
        </p:txBody>
      </p:sp>
      <p:pic>
        <p:nvPicPr>
          <p:cNvPr id="9" name="Picture 8">
            <a:extLst>
              <a:ext uri="{FF2B5EF4-FFF2-40B4-BE49-F238E27FC236}">
                <a16:creationId xmlns:a16="http://schemas.microsoft.com/office/drawing/2014/main" id="{40035961-028F-3741-BB12-B5B7DFFC21B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518400" y="1388271"/>
            <a:ext cx="4484058" cy="2701275"/>
          </a:xfrm>
          <a:prstGeom prst="rect">
            <a:avLst/>
          </a:prstGeom>
        </p:spPr>
      </p:pic>
      <p:pic>
        <p:nvPicPr>
          <p:cNvPr id="5" name="Picture 4">
            <a:extLst>
              <a:ext uri="{FF2B5EF4-FFF2-40B4-BE49-F238E27FC236}">
                <a16:creationId xmlns:a16="http://schemas.microsoft.com/office/drawing/2014/main" id="{B9DEDE8F-81B7-A044-A22A-0393035F5F7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33445" y="5203531"/>
            <a:ext cx="1601753" cy="1067835"/>
          </a:xfrm>
          <a:prstGeom prst="rect">
            <a:avLst/>
          </a:prstGeom>
        </p:spPr>
      </p:pic>
      <p:sp>
        <p:nvSpPr>
          <p:cNvPr id="6" name="TextBox 5">
            <a:extLst>
              <a:ext uri="{FF2B5EF4-FFF2-40B4-BE49-F238E27FC236}">
                <a16:creationId xmlns:a16="http://schemas.microsoft.com/office/drawing/2014/main" id="{08FB0A47-47A7-FE40-8AAF-51EFB88B0B87}"/>
              </a:ext>
            </a:extLst>
          </p:cNvPr>
          <p:cNvSpPr txBox="1"/>
          <p:nvPr/>
        </p:nvSpPr>
        <p:spPr>
          <a:xfrm>
            <a:off x="4673600" y="5481371"/>
            <a:ext cx="3321550" cy="461665"/>
          </a:xfrm>
          <a:prstGeom prst="rect">
            <a:avLst/>
          </a:prstGeom>
          <a:noFill/>
        </p:spPr>
        <p:txBody>
          <a:bodyPr wrap="none" rtlCol="0">
            <a:spAutoFit/>
          </a:bodyPr>
          <a:lstStyle/>
          <a:p>
            <a:r>
              <a:rPr lang="en-US" sz="2400" i="1" dirty="0"/>
              <a:t>Warning: this is complex!</a:t>
            </a:r>
          </a:p>
        </p:txBody>
      </p:sp>
    </p:spTree>
    <p:extLst>
      <p:ext uri="{BB962C8B-B14F-4D97-AF65-F5344CB8AC3E}">
        <p14:creationId xmlns:p14="http://schemas.microsoft.com/office/powerpoint/2010/main" val="3227837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a:extLst>
              <a:ext uri="{FF2B5EF4-FFF2-40B4-BE49-F238E27FC236}">
                <a16:creationId xmlns:a16="http://schemas.microsoft.com/office/drawing/2014/main" id="{FFDFDF3C-9FF5-7643-9A9D-6FAD5274F05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873084" y="1567394"/>
            <a:ext cx="7175331" cy="3802639"/>
          </a:xfrm>
          <a:prstGeom prst="rect">
            <a:avLst/>
          </a:prstGeom>
        </p:spPr>
      </p:pic>
      <p:pic>
        <p:nvPicPr>
          <p:cNvPr id="16" name="Picture 15">
            <a:extLst>
              <a:ext uri="{FF2B5EF4-FFF2-40B4-BE49-F238E27FC236}">
                <a16:creationId xmlns:a16="http://schemas.microsoft.com/office/drawing/2014/main" id="{F682510C-F657-4141-B3D4-2D3C853F291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969937" y="1368867"/>
            <a:ext cx="7058092" cy="4856938"/>
          </a:xfrm>
          <a:prstGeom prst="rect">
            <a:avLst/>
          </a:prstGeom>
        </p:spPr>
      </p:pic>
      <p:sp>
        <p:nvSpPr>
          <p:cNvPr id="3" name="Content Placeholder 2">
            <a:extLst>
              <a:ext uri="{FF2B5EF4-FFF2-40B4-BE49-F238E27FC236}">
                <a16:creationId xmlns:a16="http://schemas.microsoft.com/office/drawing/2014/main" id="{1AD9D69D-3759-A34E-BCA1-F30D82BD4132}"/>
              </a:ext>
            </a:extLst>
          </p:cNvPr>
          <p:cNvSpPr>
            <a:spLocks noGrp="1"/>
          </p:cNvSpPr>
          <p:nvPr>
            <p:ph idx="1"/>
          </p:nvPr>
        </p:nvSpPr>
        <p:spPr>
          <a:xfrm>
            <a:off x="132434" y="1377386"/>
            <a:ext cx="4908798" cy="4731763"/>
          </a:xfrm>
        </p:spPr>
        <p:txBody>
          <a:bodyPr>
            <a:normAutofit fontScale="85000" lnSpcReduction="10000"/>
          </a:bodyPr>
          <a:lstStyle/>
          <a:p>
            <a:r>
              <a:rPr lang="en-US" dirty="0"/>
              <a:t>Suppose we have a single intervention</a:t>
            </a:r>
          </a:p>
          <a:p>
            <a:pPr lvl="1"/>
            <a:r>
              <a:rPr lang="en-US" dirty="0"/>
              <a:t>Goal: enable farmers to access loans</a:t>
            </a:r>
          </a:p>
          <a:p>
            <a:pPr lvl="1"/>
            <a:r>
              <a:rPr lang="en-US" dirty="0"/>
              <a:t>Pathway: train farmers to meet loan requirements </a:t>
            </a:r>
          </a:p>
          <a:p>
            <a:r>
              <a:rPr lang="en-US" dirty="0"/>
              <a:t>What should we measure?</a:t>
            </a:r>
          </a:p>
          <a:p>
            <a:pPr lvl="1"/>
            <a:r>
              <a:rPr lang="en-US" dirty="0"/>
              <a:t>“Traditional” approach: input and outcome</a:t>
            </a:r>
          </a:p>
          <a:p>
            <a:pPr lvl="2"/>
            <a:r>
              <a:rPr lang="en-US" dirty="0"/>
              <a:t>Farmers trained (input)</a:t>
            </a:r>
          </a:p>
          <a:p>
            <a:pPr lvl="2"/>
            <a:r>
              <a:rPr lang="en-US" dirty="0"/>
              <a:t>Farmers who took out loans (outcome)</a:t>
            </a:r>
          </a:p>
          <a:p>
            <a:pPr lvl="1"/>
            <a:endParaRPr lang="en-US" dirty="0"/>
          </a:p>
          <a:p>
            <a:pPr lvl="1"/>
            <a:r>
              <a:rPr lang="en-US" i="1" dirty="0"/>
              <a:t>What if many were trained yet few took loans?</a:t>
            </a:r>
          </a:p>
          <a:p>
            <a:pPr lvl="1"/>
            <a:r>
              <a:rPr lang="en-US" dirty="0"/>
              <a:t>Need </a:t>
            </a:r>
            <a:r>
              <a:rPr lang="en-US" b="1" i="1" dirty="0"/>
              <a:t>diagnostic</a:t>
            </a:r>
            <a:r>
              <a:rPr lang="en-US" dirty="0"/>
              <a:t> indicators to diagnose the problem</a:t>
            </a:r>
          </a:p>
          <a:p>
            <a:pPr lvl="2"/>
            <a:r>
              <a:rPr lang="en-US" b="1" dirty="0"/>
              <a:t>Early</a:t>
            </a:r>
            <a:r>
              <a:rPr lang="en-US" dirty="0"/>
              <a:t> diagnostic indicators check for changes that happen faster than loan access</a:t>
            </a:r>
          </a:p>
          <a:p>
            <a:pPr lvl="2"/>
            <a:r>
              <a:rPr lang="en-US" b="1" dirty="0"/>
              <a:t>Off-pathway</a:t>
            </a:r>
            <a:r>
              <a:rPr lang="en-US" dirty="0"/>
              <a:t> diagnostic indicators look for barriers on related pathways</a:t>
            </a:r>
          </a:p>
        </p:txBody>
      </p:sp>
      <p:sp>
        <p:nvSpPr>
          <p:cNvPr id="4" name="Slide Number Placeholder 3">
            <a:extLst>
              <a:ext uri="{FF2B5EF4-FFF2-40B4-BE49-F238E27FC236}">
                <a16:creationId xmlns:a16="http://schemas.microsoft.com/office/drawing/2014/main" id="{ECB7B8C3-A278-9C42-8EA3-D86CBF1B7151}"/>
              </a:ext>
            </a:extLst>
          </p:cNvPr>
          <p:cNvSpPr>
            <a:spLocks noGrp="1"/>
          </p:cNvSpPr>
          <p:nvPr>
            <p:ph type="sldNum" sz="quarter" idx="10"/>
          </p:nvPr>
        </p:nvSpPr>
        <p:spPr>
          <a:xfrm>
            <a:off x="4673600" y="6400805"/>
            <a:ext cx="2844800" cy="365125"/>
          </a:xfrm>
        </p:spPr>
        <p:txBody>
          <a:bodyPr/>
          <a:lstStyle/>
          <a:p>
            <a:fld id="{D3184408-21B2-884B-9E26-054E35533E0F}" type="slidenum">
              <a:rPr lang="en-US" smtClean="0"/>
              <a:pPr/>
              <a:t>73</a:t>
            </a:fld>
            <a:endParaRPr lang="en-US"/>
          </a:p>
        </p:txBody>
      </p:sp>
      <p:sp>
        <p:nvSpPr>
          <p:cNvPr id="40" name="Rectangle 39">
            <a:extLst>
              <a:ext uri="{FF2B5EF4-FFF2-40B4-BE49-F238E27FC236}">
                <a16:creationId xmlns:a16="http://schemas.microsoft.com/office/drawing/2014/main" id="{8096FE0E-9CD2-C44B-BA5C-6267C4525FE6}"/>
              </a:ext>
            </a:extLst>
          </p:cNvPr>
          <p:cNvSpPr/>
          <p:nvPr/>
        </p:nvSpPr>
        <p:spPr>
          <a:xfrm rot="2700000">
            <a:off x="5896922" y="4981386"/>
            <a:ext cx="255623" cy="255623"/>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a:t>
            </a:r>
          </a:p>
        </p:txBody>
      </p:sp>
      <p:sp>
        <p:nvSpPr>
          <p:cNvPr id="42" name="Rectangle 41">
            <a:extLst>
              <a:ext uri="{FF2B5EF4-FFF2-40B4-BE49-F238E27FC236}">
                <a16:creationId xmlns:a16="http://schemas.microsoft.com/office/drawing/2014/main" id="{45108BC7-03AA-7C49-892E-B51889E48B4D}"/>
              </a:ext>
            </a:extLst>
          </p:cNvPr>
          <p:cNvSpPr/>
          <p:nvPr/>
        </p:nvSpPr>
        <p:spPr>
          <a:xfrm rot="2700000">
            <a:off x="6342025" y="2228167"/>
            <a:ext cx="255623" cy="255623"/>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a:t>
            </a:r>
          </a:p>
        </p:txBody>
      </p:sp>
      <p:sp>
        <p:nvSpPr>
          <p:cNvPr id="2" name="Title 1">
            <a:extLst>
              <a:ext uri="{FF2B5EF4-FFF2-40B4-BE49-F238E27FC236}">
                <a16:creationId xmlns:a16="http://schemas.microsoft.com/office/drawing/2014/main" id="{597EA290-A8B5-3242-9852-DE2894EE1F23}"/>
              </a:ext>
            </a:extLst>
          </p:cNvPr>
          <p:cNvSpPr>
            <a:spLocks noGrp="1"/>
          </p:cNvSpPr>
          <p:nvPr>
            <p:ph type="title"/>
          </p:nvPr>
        </p:nvSpPr>
        <p:spPr>
          <a:xfrm>
            <a:off x="132433" y="437990"/>
            <a:ext cx="11870513" cy="930877"/>
          </a:xfrm>
        </p:spPr>
        <p:txBody>
          <a:bodyPr/>
          <a:lstStyle/>
          <a:p>
            <a:r>
              <a:rPr lang="en-US" dirty="0"/>
              <a:t>Which parts to measure? Monitoring a single intervention  </a:t>
            </a:r>
          </a:p>
        </p:txBody>
      </p:sp>
      <p:grpSp>
        <p:nvGrpSpPr>
          <p:cNvPr id="105" name="Group 104">
            <a:extLst>
              <a:ext uri="{FF2B5EF4-FFF2-40B4-BE49-F238E27FC236}">
                <a16:creationId xmlns:a16="http://schemas.microsoft.com/office/drawing/2014/main" id="{FDF599D7-D75B-654A-82FE-3AB488B5E1D5}"/>
              </a:ext>
            </a:extLst>
          </p:cNvPr>
          <p:cNvGrpSpPr/>
          <p:nvPr/>
        </p:nvGrpSpPr>
        <p:grpSpPr>
          <a:xfrm>
            <a:off x="5120754" y="2161554"/>
            <a:ext cx="6797880" cy="2711520"/>
            <a:chOff x="5120754" y="2161554"/>
            <a:chExt cx="6797880" cy="2711520"/>
          </a:xfrm>
        </p:grpSpPr>
        <p:grpSp>
          <p:nvGrpSpPr>
            <p:cNvPr id="60" name="Group 59">
              <a:extLst>
                <a:ext uri="{FF2B5EF4-FFF2-40B4-BE49-F238E27FC236}">
                  <a16:creationId xmlns:a16="http://schemas.microsoft.com/office/drawing/2014/main" id="{B1123073-58CA-544A-BDEC-F1AABA6A526C}"/>
                </a:ext>
              </a:extLst>
            </p:cNvPr>
            <p:cNvGrpSpPr/>
            <p:nvPr/>
          </p:nvGrpSpPr>
          <p:grpSpPr>
            <a:xfrm>
              <a:off x="5120754" y="2161554"/>
              <a:ext cx="6797880" cy="2711520"/>
              <a:chOff x="5120754" y="2161554"/>
              <a:chExt cx="6797880" cy="2711520"/>
            </a:xfrm>
          </p:grpSpPr>
          <mc:AlternateContent xmlns:mc="http://schemas.openxmlformats.org/markup-compatibility/2006" xmlns:p14="http://schemas.microsoft.com/office/powerpoint/2010/main">
            <mc:Choice Requires="p14">
              <p:contentPart p14:bwMode="auto" r:id="rId5">
                <p14:nvContentPartPr>
                  <p14:cNvPr id="17" name="Ink 16">
                    <a:extLst>
                      <a:ext uri="{FF2B5EF4-FFF2-40B4-BE49-F238E27FC236}">
                        <a16:creationId xmlns:a16="http://schemas.microsoft.com/office/drawing/2014/main" id="{27CD7DEE-9C0A-6144-A1AC-A75BA4438989}"/>
                      </a:ext>
                    </a:extLst>
                  </p14:cNvPr>
                  <p14:cNvContentPartPr/>
                  <p14:nvPr/>
                </p14:nvContentPartPr>
                <p14:xfrm>
                  <a:off x="5549514" y="3399594"/>
                  <a:ext cx="140040" cy="498240"/>
                </p14:xfrm>
              </p:contentPart>
            </mc:Choice>
            <mc:Fallback xmlns="">
              <p:pic>
                <p:nvPicPr>
                  <p:cNvPr id="17" name="Ink 16">
                    <a:extLst>
                      <a:ext uri="{FF2B5EF4-FFF2-40B4-BE49-F238E27FC236}">
                        <a16:creationId xmlns:a16="http://schemas.microsoft.com/office/drawing/2014/main" id="{27CD7DEE-9C0A-6144-A1AC-A75BA4438989}"/>
                      </a:ext>
                    </a:extLst>
                  </p:cNvPr>
                  <p:cNvPicPr/>
                  <p:nvPr/>
                </p:nvPicPr>
                <p:blipFill>
                  <a:blip r:embed="rId6"/>
                  <a:stretch>
                    <a:fillRect/>
                  </a:stretch>
                </p:blipFill>
                <p:spPr>
                  <a:xfrm>
                    <a:off x="5513874" y="3327954"/>
                    <a:ext cx="211680" cy="6418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9" name="Ink 18">
                    <a:extLst>
                      <a:ext uri="{FF2B5EF4-FFF2-40B4-BE49-F238E27FC236}">
                        <a16:creationId xmlns:a16="http://schemas.microsoft.com/office/drawing/2014/main" id="{67EC3472-C791-9F47-A9AF-F680E87AC687}"/>
                      </a:ext>
                    </a:extLst>
                  </p14:cNvPr>
                  <p14:cNvContentPartPr/>
                  <p14:nvPr/>
                </p14:nvContentPartPr>
                <p14:xfrm>
                  <a:off x="5332074" y="2791554"/>
                  <a:ext cx="551880" cy="586800"/>
                </p14:xfrm>
              </p:contentPart>
            </mc:Choice>
            <mc:Fallback xmlns="">
              <p:pic>
                <p:nvPicPr>
                  <p:cNvPr id="19" name="Ink 18">
                    <a:extLst>
                      <a:ext uri="{FF2B5EF4-FFF2-40B4-BE49-F238E27FC236}">
                        <a16:creationId xmlns:a16="http://schemas.microsoft.com/office/drawing/2014/main" id="{67EC3472-C791-9F47-A9AF-F680E87AC687}"/>
                      </a:ext>
                    </a:extLst>
                  </p:cNvPr>
                  <p:cNvPicPr/>
                  <p:nvPr/>
                </p:nvPicPr>
                <p:blipFill>
                  <a:blip r:embed="rId8"/>
                  <a:stretch>
                    <a:fillRect/>
                  </a:stretch>
                </p:blipFill>
                <p:spPr>
                  <a:xfrm>
                    <a:off x="5296434" y="2719554"/>
                    <a:ext cx="623520" cy="7304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0" name="Ink 19">
                    <a:extLst>
                      <a:ext uri="{FF2B5EF4-FFF2-40B4-BE49-F238E27FC236}">
                        <a16:creationId xmlns:a16="http://schemas.microsoft.com/office/drawing/2014/main" id="{8D60C14A-05B6-DE48-989B-2FAAD5266CF8}"/>
                      </a:ext>
                    </a:extLst>
                  </p14:cNvPr>
                  <p14:cNvContentPartPr/>
                  <p14:nvPr/>
                </p14:nvContentPartPr>
                <p14:xfrm>
                  <a:off x="5957754" y="3064794"/>
                  <a:ext cx="1152000" cy="133560"/>
                </p14:xfrm>
              </p:contentPart>
            </mc:Choice>
            <mc:Fallback xmlns="">
              <p:pic>
                <p:nvPicPr>
                  <p:cNvPr id="20" name="Ink 19">
                    <a:extLst>
                      <a:ext uri="{FF2B5EF4-FFF2-40B4-BE49-F238E27FC236}">
                        <a16:creationId xmlns:a16="http://schemas.microsoft.com/office/drawing/2014/main" id="{8D60C14A-05B6-DE48-989B-2FAAD5266CF8}"/>
                      </a:ext>
                    </a:extLst>
                  </p:cNvPr>
                  <p:cNvPicPr/>
                  <p:nvPr/>
                </p:nvPicPr>
                <p:blipFill>
                  <a:blip r:embed="rId10"/>
                  <a:stretch>
                    <a:fillRect/>
                  </a:stretch>
                </p:blipFill>
                <p:spPr>
                  <a:xfrm>
                    <a:off x="5921754" y="2992794"/>
                    <a:ext cx="1223640" cy="2772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1" name="Ink 20">
                    <a:extLst>
                      <a:ext uri="{FF2B5EF4-FFF2-40B4-BE49-F238E27FC236}">
                        <a16:creationId xmlns:a16="http://schemas.microsoft.com/office/drawing/2014/main" id="{6EA1D8E8-8C6E-6547-A750-6AE23AE90428}"/>
                      </a:ext>
                    </a:extLst>
                  </p14:cNvPr>
                  <p14:cNvContentPartPr/>
                  <p14:nvPr/>
                </p14:nvContentPartPr>
                <p14:xfrm>
                  <a:off x="7008234" y="2949954"/>
                  <a:ext cx="610920" cy="518760"/>
                </p14:xfrm>
              </p:contentPart>
            </mc:Choice>
            <mc:Fallback xmlns="">
              <p:pic>
                <p:nvPicPr>
                  <p:cNvPr id="21" name="Ink 20">
                    <a:extLst>
                      <a:ext uri="{FF2B5EF4-FFF2-40B4-BE49-F238E27FC236}">
                        <a16:creationId xmlns:a16="http://schemas.microsoft.com/office/drawing/2014/main" id="{6EA1D8E8-8C6E-6547-A750-6AE23AE90428}"/>
                      </a:ext>
                    </a:extLst>
                  </p:cNvPr>
                  <p:cNvPicPr/>
                  <p:nvPr/>
                </p:nvPicPr>
                <p:blipFill>
                  <a:blip r:embed="rId12"/>
                  <a:stretch>
                    <a:fillRect/>
                  </a:stretch>
                </p:blipFill>
                <p:spPr>
                  <a:xfrm>
                    <a:off x="6972234" y="2878314"/>
                    <a:ext cx="682560" cy="6624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8" name="Ink 27">
                    <a:extLst>
                      <a:ext uri="{FF2B5EF4-FFF2-40B4-BE49-F238E27FC236}">
                        <a16:creationId xmlns:a16="http://schemas.microsoft.com/office/drawing/2014/main" id="{DD93E6B9-E268-934B-9EFB-A794F3E6BD1D}"/>
                      </a:ext>
                    </a:extLst>
                  </p14:cNvPr>
                  <p14:cNvContentPartPr/>
                  <p14:nvPr/>
                </p14:nvContentPartPr>
                <p14:xfrm>
                  <a:off x="8192274" y="2161554"/>
                  <a:ext cx="617040" cy="542520"/>
                </p14:xfrm>
              </p:contentPart>
            </mc:Choice>
            <mc:Fallback xmlns="">
              <p:pic>
                <p:nvPicPr>
                  <p:cNvPr id="28" name="Ink 27">
                    <a:extLst>
                      <a:ext uri="{FF2B5EF4-FFF2-40B4-BE49-F238E27FC236}">
                        <a16:creationId xmlns:a16="http://schemas.microsoft.com/office/drawing/2014/main" id="{DD93E6B9-E268-934B-9EFB-A794F3E6BD1D}"/>
                      </a:ext>
                    </a:extLst>
                  </p:cNvPr>
                  <p:cNvPicPr/>
                  <p:nvPr/>
                </p:nvPicPr>
                <p:blipFill>
                  <a:blip r:embed="rId14"/>
                  <a:stretch>
                    <a:fillRect/>
                  </a:stretch>
                </p:blipFill>
                <p:spPr>
                  <a:xfrm>
                    <a:off x="8156634" y="2089914"/>
                    <a:ext cx="688680" cy="6861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30" name="Ink 29">
                    <a:extLst>
                      <a:ext uri="{FF2B5EF4-FFF2-40B4-BE49-F238E27FC236}">
                        <a16:creationId xmlns:a16="http://schemas.microsoft.com/office/drawing/2014/main" id="{32C12D50-FBDC-8243-84B9-07F55B4FEC34}"/>
                      </a:ext>
                    </a:extLst>
                  </p14:cNvPr>
                  <p14:cNvContentPartPr/>
                  <p14:nvPr/>
                </p14:nvContentPartPr>
                <p14:xfrm>
                  <a:off x="7629594" y="2594634"/>
                  <a:ext cx="605520" cy="411840"/>
                </p14:xfrm>
              </p:contentPart>
            </mc:Choice>
            <mc:Fallback xmlns="">
              <p:pic>
                <p:nvPicPr>
                  <p:cNvPr id="30" name="Ink 29">
                    <a:extLst>
                      <a:ext uri="{FF2B5EF4-FFF2-40B4-BE49-F238E27FC236}">
                        <a16:creationId xmlns:a16="http://schemas.microsoft.com/office/drawing/2014/main" id="{32C12D50-FBDC-8243-84B9-07F55B4FEC34}"/>
                      </a:ext>
                    </a:extLst>
                  </p:cNvPr>
                  <p:cNvPicPr/>
                  <p:nvPr/>
                </p:nvPicPr>
                <p:blipFill>
                  <a:blip r:embed="rId16"/>
                  <a:stretch>
                    <a:fillRect/>
                  </a:stretch>
                </p:blipFill>
                <p:spPr>
                  <a:xfrm>
                    <a:off x="7593594" y="2522994"/>
                    <a:ext cx="677160" cy="55548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1" name="Ink 30">
                    <a:extLst>
                      <a:ext uri="{FF2B5EF4-FFF2-40B4-BE49-F238E27FC236}">
                        <a16:creationId xmlns:a16="http://schemas.microsoft.com/office/drawing/2014/main" id="{4200D3FA-5013-294A-8155-FC924627ECBD}"/>
                      </a:ext>
                    </a:extLst>
                  </p14:cNvPr>
                  <p14:cNvContentPartPr/>
                  <p14:nvPr/>
                </p14:nvContentPartPr>
                <p14:xfrm>
                  <a:off x="9768714" y="2363514"/>
                  <a:ext cx="588960" cy="522720"/>
                </p14:xfrm>
              </p:contentPart>
            </mc:Choice>
            <mc:Fallback xmlns="">
              <p:pic>
                <p:nvPicPr>
                  <p:cNvPr id="31" name="Ink 30">
                    <a:extLst>
                      <a:ext uri="{FF2B5EF4-FFF2-40B4-BE49-F238E27FC236}">
                        <a16:creationId xmlns:a16="http://schemas.microsoft.com/office/drawing/2014/main" id="{4200D3FA-5013-294A-8155-FC924627ECBD}"/>
                      </a:ext>
                    </a:extLst>
                  </p:cNvPr>
                  <p:cNvPicPr/>
                  <p:nvPr/>
                </p:nvPicPr>
                <p:blipFill>
                  <a:blip r:embed="rId18"/>
                  <a:stretch>
                    <a:fillRect/>
                  </a:stretch>
                </p:blipFill>
                <p:spPr>
                  <a:xfrm>
                    <a:off x="9733074" y="2291874"/>
                    <a:ext cx="660600" cy="6663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32" name="Ink 31">
                    <a:extLst>
                      <a:ext uri="{FF2B5EF4-FFF2-40B4-BE49-F238E27FC236}">
                        <a16:creationId xmlns:a16="http://schemas.microsoft.com/office/drawing/2014/main" id="{DA5749D7-69C0-A946-BD96-8829EAD909C8}"/>
                      </a:ext>
                    </a:extLst>
                  </p14:cNvPr>
                  <p14:cNvContentPartPr/>
                  <p14:nvPr/>
                </p14:nvContentPartPr>
                <p14:xfrm>
                  <a:off x="7665594" y="2706594"/>
                  <a:ext cx="2059560" cy="443520"/>
                </p14:xfrm>
              </p:contentPart>
            </mc:Choice>
            <mc:Fallback xmlns="">
              <p:pic>
                <p:nvPicPr>
                  <p:cNvPr id="32" name="Ink 31">
                    <a:extLst>
                      <a:ext uri="{FF2B5EF4-FFF2-40B4-BE49-F238E27FC236}">
                        <a16:creationId xmlns:a16="http://schemas.microsoft.com/office/drawing/2014/main" id="{DA5749D7-69C0-A946-BD96-8829EAD909C8}"/>
                      </a:ext>
                    </a:extLst>
                  </p:cNvPr>
                  <p:cNvPicPr/>
                  <p:nvPr/>
                </p:nvPicPr>
                <p:blipFill>
                  <a:blip r:embed="rId20"/>
                  <a:stretch>
                    <a:fillRect/>
                  </a:stretch>
                </p:blipFill>
                <p:spPr>
                  <a:xfrm>
                    <a:off x="7629954" y="2634954"/>
                    <a:ext cx="2131200" cy="5871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3" name="Ink 32">
                    <a:extLst>
                      <a:ext uri="{FF2B5EF4-FFF2-40B4-BE49-F238E27FC236}">
                        <a16:creationId xmlns:a16="http://schemas.microsoft.com/office/drawing/2014/main" id="{ADE32E1B-3DD7-684D-9B5C-9B140E4FEA3D}"/>
                      </a:ext>
                    </a:extLst>
                  </p14:cNvPr>
                  <p14:cNvContentPartPr/>
                  <p14:nvPr/>
                </p14:nvContentPartPr>
                <p14:xfrm>
                  <a:off x="9223314" y="2845554"/>
                  <a:ext cx="647280" cy="525960"/>
                </p14:xfrm>
              </p:contentPart>
            </mc:Choice>
            <mc:Fallback xmlns="">
              <p:pic>
                <p:nvPicPr>
                  <p:cNvPr id="33" name="Ink 32">
                    <a:extLst>
                      <a:ext uri="{FF2B5EF4-FFF2-40B4-BE49-F238E27FC236}">
                        <a16:creationId xmlns:a16="http://schemas.microsoft.com/office/drawing/2014/main" id="{ADE32E1B-3DD7-684D-9B5C-9B140E4FEA3D}"/>
                      </a:ext>
                    </a:extLst>
                  </p:cNvPr>
                  <p:cNvPicPr/>
                  <p:nvPr/>
                </p:nvPicPr>
                <p:blipFill>
                  <a:blip r:embed="rId22"/>
                  <a:stretch>
                    <a:fillRect/>
                  </a:stretch>
                </p:blipFill>
                <p:spPr>
                  <a:xfrm>
                    <a:off x="9187314" y="2773554"/>
                    <a:ext cx="718920" cy="6696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5" name="Ink 34">
                    <a:extLst>
                      <a:ext uri="{FF2B5EF4-FFF2-40B4-BE49-F238E27FC236}">
                        <a16:creationId xmlns:a16="http://schemas.microsoft.com/office/drawing/2014/main" id="{8545A3CB-959F-3A45-BF30-272FCF06812A}"/>
                      </a:ext>
                    </a:extLst>
                  </p14:cNvPr>
                  <p14:cNvContentPartPr/>
                  <p14:nvPr/>
                </p14:nvContentPartPr>
                <p14:xfrm>
                  <a:off x="7734714" y="3115554"/>
                  <a:ext cx="1497600" cy="72720"/>
                </p14:xfrm>
              </p:contentPart>
            </mc:Choice>
            <mc:Fallback xmlns="">
              <p:pic>
                <p:nvPicPr>
                  <p:cNvPr id="35" name="Ink 34">
                    <a:extLst>
                      <a:ext uri="{FF2B5EF4-FFF2-40B4-BE49-F238E27FC236}">
                        <a16:creationId xmlns:a16="http://schemas.microsoft.com/office/drawing/2014/main" id="{8545A3CB-959F-3A45-BF30-272FCF06812A}"/>
                      </a:ext>
                    </a:extLst>
                  </p:cNvPr>
                  <p:cNvPicPr/>
                  <p:nvPr/>
                </p:nvPicPr>
                <p:blipFill>
                  <a:blip r:embed="rId24"/>
                  <a:stretch>
                    <a:fillRect/>
                  </a:stretch>
                </p:blipFill>
                <p:spPr>
                  <a:xfrm>
                    <a:off x="7698714" y="3043914"/>
                    <a:ext cx="1569240" cy="21636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6" name="Ink 35">
                    <a:extLst>
                      <a:ext uri="{FF2B5EF4-FFF2-40B4-BE49-F238E27FC236}">
                        <a16:creationId xmlns:a16="http://schemas.microsoft.com/office/drawing/2014/main" id="{86E5E742-90F5-4E4F-9574-F2B1B076BCE2}"/>
                      </a:ext>
                    </a:extLst>
                  </p14:cNvPr>
                  <p14:cNvContentPartPr/>
                  <p14:nvPr/>
                </p14:nvContentPartPr>
                <p14:xfrm>
                  <a:off x="9082914" y="3435594"/>
                  <a:ext cx="557280" cy="474480"/>
                </p14:xfrm>
              </p:contentPart>
            </mc:Choice>
            <mc:Fallback xmlns="">
              <p:pic>
                <p:nvPicPr>
                  <p:cNvPr id="36" name="Ink 35">
                    <a:extLst>
                      <a:ext uri="{FF2B5EF4-FFF2-40B4-BE49-F238E27FC236}">
                        <a16:creationId xmlns:a16="http://schemas.microsoft.com/office/drawing/2014/main" id="{86E5E742-90F5-4E4F-9574-F2B1B076BCE2}"/>
                      </a:ext>
                    </a:extLst>
                  </p:cNvPr>
                  <p:cNvPicPr/>
                  <p:nvPr/>
                </p:nvPicPr>
                <p:blipFill>
                  <a:blip r:embed="rId26"/>
                  <a:stretch>
                    <a:fillRect/>
                  </a:stretch>
                </p:blipFill>
                <p:spPr>
                  <a:xfrm>
                    <a:off x="9047274" y="3363594"/>
                    <a:ext cx="628920" cy="61812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44" name="Ink 43">
                    <a:extLst>
                      <a:ext uri="{FF2B5EF4-FFF2-40B4-BE49-F238E27FC236}">
                        <a16:creationId xmlns:a16="http://schemas.microsoft.com/office/drawing/2014/main" id="{CF79B456-91BD-B74E-BA69-CE6DA7A1903F}"/>
                      </a:ext>
                    </a:extLst>
                  </p14:cNvPr>
                  <p14:cNvContentPartPr/>
                  <p14:nvPr/>
                </p14:nvContentPartPr>
                <p14:xfrm>
                  <a:off x="7591434" y="3194034"/>
                  <a:ext cx="1508760" cy="445680"/>
                </p14:xfrm>
              </p:contentPart>
            </mc:Choice>
            <mc:Fallback xmlns="">
              <p:pic>
                <p:nvPicPr>
                  <p:cNvPr id="44" name="Ink 43">
                    <a:extLst>
                      <a:ext uri="{FF2B5EF4-FFF2-40B4-BE49-F238E27FC236}">
                        <a16:creationId xmlns:a16="http://schemas.microsoft.com/office/drawing/2014/main" id="{CF79B456-91BD-B74E-BA69-CE6DA7A1903F}"/>
                      </a:ext>
                    </a:extLst>
                  </p:cNvPr>
                  <p:cNvPicPr/>
                  <p:nvPr/>
                </p:nvPicPr>
                <p:blipFill>
                  <a:blip r:embed="rId28"/>
                  <a:stretch>
                    <a:fillRect/>
                  </a:stretch>
                </p:blipFill>
                <p:spPr>
                  <a:xfrm>
                    <a:off x="7555794" y="3122394"/>
                    <a:ext cx="1580400" cy="58932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45" name="Ink 44">
                    <a:extLst>
                      <a:ext uri="{FF2B5EF4-FFF2-40B4-BE49-F238E27FC236}">
                        <a16:creationId xmlns:a16="http://schemas.microsoft.com/office/drawing/2014/main" id="{DF282F54-F215-054D-BBC7-3FD31E57FDC7}"/>
                      </a:ext>
                    </a:extLst>
                  </p14:cNvPr>
                  <p14:cNvContentPartPr/>
                  <p14:nvPr/>
                </p14:nvContentPartPr>
                <p14:xfrm>
                  <a:off x="8402154" y="4194114"/>
                  <a:ext cx="518400" cy="322920"/>
                </p14:xfrm>
              </p:contentPart>
            </mc:Choice>
            <mc:Fallback xmlns="">
              <p:pic>
                <p:nvPicPr>
                  <p:cNvPr id="45" name="Ink 44">
                    <a:extLst>
                      <a:ext uri="{FF2B5EF4-FFF2-40B4-BE49-F238E27FC236}">
                        <a16:creationId xmlns:a16="http://schemas.microsoft.com/office/drawing/2014/main" id="{DF282F54-F215-054D-BBC7-3FD31E57FDC7}"/>
                      </a:ext>
                    </a:extLst>
                  </p:cNvPr>
                  <p:cNvPicPr/>
                  <p:nvPr/>
                </p:nvPicPr>
                <p:blipFill>
                  <a:blip r:embed="rId30"/>
                  <a:stretch>
                    <a:fillRect/>
                  </a:stretch>
                </p:blipFill>
                <p:spPr>
                  <a:xfrm>
                    <a:off x="8366154" y="4122474"/>
                    <a:ext cx="590040" cy="46656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46" name="Ink 45">
                    <a:extLst>
                      <a:ext uri="{FF2B5EF4-FFF2-40B4-BE49-F238E27FC236}">
                        <a16:creationId xmlns:a16="http://schemas.microsoft.com/office/drawing/2014/main" id="{DE8044D5-3286-6E44-BB12-027665170127}"/>
                      </a:ext>
                    </a:extLst>
                  </p14:cNvPr>
                  <p14:cNvContentPartPr/>
                  <p14:nvPr/>
                </p14:nvContentPartPr>
                <p14:xfrm>
                  <a:off x="8876634" y="3874434"/>
                  <a:ext cx="247680" cy="275040"/>
                </p14:xfrm>
              </p:contentPart>
            </mc:Choice>
            <mc:Fallback xmlns="">
              <p:pic>
                <p:nvPicPr>
                  <p:cNvPr id="46" name="Ink 45">
                    <a:extLst>
                      <a:ext uri="{FF2B5EF4-FFF2-40B4-BE49-F238E27FC236}">
                        <a16:creationId xmlns:a16="http://schemas.microsoft.com/office/drawing/2014/main" id="{DE8044D5-3286-6E44-BB12-027665170127}"/>
                      </a:ext>
                    </a:extLst>
                  </p:cNvPr>
                  <p:cNvPicPr/>
                  <p:nvPr/>
                </p:nvPicPr>
                <p:blipFill>
                  <a:blip r:embed="rId32"/>
                  <a:stretch>
                    <a:fillRect/>
                  </a:stretch>
                </p:blipFill>
                <p:spPr>
                  <a:xfrm>
                    <a:off x="8840994" y="3802434"/>
                    <a:ext cx="319320" cy="41868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47" name="Ink 46">
                    <a:extLst>
                      <a:ext uri="{FF2B5EF4-FFF2-40B4-BE49-F238E27FC236}">
                        <a16:creationId xmlns:a16="http://schemas.microsoft.com/office/drawing/2014/main" id="{3D75C082-E548-DB48-9BD6-7EC85E98833B}"/>
                      </a:ext>
                    </a:extLst>
                  </p14:cNvPr>
                  <p14:cNvContentPartPr/>
                  <p14:nvPr/>
                </p14:nvContentPartPr>
                <p14:xfrm>
                  <a:off x="10129794" y="3923034"/>
                  <a:ext cx="571320" cy="502200"/>
                </p14:xfrm>
              </p:contentPart>
            </mc:Choice>
            <mc:Fallback xmlns="">
              <p:pic>
                <p:nvPicPr>
                  <p:cNvPr id="47" name="Ink 46">
                    <a:extLst>
                      <a:ext uri="{FF2B5EF4-FFF2-40B4-BE49-F238E27FC236}">
                        <a16:creationId xmlns:a16="http://schemas.microsoft.com/office/drawing/2014/main" id="{3D75C082-E548-DB48-9BD6-7EC85E98833B}"/>
                      </a:ext>
                    </a:extLst>
                  </p:cNvPr>
                  <p:cNvPicPr/>
                  <p:nvPr/>
                </p:nvPicPr>
                <p:blipFill>
                  <a:blip r:embed="rId34"/>
                  <a:stretch>
                    <a:fillRect/>
                  </a:stretch>
                </p:blipFill>
                <p:spPr>
                  <a:xfrm>
                    <a:off x="10094154" y="3851394"/>
                    <a:ext cx="642960" cy="64584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48" name="Ink 47">
                    <a:extLst>
                      <a:ext uri="{FF2B5EF4-FFF2-40B4-BE49-F238E27FC236}">
                        <a16:creationId xmlns:a16="http://schemas.microsoft.com/office/drawing/2014/main" id="{4CD3356C-905B-A84D-9068-FE6B06EA47F6}"/>
                      </a:ext>
                    </a:extLst>
                  </p14:cNvPr>
                  <p14:cNvContentPartPr/>
                  <p14:nvPr/>
                </p14:nvContentPartPr>
                <p14:xfrm>
                  <a:off x="10539114" y="4560594"/>
                  <a:ext cx="614880" cy="312480"/>
                </p14:xfrm>
              </p:contentPart>
            </mc:Choice>
            <mc:Fallback xmlns="">
              <p:pic>
                <p:nvPicPr>
                  <p:cNvPr id="48" name="Ink 47">
                    <a:extLst>
                      <a:ext uri="{FF2B5EF4-FFF2-40B4-BE49-F238E27FC236}">
                        <a16:creationId xmlns:a16="http://schemas.microsoft.com/office/drawing/2014/main" id="{4CD3356C-905B-A84D-9068-FE6B06EA47F6}"/>
                      </a:ext>
                    </a:extLst>
                  </p:cNvPr>
                  <p:cNvPicPr/>
                  <p:nvPr/>
                </p:nvPicPr>
                <p:blipFill>
                  <a:blip r:embed="rId36"/>
                  <a:stretch>
                    <a:fillRect/>
                  </a:stretch>
                </p:blipFill>
                <p:spPr>
                  <a:xfrm>
                    <a:off x="10503474" y="4488954"/>
                    <a:ext cx="686520" cy="45612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49" name="Ink 48">
                    <a:extLst>
                      <a:ext uri="{FF2B5EF4-FFF2-40B4-BE49-F238E27FC236}">
                        <a16:creationId xmlns:a16="http://schemas.microsoft.com/office/drawing/2014/main" id="{9EC8A21F-CC10-5549-936A-BE5779199324}"/>
                      </a:ext>
                    </a:extLst>
                  </p14:cNvPr>
                  <p14:cNvContentPartPr/>
                  <p14:nvPr/>
                </p14:nvContentPartPr>
                <p14:xfrm>
                  <a:off x="10610754" y="4416954"/>
                  <a:ext cx="22320" cy="18720"/>
                </p14:xfrm>
              </p:contentPart>
            </mc:Choice>
            <mc:Fallback xmlns="">
              <p:pic>
                <p:nvPicPr>
                  <p:cNvPr id="49" name="Ink 48">
                    <a:extLst>
                      <a:ext uri="{FF2B5EF4-FFF2-40B4-BE49-F238E27FC236}">
                        <a16:creationId xmlns:a16="http://schemas.microsoft.com/office/drawing/2014/main" id="{9EC8A21F-CC10-5549-936A-BE5779199324}"/>
                      </a:ext>
                    </a:extLst>
                  </p:cNvPr>
                  <p:cNvPicPr/>
                  <p:nvPr/>
                </p:nvPicPr>
                <p:blipFill>
                  <a:blip r:embed="rId38"/>
                  <a:stretch>
                    <a:fillRect/>
                  </a:stretch>
                </p:blipFill>
                <p:spPr>
                  <a:xfrm>
                    <a:off x="10575114" y="4344954"/>
                    <a:ext cx="93960" cy="16236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50" name="Ink 49">
                    <a:extLst>
                      <a:ext uri="{FF2B5EF4-FFF2-40B4-BE49-F238E27FC236}">
                        <a16:creationId xmlns:a16="http://schemas.microsoft.com/office/drawing/2014/main" id="{B437A132-F868-5948-9A6D-D06C1303D522}"/>
                      </a:ext>
                    </a:extLst>
                  </p14:cNvPr>
                  <p14:cNvContentPartPr/>
                  <p14:nvPr/>
                </p14:nvContentPartPr>
                <p14:xfrm>
                  <a:off x="11136354" y="4166754"/>
                  <a:ext cx="595800" cy="315720"/>
                </p14:xfrm>
              </p:contentPart>
            </mc:Choice>
            <mc:Fallback xmlns="">
              <p:pic>
                <p:nvPicPr>
                  <p:cNvPr id="50" name="Ink 49">
                    <a:extLst>
                      <a:ext uri="{FF2B5EF4-FFF2-40B4-BE49-F238E27FC236}">
                        <a16:creationId xmlns:a16="http://schemas.microsoft.com/office/drawing/2014/main" id="{B437A132-F868-5948-9A6D-D06C1303D522}"/>
                      </a:ext>
                    </a:extLst>
                  </p:cNvPr>
                  <p:cNvPicPr/>
                  <p:nvPr/>
                </p:nvPicPr>
                <p:blipFill>
                  <a:blip r:embed="rId40"/>
                  <a:stretch>
                    <a:fillRect/>
                  </a:stretch>
                </p:blipFill>
                <p:spPr>
                  <a:xfrm>
                    <a:off x="11100354" y="4095114"/>
                    <a:ext cx="667440" cy="45936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51" name="Ink 50">
                    <a:extLst>
                      <a:ext uri="{FF2B5EF4-FFF2-40B4-BE49-F238E27FC236}">
                        <a16:creationId xmlns:a16="http://schemas.microsoft.com/office/drawing/2014/main" id="{474021EC-B605-B14D-98CF-4F5387C9593A}"/>
                      </a:ext>
                    </a:extLst>
                  </p14:cNvPr>
                  <p14:cNvContentPartPr/>
                  <p14:nvPr/>
                </p14:nvContentPartPr>
                <p14:xfrm>
                  <a:off x="10701834" y="4246314"/>
                  <a:ext cx="427320" cy="50760"/>
                </p14:xfrm>
              </p:contentPart>
            </mc:Choice>
            <mc:Fallback xmlns="">
              <p:pic>
                <p:nvPicPr>
                  <p:cNvPr id="51" name="Ink 50">
                    <a:extLst>
                      <a:ext uri="{FF2B5EF4-FFF2-40B4-BE49-F238E27FC236}">
                        <a16:creationId xmlns:a16="http://schemas.microsoft.com/office/drawing/2014/main" id="{474021EC-B605-B14D-98CF-4F5387C9593A}"/>
                      </a:ext>
                    </a:extLst>
                  </p:cNvPr>
                  <p:cNvPicPr/>
                  <p:nvPr/>
                </p:nvPicPr>
                <p:blipFill>
                  <a:blip r:embed="rId42"/>
                  <a:stretch>
                    <a:fillRect/>
                  </a:stretch>
                </p:blipFill>
                <p:spPr>
                  <a:xfrm>
                    <a:off x="10665834" y="4174314"/>
                    <a:ext cx="498960" cy="19440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52" name="Ink 51">
                    <a:extLst>
                      <a:ext uri="{FF2B5EF4-FFF2-40B4-BE49-F238E27FC236}">
                        <a16:creationId xmlns:a16="http://schemas.microsoft.com/office/drawing/2014/main" id="{AD12DAD2-171A-6843-889A-A684CB3DDCB7}"/>
                      </a:ext>
                    </a:extLst>
                  </p14:cNvPr>
                  <p14:cNvContentPartPr/>
                  <p14:nvPr/>
                </p14:nvContentPartPr>
                <p14:xfrm>
                  <a:off x="9612834" y="3774714"/>
                  <a:ext cx="592200" cy="309960"/>
                </p14:xfrm>
              </p:contentPart>
            </mc:Choice>
            <mc:Fallback xmlns="">
              <p:pic>
                <p:nvPicPr>
                  <p:cNvPr id="52" name="Ink 51">
                    <a:extLst>
                      <a:ext uri="{FF2B5EF4-FFF2-40B4-BE49-F238E27FC236}">
                        <a16:creationId xmlns:a16="http://schemas.microsoft.com/office/drawing/2014/main" id="{AD12DAD2-171A-6843-889A-A684CB3DDCB7}"/>
                      </a:ext>
                    </a:extLst>
                  </p:cNvPr>
                  <p:cNvPicPr/>
                  <p:nvPr/>
                </p:nvPicPr>
                <p:blipFill>
                  <a:blip r:embed="rId44"/>
                  <a:stretch>
                    <a:fillRect/>
                  </a:stretch>
                </p:blipFill>
                <p:spPr>
                  <a:xfrm>
                    <a:off x="9577194" y="3702714"/>
                    <a:ext cx="663840" cy="45360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55" name="Ink 54">
                    <a:extLst>
                      <a:ext uri="{FF2B5EF4-FFF2-40B4-BE49-F238E27FC236}">
                        <a16:creationId xmlns:a16="http://schemas.microsoft.com/office/drawing/2014/main" id="{11CBA1B5-71D2-674B-8D88-735C72C6D1EC}"/>
                      </a:ext>
                    </a:extLst>
                  </p14:cNvPr>
                  <p14:cNvContentPartPr/>
                  <p14:nvPr/>
                </p14:nvContentPartPr>
                <p14:xfrm>
                  <a:off x="10343274" y="3351354"/>
                  <a:ext cx="646200" cy="546480"/>
                </p14:xfrm>
              </p:contentPart>
            </mc:Choice>
            <mc:Fallback xmlns="">
              <p:pic>
                <p:nvPicPr>
                  <p:cNvPr id="55" name="Ink 54">
                    <a:extLst>
                      <a:ext uri="{FF2B5EF4-FFF2-40B4-BE49-F238E27FC236}">
                        <a16:creationId xmlns:a16="http://schemas.microsoft.com/office/drawing/2014/main" id="{11CBA1B5-71D2-674B-8D88-735C72C6D1EC}"/>
                      </a:ext>
                    </a:extLst>
                  </p:cNvPr>
                  <p:cNvPicPr/>
                  <p:nvPr/>
                </p:nvPicPr>
                <p:blipFill>
                  <a:blip r:embed="rId46"/>
                  <a:stretch>
                    <a:fillRect/>
                  </a:stretch>
                </p:blipFill>
                <p:spPr>
                  <a:xfrm>
                    <a:off x="10307274" y="3279714"/>
                    <a:ext cx="717840" cy="69012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56" name="Ink 55">
                    <a:extLst>
                      <a:ext uri="{FF2B5EF4-FFF2-40B4-BE49-F238E27FC236}">
                        <a16:creationId xmlns:a16="http://schemas.microsoft.com/office/drawing/2014/main" id="{6F404D60-DB02-EA4D-9CE1-45D67061BD27}"/>
                      </a:ext>
                    </a:extLst>
                  </p14:cNvPr>
                  <p14:cNvContentPartPr/>
                  <p14:nvPr/>
                </p14:nvContentPartPr>
                <p14:xfrm>
                  <a:off x="9697434" y="3651954"/>
                  <a:ext cx="619560" cy="31680"/>
                </p14:xfrm>
              </p:contentPart>
            </mc:Choice>
            <mc:Fallback xmlns="">
              <p:pic>
                <p:nvPicPr>
                  <p:cNvPr id="56" name="Ink 55">
                    <a:extLst>
                      <a:ext uri="{FF2B5EF4-FFF2-40B4-BE49-F238E27FC236}">
                        <a16:creationId xmlns:a16="http://schemas.microsoft.com/office/drawing/2014/main" id="{6F404D60-DB02-EA4D-9CE1-45D67061BD27}"/>
                      </a:ext>
                    </a:extLst>
                  </p:cNvPr>
                  <p:cNvPicPr/>
                  <p:nvPr/>
                </p:nvPicPr>
                <p:blipFill>
                  <a:blip r:embed="rId48"/>
                  <a:stretch>
                    <a:fillRect/>
                  </a:stretch>
                </p:blipFill>
                <p:spPr>
                  <a:xfrm>
                    <a:off x="9661434" y="3580314"/>
                    <a:ext cx="691200" cy="17532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57" name="Ink 56">
                    <a:extLst>
                      <a:ext uri="{FF2B5EF4-FFF2-40B4-BE49-F238E27FC236}">
                        <a16:creationId xmlns:a16="http://schemas.microsoft.com/office/drawing/2014/main" id="{D5566924-4402-5E43-B98F-DF2A1C704849}"/>
                      </a:ext>
                    </a:extLst>
                  </p14:cNvPr>
                  <p14:cNvContentPartPr/>
                  <p14:nvPr/>
                </p14:nvContentPartPr>
                <p14:xfrm>
                  <a:off x="10969674" y="3601554"/>
                  <a:ext cx="190800" cy="360"/>
                </p14:xfrm>
              </p:contentPart>
            </mc:Choice>
            <mc:Fallback xmlns="">
              <p:pic>
                <p:nvPicPr>
                  <p:cNvPr id="57" name="Ink 56">
                    <a:extLst>
                      <a:ext uri="{FF2B5EF4-FFF2-40B4-BE49-F238E27FC236}">
                        <a16:creationId xmlns:a16="http://schemas.microsoft.com/office/drawing/2014/main" id="{D5566924-4402-5E43-B98F-DF2A1C704849}"/>
                      </a:ext>
                    </a:extLst>
                  </p:cNvPr>
                  <p:cNvPicPr/>
                  <p:nvPr/>
                </p:nvPicPr>
                <p:blipFill>
                  <a:blip r:embed="rId50"/>
                  <a:stretch>
                    <a:fillRect/>
                  </a:stretch>
                </p:blipFill>
                <p:spPr>
                  <a:xfrm>
                    <a:off x="10933674" y="3529554"/>
                    <a:ext cx="26244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58" name="Ink 57">
                    <a:extLst>
                      <a:ext uri="{FF2B5EF4-FFF2-40B4-BE49-F238E27FC236}">
                        <a16:creationId xmlns:a16="http://schemas.microsoft.com/office/drawing/2014/main" id="{1A8BB826-A67A-2847-9E4D-C879B36B58AD}"/>
                      </a:ext>
                    </a:extLst>
                  </p14:cNvPr>
                  <p14:cNvContentPartPr/>
                  <p14:nvPr/>
                </p14:nvContentPartPr>
                <p14:xfrm>
                  <a:off x="11102514" y="3353514"/>
                  <a:ext cx="816120" cy="615960"/>
                </p14:xfrm>
              </p:contentPart>
            </mc:Choice>
            <mc:Fallback xmlns="">
              <p:pic>
                <p:nvPicPr>
                  <p:cNvPr id="58" name="Ink 57">
                    <a:extLst>
                      <a:ext uri="{FF2B5EF4-FFF2-40B4-BE49-F238E27FC236}">
                        <a16:creationId xmlns:a16="http://schemas.microsoft.com/office/drawing/2014/main" id="{1A8BB826-A67A-2847-9E4D-C879B36B58AD}"/>
                      </a:ext>
                    </a:extLst>
                  </p:cNvPr>
                  <p:cNvPicPr/>
                  <p:nvPr/>
                </p:nvPicPr>
                <p:blipFill>
                  <a:blip r:embed="rId52"/>
                  <a:stretch>
                    <a:fillRect/>
                  </a:stretch>
                </p:blipFill>
                <p:spPr>
                  <a:xfrm>
                    <a:off x="11066514" y="3281874"/>
                    <a:ext cx="887760" cy="75960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59" name="Ink 58">
                    <a:extLst>
                      <a:ext uri="{FF2B5EF4-FFF2-40B4-BE49-F238E27FC236}">
                        <a16:creationId xmlns:a16="http://schemas.microsoft.com/office/drawing/2014/main" id="{BA504DE3-5D08-7043-BCAB-18FCF99A0C6E}"/>
                      </a:ext>
                    </a:extLst>
                  </p14:cNvPr>
                  <p14:cNvContentPartPr/>
                  <p14:nvPr/>
                </p14:nvContentPartPr>
                <p14:xfrm>
                  <a:off x="5120754" y="3825834"/>
                  <a:ext cx="992880" cy="748080"/>
                </p14:xfrm>
              </p:contentPart>
            </mc:Choice>
            <mc:Fallback xmlns="">
              <p:pic>
                <p:nvPicPr>
                  <p:cNvPr id="59" name="Ink 58">
                    <a:extLst>
                      <a:ext uri="{FF2B5EF4-FFF2-40B4-BE49-F238E27FC236}">
                        <a16:creationId xmlns:a16="http://schemas.microsoft.com/office/drawing/2014/main" id="{BA504DE3-5D08-7043-BCAB-18FCF99A0C6E}"/>
                      </a:ext>
                    </a:extLst>
                  </p:cNvPr>
                  <p:cNvPicPr/>
                  <p:nvPr/>
                </p:nvPicPr>
                <p:blipFill>
                  <a:blip r:embed="rId54"/>
                  <a:stretch>
                    <a:fillRect/>
                  </a:stretch>
                </p:blipFill>
                <p:spPr>
                  <a:xfrm>
                    <a:off x="5085114" y="3753834"/>
                    <a:ext cx="1064520" cy="8917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5">
              <p14:nvContentPartPr>
                <p14:cNvPr id="104" name="Ink 103">
                  <a:extLst>
                    <a:ext uri="{FF2B5EF4-FFF2-40B4-BE49-F238E27FC236}">
                      <a16:creationId xmlns:a16="http://schemas.microsoft.com/office/drawing/2014/main" id="{1C2298BB-B212-7D4E-93D5-8BD48661AB84}"/>
                    </a:ext>
                  </a:extLst>
                </p14:cNvPr>
                <p14:cNvContentPartPr/>
                <p14:nvPr/>
              </p14:nvContentPartPr>
              <p14:xfrm>
                <a:off x="7567060" y="3347842"/>
                <a:ext cx="2507400" cy="806760"/>
              </p14:xfrm>
            </p:contentPart>
          </mc:Choice>
          <mc:Fallback xmlns="">
            <p:pic>
              <p:nvPicPr>
                <p:cNvPr id="104" name="Ink 103">
                  <a:extLst>
                    <a:ext uri="{FF2B5EF4-FFF2-40B4-BE49-F238E27FC236}">
                      <a16:creationId xmlns:a16="http://schemas.microsoft.com/office/drawing/2014/main" id="{1C2298BB-B212-7D4E-93D5-8BD48661AB84}"/>
                    </a:ext>
                  </a:extLst>
                </p:cNvPr>
                <p:cNvPicPr/>
                <p:nvPr/>
              </p:nvPicPr>
              <p:blipFill>
                <a:blip r:embed="rId56"/>
                <a:stretch>
                  <a:fillRect/>
                </a:stretch>
              </p:blipFill>
              <p:spPr>
                <a:xfrm>
                  <a:off x="7531420" y="3276202"/>
                  <a:ext cx="2579040" cy="950400"/>
                </a:xfrm>
                <a:prstGeom prst="rect">
                  <a:avLst/>
                </a:prstGeom>
              </p:spPr>
            </p:pic>
          </mc:Fallback>
        </mc:AlternateContent>
      </p:grpSp>
      <p:sp>
        <p:nvSpPr>
          <p:cNvPr id="38" name="Rectangle 37">
            <a:extLst>
              <a:ext uri="{FF2B5EF4-FFF2-40B4-BE49-F238E27FC236}">
                <a16:creationId xmlns:a16="http://schemas.microsoft.com/office/drawing/2014/main" id="{D52124C6-0BBD-CF4A-B35A-AABCC6E5CDC8}"/>
              </a:ext>
            </a:extLst>
          </p:cNvPr>
          <p:cNvSpPr/>
          <p:nvPr/>
        </p:nvSpPr>
        <p:spPr>
          <a:xfrm rot="2700000">
            <a:off x="5045085" y="3754643"/>
            <a:ext cx="255623" cy="255623"/>
          </a:xfrm>
          <a:prstGeom prst="rect">
            <a:avLst/>
          </a:prstGeom>
          <a:solidFill>
            <a:schemeClr val="bg1">
              <a:lumMod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C023AF80-9ECD-0A48-B4BA-C5B8A80CEDDE}"/>
              </a:ext>
            </a:extLst>
          </p:cNvPr>
          <p:cNvSpPr/>
          <p:nvPr/>
        </p:nvSpPr>
        <p:spPr>
          <a:xfrm rot="2700000">
            <a:off x="7175055" y="2728584"/>
            <a:ext cx="255623" cy="255623"/>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a:t>
            </a:r>
          </a:p>
        </p:txBody>
      </p:sp>
      <p:grpSp>
        <p:nvGrpSpPr>
          <p:cNvPr id="109" name="Group 108">
            <a:extLst>
              <a:ext uri="{FF2B5EF4-FFF2-40B4-BE49-F238E27FC236}">
                <a16:creationId xmlns:a16="http://schemas.microsoft.com/office/drawing/2014/main" id="{64A2E49D-21D4-0B41-B5EE-48DF532FBFB8}"/>
              </a:ext>
            </a:extLst>
          </p:cNvPr>
          <p:cNvGrpSpPr/>
          <p:nvPr/>
        </p:nvGrpSpPr>
        <p:grpSpPr>
          <a:xfrm>
            <a:off x="7803834" y="2138108"/>
            <a:ext cx="2904480" cy="2914781"/>
            <a:chOff x="7803834" y="2138108"/>
            <a:chExt cx="2904480" cy="2914781"/>
          </a:xfrm>
        </p:grpSpPr>
        <p:grpSp>
          <p:nvGrpSpPr>
            <p:cNvPr id="75" name="Group 74">
              <a:extLst>
                <a:ext uri="{FF2B5EF4-FFF2-40B4-BE49-F238E27FC236}">
                  <a16:creationId xmlns:a16="http://schemas.microsoft.com/office/drawing/2014/main" id="{E90FC36C-CE01-B242-BDCE-418F543583CE}"/>
                </a:ext>
              </a:extLst>
            </p:cNvPr>
            <p:cNvGrpSpPr/>
            <p:nvPr/>
          </p:nvGrpSpPr>
          <p:grpSpPr>
            <a:xfrm>
              <a:off x="7803834" y="2662674"/>
              <a:ext cx="2401200" cy="2390215"/>
              <a:chOff x="7803834" y="2662674"/>
              <a:chExt cx="2401200" cy="2390215"/>
            </a:xfrm>
          </p:grpSpPr>
          <p:sp>
            <p:nvSpPr>
              <p:cNvPr id="12" name="Rounded Rectangle 11">
                <a:extLst>
                  <a:ext uri="{FF2B5EF4-FFF2-40B4-BE49-F238E27FC236}">
                    <a16:creationId xmlns:a16="http://schemas.microsoft.com/office/drawing/2014/main" id="{A8E212F0-4F55-254C-B2A4-413ED76E628C}"/>
                  </a:ext>
                </a:extLst>
              </p:cNvPr>
              <p:cNvSpPr/>
              <p:nvPr/>
            </p:nvSpPr>
            <p:spPr>
              <a:xfrm>
                <a:off x="7803834" y="4693259"/>
                <a:ext cx="937552" cy="359630"/>
              </a:xfrm>
              <a:prstGeom prst="roundRect">
                <a:avLst/>
              </a:prstGeom>
              <a:solidFill>
                <a:srgbClr val="FFFD78"/>
              </a:solidFill>
              <a:ln>
                <a:solidFill>
                  <a:srgbClr val="929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Farmers trained</a:t>
                </a:r>
              </a:p>
            </p:txBody>
          </p:sp>
          <p:cxnSp>
            <p:nvCxnSpPr>
              <p:cNvPr id="15" name="Straight Arrow Connector 14">
                <a:extLst>
                  <a:ext uri="{FF2B5EF4-FFF2-40B4-BE49-F238E27FC236}">
                    <a16:creationId xmlns:a16="http://schemas.microsoft.com/office/drawing/2014/main" id="{DBF8D768-1F65-9547-9917-7C65BF9B2E7E}"/>
                  </a:ext>
                </a:extLst>
              </p:cNvPr>
              <p:cNvCxnSpPr>
                <a:cxnSpLocks/>
                <a:stCxn id="12" idx="0"/>
              </p:cNvCxnSpPr>
              <p:nvPr/>
            </p:nvCxnSpPr>
            <p:spPr>
              <a:xfrm flipV="1">
                <a:off x="8272610" y="2662674"/>
                <a:ext cx="187597" cy="2030585"/>
              </a:xfrm>
              <a:prstGeom prst="straightConnector1">
                <a:avLst/>
              </a:prstGeom>
              <a:ln w="57150">
                <a:solidFill>
                  <a:srgbClr val="929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85D8794F-A094-4A46-946D-F2EDD89F8EB8}"/>
                  </a:ext>
                </a:extLst>
              </p:cNvPr>
              <p:cNvCxnSpPr>
                <a:cxnSpLocks/>
                <a:stCxn id="12" idx="0"/>
              </p:cNvCxnSpPr>
              <p:nvPr/>
            </p:nvCxnSpPr>
            <p:spPr>
              <a:xfrm flipV="1">
                <a:off x="8272610" y="4416955"/>
                <a:ext cx="1932424" cy="276304"/>
              </a:xfrm>
              <a:prstGeom prst="straightConnector1">
                <a:avLst/>
              </a:prstGeom>
              <a:ln w="57150">
                <a:solidFill>
                  <a:srgbClr val="929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23D76F8A-7A13-0847-8186-A70B2406D69B}"/>
                  </a:ext>
                </a:extLst>
              </p:cNvPr>
              <p:cNvCxnSpPr>
                <a:cxnSpLocks/>
              </p:cNvCxnSpPr>
              <p:nvPr/>
            </p:nvCxnSpPr>
            <p:spPr>
              <a:xfrm flipV="1">
                <a:off x="8272610" y="4435674"/>
                <a:ext cx="416076" cy="257585"/>
              </a:xfrm>
              <a:prstGeom prst="straightConnector1">
                <a:avLst/>
              </a:prstGeom>
              <a:ln w="57150">
                <a:solidFill>
                  <a:srgbClr val="929000"/>
                </a:solidFill>
                <a:tailEnd type="triangle"/>
              </a:ln>
            </p:spPr>
            <p:style>
              <a:lnRef idx="1">
                <a:schemeClr val="accent1"/>
              </a:lnRef>
              <a:fillRef idx="0">
                <a:schemeClr val="accent1"/>
              </a:fillRef>
              <a:effectRef idx="0">
                <a:schemeClr val="accent1"/>
              </a:effectRef>
              <a:fontRef idx="minor">
                <a:schemeClr val="tx1"/>
              </a:fontRef>
            </p:style>
          </p:cxnSp>
        </p:grpSp>
        <p:sp>
          <p:nvSpPr>
            <p:cNvPr id="106" name="Oval 105">
              <a:extLst>
                <a:ext uri="{FF2B5EF4-FFF2-40B4-BE49-F238E27FC236}">
                  <a16:creationId xmlns:a16="http://schemas.microsoft.com/office/drawing/2014/main" id="{CBD07974-6808-1F42-BD78-564B9ED03BD7}"/>
                </a:ext>
              </a:extLst>
            </p:cNvPr>
            <p:cNvSpPr/>
            <p:nvPr/>
          </p:nvSpPr>
          <p:spPr>
            <a:xfrm>
              <a:off x="8246837" y="2138108"/>
              <a:ext cx="574200" cy="574200"/>
            </a:xfrm>
            <a:prstGeom prst="ellipse">
              <a:avLst/>
            </a:prstGeom>
            <a:noFill/>
            <a:ln w="38100">
              <a:solidFill>
                <a:srgbClr val="929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a:extLst>
                <a:ext uri="{FF2B5EF4-FFF2-40B4-BE49-F238E27FC236}">
                  <a16:creationId xmlns:a16="http://schemas.microsoft.com/office/drawing/2014/main" id="{102972D0-3A89-E947-89EA-E83B4103C123}"/>
                </a:ext>
              </a:extLst>
            </p:cNvPr>
            <p:cNvSpPr/>
            <p:nvPr/>
          </p:nvSpPr>
          <p:spPr>
            <a:xfrm>
              <a:off x="10134114" y="3908274"/>
              <a:ext cx="574200" cy="574200"/>
            </a:xfrm>
            <a:prstGeom prst="ellipse">
              <a:avLst/>
            </a:prstGeom>
            <a:noFill/>
            <a:ln w="38100">
              <a:solidFill>
                <a:srgbClr val="929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5B75431C-9336-C343-B777-68518B01DE66}"/>
                </a:ext>
              </a:extLst>
            </p:cNvPr>
            <p:cNvSpPr/>
            <p:nvPr/>
          </p:nvSpPr>
          <p:spPr>
            <a:xfrm>
              <a:off x="8265411" y="4174134"/>
              <a:ext cx="817504" cy="322920"/>
            </a:xfrm>
            <a:prstGeom prst="rect">
              <a:avLst/>
            </a:prstGeom>
            <a:noFill/>
            <a:ln w="38100">
              <a:solidFill>
                <a:srgbClr val="929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Rectangle 36">
            <a:extLst>
              <a:ext uri="{FF2B5EF4-FFF2-40B4-BE49-F238E27FC236}">
                <a16:creationId xmlns:a16="http://schemas.microsoft.com/office/drawing/2014/main" id="{C17108A1-52E0-6641-B80D-279446F5FBE0}"/>
              </a:ext>
            </a:extLst>
          </p:cNvPr>
          <p:cNvSpPr/>
          <p:nvPr/>
        </p:nvSpPr>
        <p:spPr>
          <a:xfrm rot="2700000">
            <a:off x="7636760" y="4741236"/>
            <a:ext cx="255623" cy="255623"/>
          </a:xfrm>
          <a:prstGeom prst="rect">
            <a:avLst/>
          </a:prstGeom>
          <a:solidFill>
            <a:schemeClr val="bg1">
              <a:lumMod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39E4A5B-A260-2444-BF07-FDB80C044FC3}"/>
              </a:ext>
            </a:extLst>
          </p:cNvPr>
          <p:cNvSpPr/>
          <p:nvPr/>
        </p:nvSpPr>
        <p:spPr>
          <a:xfrm rot="2700000">
            <a:off x="8930258" y="4196802"/>
            <a:ext cx="255623" cy="255623"/>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a:t>
            </a:r>
          </a:p>
        </p:txBody>
      </p:sp>
    </p:spTree>
    <p:extLst>
      <p:ext uri="{BB962C8B-B14F-4D97-AF65-F5344CB8AC3E}">
        <p14:creationId xmlns:p14="http://schemas.microsoft.com/office/powerpoint/2010/main" val="3625337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2" grpId="0" animBg="1"/>
      <p:bldP spid="38" grpId="0" animBg="1"/>
      <p:bldP spid="43" grpId="0" animBg="1"/>
      <p:bldP spid="37" grpId="0" animBg="1"/>
      <p:bldP spid="39"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46EEC0-9046-BF4D-9250-280B03694A6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560543" y="1388271"/>
            <a:ext cx="7441915" cy="4483140"/>
          </a:xfrm>
          <a:prstGeom prst="rect">
            <a:avLst/>
          </a:prstGeom>
        </p:spPr>
      </p:pic>
      <p:pic>
        <p:nvPicPr>
          <p:cNvPr id="40" name="Picture 39">
            <a:extLst>
              <a:ext uri="{FF2B5EF4-FFF2-40B4-BE49-F238E27FC236}">
                <a16:creationId xmlns:a16="http://schemas.microsoft.com/office/drawing/2014/main" id="{1999BBDD-6B0E-E44E-B74B-5E76ADC443C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25437" y="1699287"/>
            <a:ext cx="1630177" cy="1120013"/>
          </a:xfrm>
          <a:prstGeom prst="rect">
            <a:avLst/>
          </a:prstGeom>
          <a:ln w="28575">
            <a:solidFill>
              <a:srgbClr val="929000"/>
            </a:solidFill>
          </a:ln>
        </p:spPr>
      </p:pic>
      <p:sp>
        <p:nvSpPr>
          <p:cNvPr id="2" name="Title 1">
            <a:extLst>
              <a:ext uri="{FF2B5EF4-FFF2-40B4-BE49-F238E27FC236}">
                <a16:creationId xmlns:a16="http://schemas.microsoft.com/office/drawing/2014/main" id="{CA28403A-6161-BC43-8929-FB0FB9FEA6FF}"/>
              </a:ext>
            </a:extLst>
          </p:cNvPr>
          <p:cNvSpPr>
            <a:spLocks noGrp="1"/>
          </p:cNvSpPr>
          <p:nvPr>
            <p:ph type="title"/>
          </p:nvPr>
        </p:nvSpPr>
        <p:spPr>
          <a:xfrm>
            <a:off x="132434" y="437990"/>
            <a:ext cx="11870512" cy="930877"/>
          </a:xfrm>
        </p:spPr>
        <p:txBody>
          <a:bodyPr/>
          <a:lstStyle/>
          <a:p>
            <a:r>
              <a:rPr lang="en-US" dirty="0"/>
              <a:t>Which parts to measure? Monitoring a portfolio at the system level</a:t>
            </a:r>
          </a:p>
        </p:txBody>
      </p:sp>
      <p:sp>
        <p:nvSpPr>
          <p:cNvPr id="3" name="Content Placeholder 2">
            <a:extLst>
              <a:ext uri="{FF2B5EF4-FFF2-40B4-BE49-F238E27FC236}">
                <a16:creationId xmlns:a16="http://schemas.microsoft.com/office/drawing/2014/main" id="{B8294279-AE38-F941-B66D-0C3E86672052}"/>
              </a:ext>
            </a:extLst>
          </p:cNvPr>
          <p:cNvSpPr>
            <a:spLocks noGrp="1"/>
          </p:cNvSpPr>
          <p:nvPr>
            <p:ph idx="1"/>
          </p:nvPr>
        </p:nvSpPr>
        <p:spPr>
          <a:xfrm>
            <a:off x="132434" y="1377386"/>
            <a:ext cx="4432086" cy="4731763"/>
          </a:xfrm>
        </p:spPr>
        <p:txBody>
          <a:bodyPr>
            <a:normAutofit fontScale="85000" lnSpcReduction="10000"/>
          </a:bodyPr>
          <a:lstStyle/>
          <a:p>
            <a:r>
              <a:rPr lang="en-US" dirty="0"/>
              <a:t>Suppose we have a portfolio of interventions</a:t>
            </a:r>
          </a:p>
          <a:p>
            <a:pPr lvl="1"/>
            <a:r>
              <a:rPr lang="en-US" dirty="0"/>
              <a:t>Goal: change </a:t>
            </a:r>
            <a:r>
              <a:rPr lang="en-US" u="sng" dirty="0"/>
              <a:t>agricultural market system</a:t>
            </a:r>
            <a:r>
              <a:rPr lang="en-US" dirty="0"/>
              <a:t> to enable higher farmer income</a:t>
            </a:r>
          </a:p>
          <a:p>
            <a:pPr lvl="1"/>
            <a:r>
              <a:rPr lang="en-US" dirty="0"/>
              <a:t>Pathways: finance, inputs, market, regulatory</a:t>
            </a:r>
          </a:p>
          <a:p>
            <a:r>
              <a:rPr lang="en-US" dirty="0"/>
              <a:t>What should we measure?</a:t>
            </a:r>
          </a:p>
          <a:p>
            <a:pPr lvl="1"/>
            <a:r>
              <a:rPr lang="en-US" dirty="0"/>
              <a:t>Key </a:t>
            </a:r>
            <a:r>
              <a:rPr lang="en-US" b="1" dirty="0"/>
              <a:t>outcome indicators </a:t>
            </a:r>
            <a:r>
              <a:rPr lang="en-US" dirty="0"/>
              <a:t>along each major pathway</a:t>
            </a:r>
          </a:p>
          <a:p>
            <a:pPr lvl="1"/>
            <a:r>
              <a:rPr lang="en-US" b="1" dirty="0"/>
              <a:t>Diagnostic indicators </a:t>
            </a:r>
            <a:r>
              <a:rPr lang="en-US" dirty="0"/>
              <a:t>to find problems and successes </a:t>
            </a:r>
          </a:p>
          <a:p>
            <a:pPr lvl="1"/>
            <a:r>
              <a:rPr lang="en-US" b="1" dirty="0"/>
              <a:t>Early </a:t>
            </a:r>
            <a:r>
              <a:rPr lang="en-US" dirty="0"/>
              <a:t>diagnostic</a:t>
            </a:r>
            <a:r>
              <a:rPr lang="en-US" b="1" dirty="0"/>
              <a:t> </a:t>
            </a:r>
            <a:r>
              <a:rPr lang="en-US" dirty="0"/>
              <a:t>indicators</a:t>
            </a:r>
            <a:r>
              <a:rPr lang="en-US" b="1" dirty="0"/>
              <a:t> </a:t>
            </a:r>
            <a:r>
              <a:rPr lang="en-US" dirty="0"/>
              <a:t>since outcome changes are slow</a:t>
            </a:r>
          </a:p>
          <a:p>
            <a:pPr lvl="1"/>
            <a:r>
              <a:rPr lang="en-US" b="1" dirty="0"/>
              <a:t>Off-pathway </a:t>
            </a:r>
            <a:r>
              <a:rPr lang="en-US" dirty="0"/>
              <a:t>diagnostic</a:t>
            </a:r>
            <a:r>
              <a:rPr lang="en-US" b="1" dirty="0"/>
              <a:t> </a:t>
            </a:r>
            <a:r>
              <a:rPr lang="en-US" dirty="0"/>
              <a:t>indicators to check for potential barriers or positive spillovers</a:t>
            </a:r>
          </a:p>
        </p:txBody>
      </p:sp>
      <p:sp>
        <p:nvSpPr>
          <p:cNvPr id="4" name="Slide Number Placeholder 3">
            <a:extLst>
              <a:ext uri="{FF2B5EF4-FFF2-40B4-BE49-F238E27FC236}">
                <a16:creationId xmlns:a16="http://schemas.microsoft.com/office/drawing/2014/main" id="{F2255B02-1EDC-DA40-9B7F-87D06FF1D20B}"/>
              </a:ext>
            </a:extLst>
          </p:cNvPr>
          <p:cNvSpPr>
            <a:spLocks noGrp="1"/>
          </p:cNvSpPr>
          <p:nvPr>
            <p:ph type="sldNum" sz="quarter" idx="10"/>
          </p:nvPr>
        </p:nvSpPr>
        <p:spPr/>
        <p:txBody>
          <a:bodyPr/>
          <a:lstStyle/>
          <a:p>
            <a:fld id="{D3184408-21B2-884B-9E26-054E35533E0F}" type="slidenum">
              <a:rPr lang="en-US" smtClean="0"/>
              <a:pPr/>
              <a:t>74</a:t>
            </a:fld>
            <a:endParaRPr lang="en-US" dirty="0"/>
          </a:p>
        </p:txBody>
      </p:sp>
      <p:cxnSp>
        <p:nvCxnSpPr>
          <p:cNvPr id="15" name="Straight Connector 14">
            <a:extLst>
              <a:ext uri="{FF2B5EF4-FFF2-40B4-BE49-F238E27FC236}">
                <a16:creationId xmlns:a16="http://schemas.microsoft.com/office/drawing/2014/main" id="{ABCF07F1-3779-6443-A2FA-B51F9F38E5E8}"/>
              </a:ext>
            </a:extLst>
          </p:cNvPr>
          <p:cNvCxnSpPr/>
          <p:nvPr/>
        </p:nvCxnSpPr>
        <p:spPr>
          <a:xfrm flipH="1" flipV="1">
            <a:off x="14030703" y="2298513"/>
            <a:ext cx="749808" cy="45317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0206CF81-18C9-5A4E-A28D-3B45B63D9AEF}"/>
              </a:ext>
            </a:extLst>
          </p:cNvPr>
          <p:cNvGrpSpPr/>
          <p:nvPr/>
        </p:nvGrpSpPr>
        <p:grpSpPr>
          <a:xfrm>
            <a:off x="4416543" y="1617536"/>
            <a:ext cx="6868379" cy="4013115"/>
            <a:chOff x="4416543" y="1617536"/>
            <a:chExt cx="6868379" cy="4013115"/>
          </a:xfrm>
        </p:grpSpPr>
        <p:sp>
          <p:nvSpPr>
            <p:cNvPr id="8" name="Rounded Rectangle 7">
              <a:extLst>
                <a:ext uri="{FF2B5EF4-FFF2-40B4-BE49-F238E27FC236}">
                  <a16:creationId xmlns:a16="http://schemas.microsoft.com/office/drawing/2014/main" id="{8906A079-68BA-C340-87F8-C7E845D70C8D}"/>
                </a:ext>
              </a:extLst>
            </p:cNvPr>
            <p:cNvSpPr/>
            <p:nvPr/>
          </p:nvSpPr>
          <p:spPr>
            <a:xfrm>
              <a:off x="6478410" y="1617536"/>
              <a:ext cx="937552" cy="359630"/>
            </a:xfrm>
            <a:prstGeom prst="roundRect">
              <a:avLst/>
            </a:prstGeom>
            <a:solidFill>
              <a:srgbClr val="FFFD78"/>
            </a:solidFill>
            <a:ln>
              <a:solidFill>
                <a:srgbClr val="929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Access to finance</a:t>
              </a:r>
            </a:p>
          </p:txBody>
        </p:sp>
        <p:sp>
          <p:nvSpPr>
            <p:cNvPr id="28" name="Rounded Rectangle 27">
              <a:extLst>
                <a:ext uri="{FF2B5EF4-FFF2-40B4-BE49-F238E27FC236}">
                  <a16:creationId xmlns:a16="http://schemas.microsoft.com/office/drawing/2014/main" id="{F9BADEB8-706C-B94F-BB30-2031EB9EEE7B}"/>
                </a:ext>
              </a:extLst>
            </p:cNvPr>
            <p:cNvSpPr/>
            <p:nvPr/>
          </p:nvSpPr>
          <p:spPr>
            <a:xfrm>
              <a:off x="4972623" y="5271021"/>
              <a:ext cx="1442174" cy="359630"/>
            </a:xfrm>
            <a:prstGeom prst="roundRect">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Regulatory environment</a:t>
              </a:r>
            </a:p>
          </p:txBody>
        </p:sp>
        <p:sp>
          <p:nvSpPr>
            <p:cNvPr id="9" name="Rounded Rectangle 8">
              <a:extLst>
                <a:ext uri="{FF2B5EF4-FFF2-40B4-BE49-F238E27FC236}">
                  <a16:creationId xmlns:a16="http://schemas.microsoft.com/office/drawing/2014/main" id="{CFA66836-2C21-3C4C-B74D-AA2E90FB94AC}"/>
                </a:ext>
              </a:extLst>
            </p:cNvPr>
            <p:cNvSpPr/>
            <p:nvPr/>
          </p:nvSpPr>
          <p:spPr>
            <a:xfrm>
              <a:off x="4416543" y="2827528"/>
              <a:ext cx="1112161" cy="359630"/>
            </a:xfrm>
            <a:prstGeom prst="roundRect">
              <a:avLst/>
            </a:prstGeom>
            <a:solidFill>
              <a:srgbClr val="E0DC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Access to quality inputs</a:t>
              </a:r>
            </a:p>
          </p:txBody>
        </p:sp>
        <p:sp>
          <p:nvSpPr>
            <p:cNvPr id="24" name="Rounded Rectangle 23">
              <a:extLst>
                <a:ext uri="{FF2B5EF4-FFF2-40B4-BE49-F238E27FC236}">
                  <a16:creationId xmlns:a16="http://schemas.microsoft.com/office/drawing/2014/main" id="{57461C56-33BA-7745-B5E2-758FACC7F73C}"/>
                </a:ext>
              </a:extLst>
            </p:cNvPr>
            <p:cNvSpPr/>
            <p:nvPr/>
          </p:nvSpPr>
          <p:spPr>
            <a:xfrm>
              <a:off x="10029242" y="2855937"/>
              <a:ext cx="1255680" cy="359630"/>
            </a:xfrm>
            <a:prstGeom prst="roundRect">
              <a:avLst/>
            </a:prstGeom>
            <a:solidFill>
              <a:schemeClr val="accent6">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Market for quality products</a:t>
              </a:r>
            </a:p>
          </p:txBody>
        </p:sp>
      </p:grpSp>
      <p:grpSp>
        <p:nvGrpSpPr>
          <p:cNvPr id="7" name="Group 6">
            <a:extLst>
              <a:ext uri="{FF2B5EF4-FFF2-40B4-BE49-F238E27FC236}">
                <a16:creationId xmlns:a16="http://schemas.microsoft.com/office/drawing/2014/main" id="{1D1CA307-308F-FE46-B494-C35D77C2A476}"/>
              </a:ext>
            </a:extLst>
          </p:cNvPr>
          <p:cNvGrpSpPr/>
          <p:nvPr/>
        </p:nvGrpSpPr>
        <p:grpSpPr>
          <a:xfrm>
            <a:off x="4984738" y="2170630"/>
            <a:ext cx="6865578" cy="3009749"/>
            <a:chOff x="4984738" y="2170630"/>
            <a:chExt cx="6865578" cy="3009749"/>
          </a:xfrm>
        </p:grpSpPr>
        <p:sp>
          <p:nvSpPr>
            <p:cNvPr id="37" name="Rectangle 36">
              <a:extLst>
                <a:ext uri="{FF2B5EF4-FFF2-40B4-BE49-F238E27FC236}">
                  <a16:creationId xmlns:a16="http://schemas.microsoft.com/office/drawing/2014/main" id="{294E17FF-78B5-384C-9CC0-3505FD6C4401}"/>
                </a:ext>
              </a:extLst>
            </p:cNvPr>
            <p:cNvSpPr/>
            <p:nvPr/>
          </p:nvSpPr>
          <p:spPr>
            <a:xfrm>
              <a:off x="8776077" y="3435958"/>
              <a:ext cx="941832" cy="317808"/>
            </a:xfrm>
            <a:prstGeom prst="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0000"/>
                  </a:solidFill>
                </a:rPr>
                <a:t>Higher farmer incomes</a:t>
              </a:r>
            </a:p>
          </p:txBody>
        </p:sp>
        <p:sp>
          <p:nvSpPr>
            <p:cNvPr id="31" name="Rectangle 30">
              <a:extLst>
                <a:ext uri="{FF2B5EF4-FFF2-40B4-BE49-F238E27FC236}">
                  <a16:creationId xmlns:a16="http://schemas.microsoft.com/office/drawing/2014/main" id="{EA26FEAA-F117-204E-8D7D-3753C65C7DA2}"/>
                </a:ext>
              </a:extLst>
            </p:cNvPr>
            <p:cNvSpPr/>
            <p:nvPr/>
          </p:nvSpPr>
          <p:spPr>
            <a:xfrm>
              <a:off x="6580546" y="3684173"/>
              <a:ext cx="1232207" cy="538231"/>
            </a:xfrm>
            <a:prstGeom prst="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0000"/>
                  </a:solidFill>
                </a:rPr>
                <a:t>Wholesaler/dealer stocks quality inputs</a:t>
              </a:r>
            </a:p>
          </p:txBody>
        </p:sp>
        <p:sp>
          <p:nvSpPr>
            <p:cNvPr id="35" name="Rectangle 34">
              <a:extLst>
                <a:ext uri="{FF2B5EF4-FFF2-40B4-BE49-F238E27FC236}">
                  <a16:creationId xmlns:a16="http://schemas.microsoft.com/office/drawing/2014/main" id="{734C173D-274B-244E-A0B9-7732008BDAEC}"/>
                </a:ext>
              </a:extLst>
            </p:cNvPr>
            <p:cNvSpPr/>
            <p:nvPr/>
          </p:nvSpPr>
          <p:spPr>
            <a:xfrm>
              <a:off x="4984738" y="3272040"/>
              <a:ext cx="941832" cy="472937"/>
            </a:xfrm>
            <a:prstGeom prst="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err="1">
                  <a:solidFill>
                    <a:srgbClr val="FF0000"/>
                  </a:solidFill>
                </a:rPr>
                <a:t>Mfr</a:t>
              </a:r>
              <a:r>
                <a:rPr lang="en-US" sz="1050" dirty="0">
                  <a:solidFill>
                    <a:srgbClr val="FF0000"/>
                  </a:solidFill>
                </a:rPr>
                <a:t>/</a:t>
              </a:r>
              <a:r>
                <a:rPr lang="en-US" sz="1050" dirty="0" err="1">
                  <a:solidFill>
                    <a:srgbClr val="FF0000"/>
                  </a:solidFill>
                </a:rPr>
                <a:t>Ipr</a:t>
              </a:r>
              <a:r>
                <a:rPr lang="en-US" sz="1050" dirty="0">
                  <a:solidFill>
                    <a:srgbClr val="FF0000"/>
                  </a:solidFill>
                </a:rPr>
                <a:t> stocks quality inputs</a:t>
              </a:r>
            </a:p>
          </p:txBody>
        </p:sp>
        <p:sp>
          <p:nvSpPr>
            <p:cNvPr id="39" name="Rectangle 38">
              <a:extLst>
                <a:ext uri="{FF2B5EF4-FFF2-40B4-BE49-F238E27FC236}">
                  <a16:creationId xmlns:a16="http://schemas.microsoft.com/office/drawing/2014/main" id="{FC3078AD-467F-B44B-9169-FE8B76FDDD25}"/>
                </a:ext>
              </a:extLst>
            </p:cNvPr>
            <p:cNvSpPr/>
            <p:nvPr/>
          </p:nvSpPr>
          <p:spPr>
            <a:xfrm>
              <a:off x="10538822" y="3384846"/>
              <a:ext cx="1311494" cy="352313"/>
            </a:xfrm>
            <a:prstGeom prst="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0000"/>
                  </a:solidFill>
                </a:rPr>
                <a:t>Trader profitability [via farmer support]</a:t>
              </a:r>
            </a:p>
          </p:txBody>
        </p:sp>
        <p:sp>
          <p:nvSpPr>
            <p:cNvPr id="48" name="Rectangle 47">
              <a:extLst>
                <a:ext uri="{FF2B5EF4-FFF2-40B4-BE49-F238E27FC236}">
                  <a16:creationId xmlns:a16="http://schemas.microsoft.com/office/drawing/2014/main" id="{32F7DA73-11E0-484D-BE00-1871C7B4D27A}"/>
                </a:ext>
              </a:extLst>
            </p:cNvPr>
            <p:cNvSpPr/>
            <p:nvPr/>
          </p:nvSpPr>
          <p:spPr>
            <a:xfrm>
              <a:off x="5885386" y="4642148"/>
              <a:ext cx="1390320" cy="538231"/>
            </a:xfrm>
            <a:prstGeom prst="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0000"/>
                  </a:solidFill>
                </a:rPr>
                <a:t>Government enforces regulations effectively</a:t>
              </a:r>
            </a:p>
          </p:txBody>
        </p:sp>
        <p:sp>
          <p:nvSpPr>
            <p:cNvPr id="50" name="Rectangle 49">
              <a:extLst>
                <a:ext uri="{FF2B5EF4-FFF2-40B4-BE49-F238E27FC236}">
                  <a16:creationId xmlns:a16="http://schemas.microsoft.com/office/drawing/2014/main" id="{15AB0C55-9C20-2F48-B128-FF07339C83B9}"/>
                </a:ext>
              </a:extLst>
            </p:cNvPr>
            <p:cNvSpPr/>
            <p:nvPr/>
          </p:nvSpPr>
          <p:spPr>
            <a:xfrm>
              <a:off x="5834600" y="2170630"/>
              <a:ext cx="1232207" cy="354468"/>
            </a:xfrm>
            <a:prstGeom prst="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0000"/>
                  </a:solidFill>
                </a:rPr>
                <a:t>Farmers take loans to improve farming</a:t>
              </a:r>
            </a:p>
          </p:txBody>
        </p:sp>
      </p:grpSp>
      <p:sp>
        <p:nvSpPr>
          <p:cNvPr id="43" name="TextBox 42">
            <a:extLst>
              <a:ext uri="{FF2B5EF4-FFF2-40B4-BE49-F238E27FC236}">
                <a16:creationId xmlns:a16="http://schemas.microsoft.com/office/drawing/2014/main" id="{784D291A-81B2-B64A-8EC8-DD231928237A}"/>
              </a:ext>
            </a:extLst>
          </p:cNvPr>
          <p:cNvSpPr txBox="1"/>
          <p:nvPr/>
        </p:nvSpPr>
        <p:spPr>
          <a:xfrm>
            <a:off x="2133230" y="6119599"/>
            <a:ext cx="2540370" cy="646331"/>
          </a:xfrm>
          <a:prstGeom prst="rect">
            <a:avLst/>
          </a:prstGeom>
          <a:noFill/>
        </p:spPr>
        <p:txBody>
          <a:bodyPr wrap="square" rtlCol="0">
            <a:spAutoFit/>
          </a:bodyPr>
          <a:lstStyle/>
          <a:p>
            <a:r>
              <a:rPr lang="en-US" sz="1200" dirty="0"/>
              <a:t>* From AAER framework: Springfield Centre, “Adopt-Adapt-Expand-Respond” March 2014.</a:t>
            </a:r>
          </a:p>
        </p:txBody>
      </p:sp>
      <p:sp>
        <p:nvSpPr>
          <p:cNvPr id="58" name="Oval 57">
            <a:extLst>
              <a:ext uri="{FF2B5EF4-FFF2-40B4-BE49-F238E27FC236}">
                <a16:creationId xmlns:a16="http://schemas.microsoft.com/office/drawing/2014/main" id="{3E480261-4A9E-574E-9D8E-D6E57B914C8E}"/>
              </a:ext>
            </a:extLst>
          </p:cNvPr>
          <p:cNvSpPr/>
          <p:nvPr/>
        </p:nvSpPr>
        <p:spPr>
          <a:xfrm>
            <a:off x="8631805" y="4022994"/>
            <a:ext cx="592976" cy="592976"/>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100" dirty="0">
                <a:solidFill>
                  <a:schemeClr val="tx1"/>
                </a:solidFill>
              </a:rPr>
              <a:t>Free</a:t>
            </a:r>
          </a:p>
          <a:p>
            <a:pPr algn="ctr"/>
            <a:r>
              <a:rPr lang="en-US" sz="1100" dirty="0">
                <a:solidFill>
                  <a:schemeClr val="tx1"/>
                </a:solidFill>
              </a:rPr>
              <a:t>inputs less</a:t>
            </a:r>
          </a:p>
          <a:p>
            <a:pPr algn="ctr"/>
            <a:r>
              <a:rPr lang="en-US" sz="1100" dirty="0">
                <a:solidFill>
                  <a:schemeClr val="tx1"/>
                </a:solidFill>
              </a:rPr>
              <a:t>available</a:t>
            </a:r>
          </a:p>
        </p:txBody>
      </p:sp>
      <p:grpSp>
        <p:nvGrpSpPr>
          <p:cNvPr id="52" name="Group 51">
            <a:extLst>
              <a:ext uri="{FF2B5EF4-FFF2-40B4-BE49-F238E27FC236}">
                <a16:creationId xmlns:a16="http://schemas.microsoft.com/office/drawing/2014/main" id="{F4279204-4B64-1D4F-BB06-700C48E85908}"/>
              </a:ext>
            </a:extLst>
          </p:cNvPr>
          <p:cNvGrpSpPr/>
          <p:nvPr/>
        </p:nvGrpSpPr>
        <p:grpSpPr>
          <a:xfrm>
            <a:off x="5147811" y="2477274"/>
            <a:ext cx="5733360" cy="2433240"/>
            <a:chOff x="5147811" y="2477274"/>
            <a:chExt cx="5733360" cy="2433240"/>
          </a:xfrm>
        </p:grpSpPr>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71A0F90A-A8FC-EA46-AC63-8318DAD70706}"/>
                    </a:ext>
                  </a:extLst>
                </p14:cNvPr>
                <p14:cNvContentPartPr/>
                <p14:nvPr/>
              </p14:nvContentPartPr>
              <p14:xfrm>
                <a:off x="7120023" y="2479794"/>
                <a:ext cx="1721520" cy="930600"/>
              </p14:xfrm>
            </p:contentPart>
          </mc:Choice>
          <mc:Fallback xmlns="">
            <p:pic>
              <p:nvPicPr>
                <p:cNvPr id="11" name="Ink 10">
                  <a:extLst>
                    <a:ext uri="{FF2B5EF4-FFF2-40B4-BE49-F238E27FC236}">
                      <a16:creationId xmlns:a16="http://schemas.microsoft.com/office/drawing/2014/main" id="{71A0F90A-A8FC-EA46-AC63-8318DAD70706}"/>
                    </a:ext>
                  </a:extLst>
                </p:cNvPr>
                <p:cNvPicPr/>
                <p:nvPr/>
              </p:nvPicPr>
              <p:blipFill>
                <a:blip r:embed="rId6"/>
                <a:stretch>
                  <a:fillRect/>
                </a:stretch>
              </p:blipFill>
              <p:spPr>
                <a:xfrm>
                  <a:off x="7084023" y="2407794"/>
                  <a:ext cx="1793160" cy="10742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4619388A-2F30-A643-94C5-3CBFE4AA7AEB}"/>
                    </a:ext>
                  </a:extLst>
                </p14:cNvPr>
                <p14:cNvContentPartPr/>
                <p14:nvPr/>
              </p14:nvContentPartPr>
              <p14:xfrm>
                <a:off x="5948811" y="3640434"/>
                <a:ext cx="630720" cy="253440"/>
              </p14:xfrm>
            </p:contentPart>
          </mc:Choice>
          <mc:Fallback xmlns="">
            <p:pic>
              <p:nvPicPr>
                <p:cNvPr id="13" name="Ink 12">
                  <a:extLst>
                    <a:ext uri="{FF2B5EF4-FFF2-40B4-BE49-F238E27FC236}">
                      <a16:creationId xmlns:a16="http://schemas.microsoft.com/office/drawing/2014/main" id="{4619388A-2F30-A643-94C5-3CBFE4AA7AEB}"/>
                    </a:ext>
                  </a:extLst>
                </p:cNvPr>
                <p:cNvPicPr/>
                <p:nvPr/>
              </p:nvPicPr>
              <p:blipFill>
                <a:blip r:embed="rId8"/>
                <a:stretch>
                  <a:fillRect/>
                </a:stretch>
              </p:blipFill>
              <p:spPr>
                <a:xfrm>
                  <a:off x="5912811" y="3568434"/>
                  <a:ext cx="702360" cy="3970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F33035DE-602A-D741-8F27-467B0DC11A3B}"/>
                    </a:ext>
                  </a:extLst>
                </p14:cNvPr>
                <p14:cNvContentPartPr/>
                <p14:nvPr/>
              </p14:nvContentPartPr>
              <p14:xfrm>
                <a:off x="7861491" y="3691554"/>
                <a:ext cx="897840" cy="432000"/>
              </p14:xfrm>
            </p:contentPart>
          </mc:Choice>
          <mc:Fallback xmlns="">
            <p:pic>
              <p:nvPicPr>
                <p:cNvPr id="14" name="Ink 13">
                  <a:extLst>
                    <a:ext uri="{FF2B5EF4-FFF2-40B4-BE49-F238E27FC236}">
                      <a16:creationId xmlns:a16="http://schemas.microsoft.com/office/drawing/2014/main" id="{F33035DE-602A-D741-8F27-467B0DC11A3B}"/>
                    </a:ext>
                  </a:extLst>
                </p:cNvPr>
                <p:cNvPicPr/>
                <p:nvPr/>
              </p:nvPicPr>
              <p:blipFill>
                <a:blip r:embed="rId10"/>
                <a:stretch>
                  <a:fillRect/>
                </a:stretch>
              </p:blipFill>
              <p:spPr>
                <a:xfrm>
                  <a:off x="7825491" y="3619554"/>
                  <a:ext cx="969480" cy="5756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6" name="Ink 15">
                  <a:extLst>
                    <a:ext uri="{FF2B5EF4-FFF2-40B4-BE49-F238E27FC236}">
                      <a16:creationId xmlns:a16="http://schemas.microsoft.com/office/drawing/2014/main" id="{3F4A06DD-027C-354C-A8B9-5531AD24DB65}"/>
                    </a:ext>
                  </a:extLst>
                </p14:cNvPr>
                <p14:cNvContentPartPr/>
                <p14:nvPr/>
              </p14:nvContentPartPr>
              <p14:xfrm>
                <a:off x="9679851" y="3398154"/>
                <a:ext cx="830520" cy="161640"/>
              </p14:xfrm>
            </p:contentPart>
          </mc:Choice>
          <mc:Fallback xmlns="">
            <p:pic>
              <p:nvPicPr>
                <p:cNvPr id="16" name="Ink 15">
                  <a:extLst>
                    <a:ext uri="{FF2B5EF4-FFF2-40B4-BE49-F238E27FC236}">
                      <a16:creationId xmlns:a16="http://schemas.microsoft.com/office/drawing/2014/main" id="{3F4A06DD-027C-354C-A8B9-5531AD24DB65}"/>
                    </a:ext>
                  </a:extLst>
                </p:cNvPr>
                <p:cNvPicPr/>
                <p:nvPr/>
              </p:nvPicPr>
              <p:blipFill>
                <a:blip r:embed="rId12"/>
                <a:stretch>
                  <a:fillRect/>
                </a:stretch>
              </p:blipFill>
              <p:spPr>
                <a:xfrm>
                  <a:off x="9643851" y="3326514"/>
                  <a:ext cx="902160" cy="3052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7" name="Ink 16">
                  <a:extLst>
                    <a:ext uri="{FF2B5EF4-FFF2-40B4-BE49-F238E27FC236}">
                      <a16:creationId xmlns:a16="http://schemas.microsoft.com/office/drawing/2014/main" id="{4F75A2F4-8C46-084C-A4A4-246B0CEC376F}"/>
                    </a:ext>
                  </a:extLst>
                </p14:cNvPr>
                <p14:cNvContentPartPr/>
                <p14:nvPr/>
              </p14:nvContentPartPr>
              <p14:xfrm>
                <a:off x="6092811" y="2477274"/>
                <a:ext cx="495360" cy="2090160"/>
              </p14:xfrm>
            </p:contentPart>
          </mc:Choice>
          <mc:Fallback xmlns="">
            <p:pic>
              <p:nvPicPr>
                <p:cNvPr id="17" name="Ink 16">
                  <a:extLst>
                    <a:ext uri="{FF2B5EF4-FFF2-40B4-BE49-F238E27FC236}">
                      <a16:creationId xmlns:a16="http://schemas.microsoft.com/office/drawing/2014/main" id="{4F75A2F4-8C46-084C-A4A4-246B0CEC376F}"/>
                    </a:ext>
                  </a:extLst>
                </p:cNvPr>
                <p:cNvPicPr/>
                <p:nvPr/>
              </p:nvPicPr>
              <p:blipFill>
                <a:blip r:embed="rId14"/>
                <a:stretch>
                  <a:fillRect/>
                </a:stretch>
              </p:blipFill>
              <p:spPr>
                <a:xfrm>
                  <a:off x="6056811" y="2405274"/>
                  <a:ext cx="567000" cy="22338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1" name="Ink 20">
                  <a:extLst>
                    <a:ext uri="{FF2B5EF4-FFF2-40B4-BE49-F238E27FC236}">
                      <a16:creationId xmlns:a16="http://schemas.microsoft.com/office/drawing/2014/main" id="{2BF07A7F-2F23-6E48-B04D-4BF46E0A04C6}"/>
                    </a:ext>
                  </a:extLst>
                </p14:cNvPr>
                <p14:cNvContentPartPr/>
                <p14:nvPr/>
              </p14:nvContentPartPr>
              <p14:xfrm>
                <a:off x="5147811" y="3819354"/>
                <a:ext cx="876240" cy="746640"/>
              </p14:xfrm>
            </p:contentPart>
          </mc:Choice>
          <mc:Fallback xmlns="">
            <p:pic>
              <p:nvPicPr>
                <p:cNvPr id="21" name="Ink 20">
                  <a:extLst>
                    <a:ext uri="{FF2B5EF4-FFF2-40B4-BE49-F238E27FC236}">
                      <a16:creationId xmlns:a16="http://schemas.microsoft.com/office/drawing/2014/main" id="{2BF07A7F-2F23-6E48-B04D-4BF46E0A04C6}"/>
                    </a:ext>
                  </a:extLst>
                </p:cNvPr>
                <p:cNvPicPr/>
                <p:nvPr/>
              </p:nvPicPr>
              <p:blipFill>
                <a:blip r:embed="rId16"/>
                <a:stretch>
                  <a:fillRect/>
                </a:stretch>
              </p:blipFill>
              <p:spPr>
                <a:xfrm>
                  <a:off x="5112171" y="3747714"/>
                  <a:ext cx="947880" cy="89028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5" name="Ink 24">
                  <a:extLst>
                    <a:ext uri="{FF2B5EF4-FFF2-40B4-BE49-F238E27FC236}">
                      <a16:creationId xmlns:a16="http://schemas.microsoft.com/office/drawing/2014/main" id="{A310545D-399C-C44E-B11D-E7F0DF0CC1E2}"/>
                    </a:ext>
                  </a:extLst>
                </p14:cNvPr>
                <p14:cNvContentPartPr/>
                <p14:nvPr/>
              </p14:nvContentPartPr>
              <p14:xfrm>
                <a:off x="7316811" y="3800994"/>
                <a:ext cx="3564360" cy="1109520"/>
              </p14:xfrm>
            </p:contentPart>
          </mc:Choice>
          <mc:Fallback xmlns="">
            <p:pic>
              <p:nvPicPr>
                <p:cNvPr id="25" name="Ink 24">
                  <a:extLst>
                    <a:ext uri="{FF2B5EF4-FFF2-40B4-BE49-F238E27FC236}">
                      <a16:creationId xmlns:a16="http://schemas.microsoft.com/office/drawing/2014/main" id="{A310545D-399C-C44E-B11D-E7F0DF0CC1E2}"/>
                    </a:ext>
                  </a:extLst>
                </p:cNvPr>
                <p:cNvPicPr/>
                <p:nvPr/>
              </p:nvPicPr>
              <p:blipFill>
                <a:blip r:embed="rId18"/>
                <a:stretch>
                  <a:fillRect/>
                </a:stretch>
              </p:blipFill>
              <p:spPr>
                <a:xfrm>
                  <a:off x="7280811" y="3729354"/>
                  <a:ext cx="3636000" cy="12531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7" name="Ink 26">
                  <a:extLst>
                    <a:ext uri="{FF2B5EF4-FFF2-40B4-BE49-F238E27FC236}">
                      <a16:creationId xmlns:a16="http://schemas.microsoft.com/office/drawing/2014/main" id="{39049A2D-162B-CC47-AA74-34344C36AEA8}"/>
                    </a:ext>
                  </a:extLst>
                </p14:cNvPr>
                <p14:cNvContentPartPr/>
                <p14:nvPr/>
              </p14:nvContentPartPr>
              <p14:xfrm>
                <a:off x="6947091" y="4251354"/>
                <a:ext cx="93960" cy="318240"/>
              </p14:xfrm>
            </p:contentPart>
          </mc:Choice>
          <mc:Fallback xmlns="">
            <p:pic>
              <p:nvPicPr>
                <p:cNvPr id="27" name="Ink 26">
                  <a:extLst>
                    <a:ext uri="{FF2B5EF4-FFF2-40B4-BE49-F238E27FC236}">
                      <a16:creationId xmlns:a16="http://schemas.microsoft.com/office/drawing/2014/main" id="{39049A2D-162B-CC47-AA74-34344C36AEA8}"/>
                    </a:ext>
                  </a:extLst>
                </p:cNvPr>
                <p:cNvPicPr/>
                <p:nvPr/>
              </p:nvPicPr>
              <p:blipFill>
                <a:blip r:embed="rId20"/>
                <a:stretch>
                  <a:fillRect/>
                </a:stretch>
              </p:blipFill>
              <p:spPr>
                <a:xfrm>
                  <a:off x="6911091" y="4179714"/>
                  <a:ext cx="165600" cy="461880"/>
                </a:xfrm>
                <a:prstGeom prst="rect">
                  <a:avLst/>
                </a:prstGeom>
              </p:spPr>
            </p:pic>
          </mc:Fallback>
        </mc:AlternateContent>
      </p:grpSp>
      <p:grpSp>
        <p:nvGrpSpPr>
          <p:cNvPr id="42" name="Group 41">
            <a:extLst>
              <a:ext uri="{FF2B5EF4-FFF2-40B4-BE49-F238E27FC236}">
                <a16:creationId xmlns:a16="http://schemas.microsoft.com/office/drawing/2014/main" id="{D803F9CC-645C-B042-9B39-103B4A1BE5D5}"/>
              </a:ext>
            </a:extLst>
          </p:cNvPr>
          <p:cNvGrpSpPr/>
          <p:nvPr/>
        </p:nvGrpSpPr>
        <p:grpSpPr>
          <a:xfrm>
            <a:off x="4857182" y="2079775"/>
            <a:ext cx="5750400" cy="2796575"/>
            <a:chOff x="4857182" y="2079775"/>
            <a:chExt cx="5750400" cy="2796575"/>
          </a:xfrm>
        </p:grpSpPr>
        <p:sp>
          <p:nvSpPr>
            <p:cNvPr id="38" name="Rectangle 37">
              <a:extLst>
                <a:ext uri="{FF2B5EF4-FFF2-40B4-BE49-F238E27FC236}">
                  <a16:creationId xmlns:a16="http://schemas.microsoft.com/office/drawing/2014/main" id="{25FA1ADB-0419-2242-9C3C-8362BE408E01}"/>
                </a:ext>
              </a:extLst>
            </p:cNvPr>
            <p:cNvSpPr/>
            <p:nvPr/>
          </p:nvSpPr>
          <p:spPr>
            <a:xfrm rot="2700000">
              <a:off x="10445277" y="3471653"/>
              <a:ext cx="162305" cy="162305"/>
            </a:xfrm>
            <a:prstGeom prst="rect">
              <a:avLst/>
            </a:prstGeom>
            <a:solidFill>
              <a:schemeClr val="bg1">
                <a:lumMod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6F0391B9-8EBC-734A-A13A-6BC3DF3A85E8}"/>
                </a:ext>
              </a:extLst>
            </p:cNvPr>
            <p:cNvSpPr/>
            <p:nvPr/>
          </p:nvSpPr>
          <p:spPr>
            <a:xfrm rot="2700000">
              <a:off x="6506722" y="3887435"/>
              <a:ext cx="162305" cy="162305"/>
            </a:xfrm>
            <a:prstGeom prst="rect">
              <a:avLst/>
            </a:prstGeom>
            <a:solidFill>
              <a:schemeClr val="bg1">
                <a:lumMod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5433BF27-19AA-2543-9A3C-68294BC5989D}"/>
                </a:ext>
              </a:extLst>
            </p:cNvPr>
            <p:cNvSpPr/>
            <p:nvPr/>
          </p:nvSpPr>
          <p:spPr>
            <a:xfrm rot="2700000">
              <a:off x="8686284" y="3553450"/>
              <a:ext cx="162305" cy="162305"/>
            </a:xfrm>
            <a:prstGeom prst="rect">
              <a:avLst/>
            </a:prstGeom>
            <a:solidFill>
              <a:schemeClr val="bg1">
                <a:lumMod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4868FE4B-9D5E-9B44-8014-2FB0EB99B786}"/>
                </a:ext>
              </a:extLst>
            </p:cNvPr>
            <p:cNvSpPr/>
            <p:nvPr/>
          </p:nvSpPr>
          <p:spPr>
            <a:xfrm rot="2700000">
              <a:off x="5803295" y="4714045"/>
              <a:ext cx="162305" cy="162305"/>
            </a:xfrm>
            <a:prstGeom prst="rect">
              <a:avLst/>
            </a:prstGeom>
            <a:solidFill>
              <a:schemeClr val="bg1">
                <a:lumMod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DFE37D5E-9D89-A944-9076-202E60C04872}"/>
                </a:ext>
              </a:extLst>
            </p:cNvPr>
            <p:cNvSpPr/>
            <p:nvPr/>
          </p:nvSpPr>
          <p:spPr>
            <a:xfrm rot="2700000">
              <a:off x="4857182" y="3433922"/>
              <a:ext cx="162305" cy="162305"/>
            </a:xfrm>
            <a:prstGeom prst="rect">
              <a:avLst/>
            </a:prstGeom>
            <a:solidFill>
              <a:schemeClr val="bg1">
                <a:lumMod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E6446B8A-AB14-FE4E-BAAF-E6E32077BF8A}"/>
                </a:ext>
              </a:extLst>
            </p:cNvPr>
            <p:cNvSpPr/>
            <p:nvPr/>
          </p:nvSpPr>
          <p:spPr>
            <a:xfrm rot="2700000">
              <a:off x="5752892" y="2079775"/>
              <a:ext cx="162305" cy="162305"/>
            </a:xfrm>
            <a:prstGeom prst="rect">
              <a:avLst/>
            </a:prstGeom>
            <a:solidFill>
              <a:schemeClr val="bg1">
                <a:lumMod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Rectangle 58">
            <a:extLst>
              <a:ext uri="{FF2B5EF4-FFF2-40B4-BE49-F238E27FC236}">
                <a16:creationId xmlns:a16="http://schemas.microsoft.com/office/drawing/2014/main" id="{49CF72CD-C3B9-5344-AF1F-93B1E4D2A9E0}"/>
              </a:ext>
            </a:extLst>
          </p:cNvPr>
          <p:cNvSpPr/>
          <p:nvPr/>
        </p:nvSpPr>
        <p:spPr>
          <a:xfrm rot="2700000">
            <a:off x="8607171" y="4053965"/>
            <a:ext cx="162305" cy="162305"/>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ADA7DC18-26F9-9449-86DB-92AFBC2F7B8C}"/>
              </a:ext>
            </a:extLst>
          </p:cNvPr>
          <p:cNvSpPr/>
          <p:nvPr/>
        </p:nvSpPr>
        <p:spPr>
          <a:xfrm>
            <a:off x="7769693" y="3252210"/>
            <a:ext cx="941832" cy="317808"/>
          </a:xfrm>
          <a:prstGeom prst="rect">
            <a:avLst/>
          </a:prstGeom>
          <a:solidFill>
            <a:schemeClr val="bg1"/>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2"/>
                </a:solidFill>
              </a:rPr>
              <a:t>Farmers use quality inputs</a:t>
            </a:r>
          </a:p>
        </p:txBody>
      </p:sp>
      <p:sp>
        <p:nvSpPr>
          <p:cNvPr id="46" name="Rectangle 45">
            <a:extLst>
              <a:ext uri="{FF2B5EF4-FFF2-40B4-BE49-F238E27FC236}">
                <a16:creationId xmlns:a16="http://schemas.microsoft.com/office/drawing/2014/main" id="{2F700E7D-5797-5743-9FF9-51DD428F06F9}"/>
              </a:ext>
            </a:extLst>
          </p:cNvPr>
          <p:cNvSpPr/>
          <p:nvPr/>
        </p:nvSpPr>
        <p:spPr>
          <a:xfrm rot="2700000">
            <a:off x="7701742" y="3166264"/>
            <a:ext cx="162305" cy="162305"/>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E1520084-5D43-F441-AEF0-8591D1E7C5C2}"/>
              </a:ext>
            </a:extLst>
          </p:cNvPr>
          <p:cNvSpPr/>
          <p:nvPr/>
        </p:nvSpPr>
        <p:spPr>
          <a:xfrm>
            <a:off x="4322623" y="3862334"/>
            <a:ext cx="1328714" cy="317808"/>
          </a:xfrm>
          <a:prstGeom prst="rect">
            <a:avLst/>
          </a:prstGeom>
          <a:solidFill>
            <a:schemeClr val="bg1"/>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err="1">
                <a:solidFill>
                  <a:schemeClr val="accent2"/>
                </a:solidFill>
              </a:rPr>
              <a:t>Mfr</a:t>
            </a:r>
            <a:r>
              <a:rPr lang="en-US" sz="1050" dirty="0">
                <a:solidFill>
                  <a:schemeClr val="accent2"/>
                </a:solidFill>
              </a:rPr>
              <a:t>/</a:t>
            </a:r>
            <a:r>
              <a:rPr lang="en-US" sz="1050" dirty="0" err="1">
                <a:solidFill>
                  <a:schemeClr val="accent2"/>
                </a:solidFill>
              </a:rPr>
              <a:t>Ipr</a:t>
            </a:r>
            <a:r>
              <a:rPr lang="en-US" sz="1050" dirty="0">
                <a:solidFill>
                  <a:schemeClr val="accent2"/>
                </a:solidFill>
              </a:rPr>
              <a:t> participates in anti-counterfeit</a:t>
            </a:r>
          </a:p>
        </p:txBody>
      </p:sp>
      <p:sp>
        <p:nvSpPr>
          <p:cNvPr id="55" name="Rectangle 54">
            <a:extLst>
              <a:ext uri="{FF2B5EF4-FFF2-40B4-BE49-F238E27FC236}">
                <a16:creationId xmlns:a16="http://schemas.microsoft.com/office/drawing/2014/main" id="{C5E653D4-E182-2A4C-86BB-B71DD5BF4873}"/>
              </a:ext>
            </a:extLst>
          </p:cNvPr>
          <p:cNvSpPr/>
          <p:nvPr/>
        </p:nvSpPr>
        <p:spPr>
          <a:xfrm rot="2700000">
            <a:off x="4347025" y="3738200"/>
            <a:ext cx="162305" cy="162305"/>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7587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45" grpId="0" animBg="1"/>
      <p:bldP spid="46" grpId="0" animBg="1"/>
      <p:bldP spid="54" grpId="0" animBg="1"/>
      <p:bldP spid="5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38F9B-0539-614B-8AB9-FB7EB3B703FB}"/>
              </a:ext>
            </a:extLst>
          </p:cNvPr>
          <p:cNvSpPr>
            <a:spLocks noGrp="1"/>
          </p:cNvSpPr>
          <p:nvPr>
            <p:ph type="title"/>
          </p:nvPr>
        </p:nvSpPr>
        <p:spPr/>
        <p:txBody>
          <a:bodyPr/>
          <a:lstStyle/>
          <a:p>
            <a:r>
              <a:rPr lang="en-US" dirty="0"/>
              <a:t>Measuring change is crucial but challenging</a:t>
            </a:r>
          </a:p>
        </p:txBody>
      </p:sp>
      <p:sp>
        <p:nvSpPr>
          <p:cNvPr id="3" name="Content Placeholder 2">
            <a:extLst>
              <a:ext uri="{FF2B5EF4-FFF2-40B4-BE49-F238E27FC236}">
                <a16:creationId xmlns:a16="http://schemas.microsoft.com/office/drawing/2014/main" id="{45FB04F3-E228-C642-8B14-4933A791FE83}"/>
              </a:ext>
            </a:extLst>
          </p:cNvPr>
          <p:cNvSpPr>
            <a:spLocks noGrp="1"/>
          </p:cNvSpPr>
          <p:nvPr>
            <p:ph idx="1"/>
          </p:nvPr>
        </p:nvSpPr>
        <p:spPr>
          <a:xfrm>
            <a:off x="132433" y="1377386"/>
            <a:ext cx="7449681" cy="4731763"/>
          </a:xfrm>
        </p:spPr>
        <p:txBody>
          <a:bodyPr/>
          <a:lstStyle/>
          <a:p>
            <a:r>
              <a:rPr lang="en-US" b="1" dirty="0"/>
              <a:t>Which parts of a vast, complex system to measure?</a:t>
            </a:r>
          </a:p>
          <a:p>
            <a:pPr lvl="1"/>
            <a:r>
              <a:rPr lang="en-US" dirty="0"/>
              <a:t>Map the system and find the pathways that drive change</a:t>
            </a:r>
          </a:p>
          <a:p>
            <a:pPr lvl="1"/>
            <a:r>
              <a:rPr lang="en-US" dirty="0"/>
              <a:t>Measure key indicators along these pathways</a:t>
            </a:r>
          </a:p>
          <a:p>
            <a:r>
              <a:rPr lang="en-US" b="1" dirty="0"/>
              <a:t>How to interpret data to understand system health?</a:t>
            </a:r>
          </a:p>
          <a:p>
            <a:pPr lvl="1"/>
            <a:r>
              <a:rPr lang="en-US" dirty="0"/>
              <a:t>Assess system “health” on the map: on pathways, subsystems, system</a:t>
            </a:r>
          </a:p>
          <a:p>
            <a:pPr lvl="1"/>
            <a:r>
              <a:rPr lang="en-US" dirty="0"/>
              <a:t>Diagnose problems, identify positive changes and spillovers</a:t>
            </a:r>
          </a:p>
          <a:p>
            <a:pPr lvl="1"/>
            <a:r>
              <a:rPr lang="en-US" dirty="0"/>
              <a:t>Are changes systemic? Check for concerted, expansive change</a:t>
            </a:r>
          </a:p>
        </p:txBody>
      </p:sp>
      <p:sp>
        <p:nvSpPr>
          <p:cNvPr id="4" name="Slide Number Placeholder 3">
            <a:extLst>
              <a:ext uri="{FF2B5EF4-FFF2-40B4-BE49-F238E27FC236}">
                <a16:creationId xmlns:a16="http://schemas.microsoft.com/office/drawing/2014/main" id="{417B80E7-F905-1B45-BE88-3A8F553D214C}"/>
              </a:ext>
            </a:extLst>
          </p:cNvPr>
          <p:cNvSpPr>
            <a:spLocks noGrp="1"/>
          </p:cNvSpPr>
          <p:nvPr>
            <p:ph type="sldNum" sz="quarter" idx="10"/>
          </p:nvPr>
        </p:nvSpPr>
        <p:spPr/>
        <p:txBody>
          <a:bodyPr/>
          <a:lstStyle/>
          <a:p>
            <a:fld id="{D3184408-21B2-884B-9E26-054E35533E0F}" type="slidenum">
              <a:rPr lang="en-US" smtClean="0"/>
              <a:pPr/>
              <a:t>75</a:t>
            </a:fld>
            <a:endParaRPr lang="en-US"/>
          </a:p>
        </p:txBody>
      </p:sp>
      <p:pic>
        <p:nvPicPr>
          <p:cNvPr id="9" name="Picture 8">
            <a:extLst>
              <a:ext uri="{FF2B5EF4-FFF2-40B4-BE49-F238E27FC236}">
                <a16:creationId xmlns:a16="http://schemas.microsoft.com/office/drawing/2014/main" id="{40035961-028F-3741-BB12-B5B7DFFC21B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518400" y="1388271"/>
            <a:ext cx="4484058" cy="2701275"/>
          </a:xfrm>
          <a:prstGeom prst="rect">
            <a:avLst/>
          </a:prstGeom>
        </p:spPr>
      </p:pic>
    </p:spTree>
    <p:extLst>
      <p:ext uri="{BB962C8B-B14F-4D97-AF65-F5344CB8AC3E}">
        <p14:creationId xmlns:p14="http://schemas.microsoft.com/office/powerpoint/2010/main" val="81388794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EAB2F-7B30-7F47-B5AB-2FC903EB0F3F}"/>
              </a:ext>
            </a:extLst>
          </p:cNvPr>
          <p:cNvSpPr>
            <a:spLocks noGrp="1"/>
          </p:cNvSpPr>
          <p:nvPr>
            <p:ph type="title"/>
          </p:nvPr>
        </p:nvSpPr>
        <p:spPr/>
        <p:txBody>
          <a:bodyPr/>
          <a:lstStyle/>
          <a:p>
            <a:r>
              <a:rPr lang="en-US" dirty="0"/>
              <a:t>Measuring and interpreting data</a:t>
            </a:r>
          </a:p>
        </p:txBody>
      </p:sp>
      <p:sp>
        <p:nvSpPr>
          <p:cNvPr id="3" name="Content Placeholder 2">
            <a:extLst>
              <a:ext uri="{FF2B5EF4-FFF2-40B4-BE49-F238E27FC236}">
                <a16:creationId xmlns:a16="http://schemas.microsoft.com/office/drawing/2014/main" id="{784B8AA8-5C6E-3848-B517-6E3CD5667437}"/>
              </a:ext>
            </a:extLst>
          </p:cNvPr>
          <p:cNvSpPr>
            <a:spLocks noGrp="1"/>
          </p:cNvSpPr>
          <p:nvPr>
            <p:ph idx="1"/>
          </p:nvPr>
        </p:nvSpPr>
        <p:spPr>
          <a:xfrm>
            <a:off x="132434" y="1377386"/>
            <a:ext cx="8715348" cy="2601209"/>
          </a:xfrm>
        </p:spPr>
        <p:txBody>
          <a:bodyPr/>
          <a:lstStyle/>
          <a:p>
            <a:r>
              <a:rPr lang="en-US" dirty="0"/>
              <a:t>Most map elements describe a desired behavior or state of the system, such as “dealers stock quality inputs” or “government enforces regulations effectively”</a:t>
            </a:r>
          </a:p>
          <a:p>
            <a:r>
              <a:rPr lang="en-US" dirty="0"/>
              <a:t>Measure the adoption and expansion of that behavior/state*</a:t>
            </a:r>
          </a:p>
          <a:p>
            <a:r>
              <a:rPr lang="en-US" dirty="0"/>
              <a:t>Pathway, subsystem, and system “health” can be read at a glance</a:t>
            </a:r>
          </a:p>
          <a:p>
            <a:pPr lvl="2"/>
            <a:endParaRPr lang="en-US" dirty="0"/>
          </a:p>
        </p:txBody>
      </p:sp>
      <p:sp>
        <p:nvSpPr>
          <p:cNvPr id="4" name="Slide Number Placeholder 3">
            <a:extLst>
              <a:ext uri="{FF2B5EF4-FFF2-40B4-BE49-F238E27FC236}">
                <a16:creationId xmlns:a16="http://schemas.microsoft.com/office/drawing/2014/main" id="{F6FEF075-FC10-C343-ABE1-ABE6E586D4F6}"/>
              </a:ext>
            </a:extLst>
          </p:cNvPr>
          <p:cNvSpPr>
            <a:spLocks noGrp="1"/>
          </p:cNvSpPr>
          <p:nvPr>
            <p:ph type="sldNum" sz="quarter" idx="10"/>
          </p:nvPr>
        </p:nvSpPr>
        <p:spPr/>
        <p:txBody>
          <a:bodyPr/>
          <a:lstStyle/>
          <a:p>
            <a:fld id="{D3184408-21B2-884B-9E26-054E35533E0F}" type="slidenum">
              <a:rPr lang="en-US" smtClean="0"/>
              <a:pPr/>
              <a:t>76</a:t>
            </a:fld>
            <a:endParaRPr lang="en-US"/>
          </a:p>
        </p:txBody>
      </p:sp>
      <p:sp>
        <p:nvSpPr>
          <p:cNvPr id="5" name="TextBox 4">
            <a:extLst>
              <a:ext uri="{FF2B5EF4-FFF2-40B4-BE49-F238E27FC236}">
                <a16:creationId xmlns:a16="http://schemas.microsoft.com/office/drawing/2014/main" id="{D2F570EF-DC89-7245-9A69-FE1C20D29BCE}"/>
              </a:ext>
            </a:extLst>
          </p:cNvPr>
          <p:cNvSpPr txBox="1"/>
          <p:nvPr/>
        </p:nvSpPr>
        <p:spPr>
          <a:xfrm>
            <a:off x="9619630" y="2924164"/>
            <a:ext cx="1812057" cy="923330"/>
          </a:xfrm>
          <a:prstGeom prst="rect">
            <a:avLst/>
          </a:prstGeom>
          <a:noFill/>
        </p:spPr>
        <p:txBody>
          <a:bodyPr wrap="square" rtlCol="0">
            <a:spAutoFit/>
          </a:bodyPr>
          <a:lstStyle/>
          <a:p>
            <a:r>
              <a:rPr lang="en-US" dirty="0"/>
              <a:t>Adopted by all directly targeted participants</a:t>
            </a:r>
          </a:p>
        </p:txBody>
      </p:sp>
      <p:sp>
        <p:nvSpPr>
          <p:cNvPr id="6" name="TextBox 5">
            <a:extLst>
              <a:ext uri="{FF2B5EF4-FFF2-40B4-BE49-F238E27FC236}">
                <a16:creationId xmlns:a16="http://schemas.microsoft.com/office/drawing/2014/main" id="{E8385DF8-CA08-9F42-AF45-B9E20625B366}"/>
              </a:ext>
            </a:extLst>
          </p:cNvPr>
          <p:cNvSpPr txBox="1"/>
          <p:nvPr/>
        </p:nvSpPr>
        <p:spPr>
          <a:xfrm>
            <a:off x="9628822" y="2075592"/>
            <a:ext cx="1548866" cy="646331"/>
          </a:xfrm>
          <a:prstGeom prst="rect">
            <a:avLst/>
          </a:prstGeom>
          <a:noFill/>
        </p:spPr>
        <p:txBody>
          <a:bodyPr wrap="square" rtlCol="0">
            <a:spAutoFit/>
          </a:bodyPr>
          <a:lstStyle/>
          <a:p>
            <a:r>
              <a:rPr lang="en-US" dirty="0"/>
              <a:t>Expanded to most others</a:t>
            </a:r>
          </a:p>
        </p:txBody>
      </p:sp>
      <p:grpSp>
        <p:nvGrpSpPr>
          <p:cNvPr id="7" name="Group 6">
            <a:extLst>
              <a:ext uri="{FF2B5EF4-FFF2-40B4-BE49-F238E27FC236}">
                <a16:creationId xmlns:a16="http://schemas.microsoft.com/office/drawing/2014/main" id="{9D7AC3C9-BC9B-ED4C-84F9-AC2A7E272120}"/>
              </a:ext>
            </a:extLst>
          </p:cNvPr>
          <p:cNvGrpSpPr/>
          <p:nvPr/>
        </p:nvGrpSpPr>
        <p:grpSpPr>
          <a:xfrm>
            <a:off x="9310981" y="2206412"/>
            <a:ext cx="309892" cy="1159825"/>
            <a:chOff x="5506415" y="532575"/>
            <a:chExt cx="309892" cy="1159825"/>
          </a:xfrm>
        </p:grpSpPr>
        <p:sp>
          <p:nvSpPr>
            <p:cNvPr id="8" name="Rectangle 7">
              <a:extLst>
                <a:ext uri="{FF2B5EF4-FFF2-40B4-BE49-F238E27FC236}">
                  <a16:creationId xmlns:a16="http://schemas.microsoft.com/office/drawing/2014/main" id="{D42D864B-9BC5-BA4E-A030-898E58D6E9EF}"/>
                </a:ext>
              </a:extLst>
            </p:cNvPr>
            <p:cNvSpPr/>
            <p:nvPr/>
          </p:nvSpPr>
          <p:spPr>
            <a:xfrm rot="16200000">
              <a:off x="5380593" y="1376148"/>
              <a:ext cx="442073" cy="190430"/>
            </a:xfrm>
            <a:prstGeom prst="rect">
              <a:avLst/>
            </a:prstGeom>
            <a:gradFill>
              <a:gsLst>
                <a:gs pos="0">
                  <a:srgbClr val="FF0000"/>
                </a:gs>
                <a:gs pos="100000">
                  <a:srgbClr val="FFFF0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48B7CA36-C713-E14B-8DBD-07977D87F516}"/>
                </a:ext>
              </a:extLst>
            </p:cNvPr>
            <p:cNvSpPr/>
            <p:nvPr/>
          </p:nvSpPr>
          <p:spPr>
            <a:xfrm rot="16200000">
              <a:off x="5700107" y="1381197"/>
              <a:ext cx="124808" cy="10759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D8C377E-338E-6B4A-8A5D-13A59700532F}"/>
                </a:ext>
              </a:extLst>
            </p:cNvPr>
            <p:cNvSpPr/>
            <p:nvPr/>
          </p:nvSpPr>
          <p:spPr>
            <a:xfrm rot="16200000">
              <a:off x="5268562" y="822040"/>
              <a:ext cx="673829" cy="182741"/>
            </a:xfrm>
            <a:prstGeom prst="rect">
              <a:avLst/>
            </a:prstGeom>
            <a:gradFill flip="none" rotWithShape="1">
              <a:gsLst>
                <a:gs pos="0">
                  <a:srgbClr val="FFFF00"/>
                </a:gs>
                <a:gs pos="100000">
                  <a:srgbClr val="00B05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riangle 10">
              <a:extLst>
                <a:ext uri="{FF2B5EF4-FFF2-40B4-BE49-F238E27FC236}">
                  <a16:creationId xmlns:a16="http://schemas.microsoft.com/office/drawing/2014/main" id="{D20ED02F-8FD8-244B-B5CF-C7DB09635CA1}"/>
                </a:ext>
              </a:extLst>
            </p:cNvPr>
            <p:cNvSpPr/>
            <p:nvPr/>
          </p:nvSpPr>
          <p:spPr>
            <a:xfrm rot="16200000">
              <a:off x="5698863" y="541182"/>
              <a:ext cx="124808" cy="10759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25759DA-37B9-3E4B-ABD8-2C8A5C4B409C}"/>
                </a:ext>
              </a:extLst>
            </p:cNvPr>
            <p:cNvSpPr/>
            <p:nvPr/>
          </p:nvSpPr>
          <p:spPr>
            <a:xfrm rot="16200000">
              <a:off x="5049698" y="1033383"/>
              <a:ext cx="1115903" cy="2021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A2A6223D-57AD-2643-A568-BD173E3A4F3D}"/>
              </a:ext>
            </a:extLst>
          </p:cNvPr>
          <p:cNvSpPr txBox="1"/>
          <p:nvPr/>
        </p:nvSpPr>
        <p:spPr>
          <a:xfrm>
            <a:off x="7688068" y="6190299"/>
            <a:ext cx="2540370" cy="646331"/>
          </a:xfrm>
          <a:prstGeom prst="rect">
            <a:avLst/>
          </a:prstGeom>
          <a:noFill/>
        </p:spPr>
        <p:txBody>
          <a:bodyPr wrap="square" rtlCol="0">
            <a:spAutoFit/>
          </a:bodyPr>
          <a:lstStyle/>
          <a:p>
            <a:r>
              <a:rPr lang="en-US" sz="1200" dirty="0"/>
              <a:t>* From AAER framework: Springfield Centre, “Adopt-Adapt-Expand-Respond” March 2014.</a:t>
            </a:r>
          </a:p>
        </p:txBody>
      </p:sp>
      <p:sp>
        <p:nvSpPr>
          <p:cNvPr id="75" name="TextBox 74">
            <a:extLst>
              <a:ext uri="{FF2B5EF4-FFF2-40B4-BE49-F238E27FC236}">
                <a16:creationId xmlns:a16="http://schemas.microsoft.com/office/drawing/2014/main" id="{39467B2C-522E-804F-A3A2-C67E63A8E98F}"/>
              </a:ext>
            </a:extLst>
          </p:cNvPr>
          <p:cNvSpPr txBox="1"/>
          <p:nvPr/>
        </p:nvSpPr>
        <p:spPr>
          <a:xfrm>
            <a:off x="7547797" y="487430"/>
            <a:ext cx="5197434" cy="369332"/>
          </a:xfrm>
          <a:prstGeom prst="rect">
            <a:avLst/>
          </a:prstGeom>
          <a:noFill/>
        </p:spPr>
        <p:txBody>
          <a:bodyPr wrap="square" rtlCol="0">
            <a:spAutoFit/>
          </a:bodyPr>
          <a:lstStyle/>
          <a:p>
            <a:r>
              <a:rPr lang="en-US" i="1" dirty="0">
                <a:solidFill>
                  <a:srgbClr val="C00000"/>
                </a:solidFill>
              </a:rPr>
              <a:t>Example: not based on real data/measurement!</a:t>
            </a:r>
          </a:p>
        </p:txBody>
      </p:sp>
      <p:grpSp>
        <p:nvGrpSpPr>
          <p:cNvPr id="18" name="Group 17">
            <a:extLst>
              <a:ext uri="{FF2B5EF4-FFF2-40B4-BE49-F238E27FC236}">
                <a16:creationId xmlns:a16="http://schemas.microsoft.com/office/drawing/2014/main" id="{82125B7D-3621-0C46-983D-04926870A33E}"/>
              </a:ext>
            </a:extLst>
          </p:cNvPr>
          <p:cNvGrpSpPr/>
          <p:nvPr/>
        </p:nvGrpSpPr>
        <p:grpSpPr>
          <a:xfrm>
            <a:off x="7011415" y="4108423"/>
            <a:ext cx="3580772" cy="1763251"/>
            <a:chOff x="7011415" y="4108423"/>
            <a:chExt cx="3580772" cy="1763251"/>
          </a:xfrm>
        </p:grpSpPr>
        <p:grpSp>
          <p:nvGrpSpPr>
            <p:cNvPr id="14" name="Group 13">
              <a:extLst>
                <a:ext uri="{FF2B5EF4-FFF2-40B4-BE49-F238E27FC236}">
                  <a16:creationId xmlns:a16="http://schemas.microsoft.com/office/drawing/2014/main" id="{D0994B92-978C-D549-BA47-0945E1767E72}"/>
                </a:ext>
              </a:extLst>
            </p:cNvPr>
            <p:cNvGrpSpPr/>
            <p:nvPr/>
          </p:nvGrpSpPr>
          <p:grpSpPr>
            <a:xfrm>
              <a:off x="7688068" y="4108423"/>
              <a:ext cx="2904119" cy="1749493"/>
              <a:chOff x="4560543" y="1388271"/>
              <a:chExt cx="7441915" cy="4483140"/>
            </a:xfrm>
          </p:grpSpPr>
          <p:pic>
            <p:nvPicPr>
              <p:cNvPr id="51" name="Picture 50">
                <a:extLst>
                  <a:ext uri="{FF2B5EF4-FFF2-40B4-BE49-F238E27FC236}">
                    <a16:creationId xmlns:a16="http://schemas.microsoft.com/office/drawing/2014/main" id="{1F0DBCD1-A21B-CA44-8CCE-DCE1939A0D9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560543" y="1388271"/>
                <a:ext cx="7441915" cy="4483140"/>
              </a:xfrm>
              <a:prstGeom prst="rect">
                <a:avLst/>
              </a:prstGeom>
            </p:spPr>
          </p:pic>
          <p:grpSp>
            <p:nvGrpSpPr>
              <p:cNvPr id="52" name="Group 51">
                <a:extLst>
                  <a:ext uri="{FF2B5EF4-FFF2-40B4-BE49-F238E27FC236}">
                    <a16:creationId xmlns:a16="http://schemas.microsoft.com/office/drawing/2014/main" id="{5BEB1ABB-7C72-8E48-B6FB-14C4ED4416B6}"/>
                  </a:ext>
                </a:extLst>
              </p:cNvPr>
              <p:cNvGrpSpPr/>
              <p:nvPr/>
            </p:nvGrpSpPr>
            <p:grpSpPr>
              <a:xfrm>
                <a:off x="5147808" y="2477274"/>
                <a:ext cx="5733366" cy="2513816"/>
                <a:chOff x="5147808" y="2477274"/>
                <a:chExt cx="5733366" cy="2513816"/>
              </a:xfrm>
            </p:grpSpPr>
            <mc:AlternateContent xmlns:mc="http://schemas.openxmlformats.org/markup-compatibility/2006" xmlns:p14="http://schemas.microsoft.com/office/powerpoint/2010/main">
              <mc:Choice Requires="p14">
                <p:contentPart p14:bwMode="auto" r:id="rId4">
                  <p14:nvContentPartPr>
                    <p14:cNvPr id="53" name="Ink 52">
                      <a:extLst>
                        <a:ext uri="{FF2B5EF4-FFF2-40B4-BE49-F238E27FC236}">
                          <a16:creationId xmlns:a16="http://schemas.microsoft.com/office/drawing/2014/main" id="{B4F4668A-698A-D241-B45D-6B8EEDC47785}"/>
                        </a:ext>
                      </a:extLst>
                    </p14:cNvPr>
                    <p14:cNvContentPartPr/>
                    <p14:nvPr/>
                  </p14:nvContentPartPr>
                  <p14:xfrm>
                    <a:off x="7120023" y="2479794"/>
                    <a:ext cx="1721520" cy="930600"/>
                  </p14:xfrm>
                </p:contentPart>
              </mc:Choice>
              <mc:Fallback xmlns="">
                <p:pic>
                  <p:nvPicPr>
                    <p:cNvPr id="53" name="Ink 52">
                      <a:extLst>
                        <a:ext uri="{FF2B5EF4-FFF2-40B4-BE49-F238E27FC236}">
                          <a16:creationId xmlns:a16="http://schemas.microsoft.com/office/drawing/2014/main" id="{B4F4668A-698A-D241-B45D-6B8EEDC47785}"/>
                        </a:ext>
                      </a:extLst>
                    </p:cNvPr>
                    <p:cNvPicPr/>
                    <p:nvPr/>
                  </p:nvPicPr>
                  <p:blipFill>
                    <a:blip r:embed="rId5"/>
                    <a:stretch>
                      <a:fillRect/>
                    </a:stretch>
                  </p:blipFill>
                  <p:spPr>
                    <a:xfrm>
                      <a:off x="7027815" y="2295517"/>
                      <a:ext cx="1905014" cy="1298233"/>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4" name="Ink 53">
                      <a:extLst>
                        <a:ext uri="{FF2B5EF4-FFF2-40B4-BE49-F238E27FC236}">
                          <a16:creationId xmlns:a16="http://schemas.microsoft.com/office/drawing/2014/main" id="{80565863-7FF9-D74B-8D93-B1A24122341C}"/>
                        </a:ext>
                      </a:extLst>
                    </p14:cNvPr>
                    <p14:cNvContentPartPr/>
                    <p14:nvPr/>
                  </p14:nvContentPartPr>
                  <p14:xfrm>
                    <a:off x="5948812" y="3640433"/>
                    <a:ext cx="766465" cy="307986"/>
                  </p14:xfrm>
                </p:contentPart>
              </mc:Choice>
              <mc:Fallback xmlns="">
                <p:pic>
                  <p:nvPicPr>
                    <p:cNvPr id="54" name="Ink 53">
                      <a:extLst>
                        <a:ext uri="{FF2B5EF4-FFF2-40B4-BE49-F238E27FC236}">
                          <a16:creationId xmlns:a16="http://schemas.microsoft.com/office/drawing/2014/main" id="{80565863-7FF9-D74B-8D93-B1A24122341C}"/>
                        </a:ext>
                      </a:extLst>
                    </p:cNvPr>
                    <p:cNvPicPr/>
                    <p:nvPr/>
                  </p:nvPicPr>
                  <p:blipFill>
                    <a:blip r:embed="rId7"/>
                    <a:stretch>
                      <a:fillRect/>
                    </a:stretch>
                  </p:blipFill>
                  <p:spPr>
                    <a:xfrm>
                      <a:off x="5856578" y="3456561"/>
                      <a:ext cx="950011" cy="674811"/>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55" name="Ink 54">
                      <a:extLst>
                        <a:ext uri="{FF2B5EF4-FFF2-40B4-BE49-F238E27FC236}">
                          <a16:creationId xmlns:a16="http://schemas.microsoft.com/office/drawing/2014/main" id="{3A30BF3F-D0E9-2F4E-A9DF-E3E45320B1E2}"/>
                        </a:ext>
                      </a:extLst>
                    </p14:cNvPr>
                    <p14:cNvContentPartPr/>
                    <p14:nvPr/>
                  </p14:nvContentPartPr>
                  <p14:xfrm>
                    <a:off x="7564363" y="3516030"/>
                    <a:ext cx="1205746" cy="580151"/>
                  </p14:xfrm>
                </p:contentPart>
              </mc:Choice>
              <mc:Fallback xmlns="">
                <p:pic>
                  <p:nvPicPr>
                    <p:cNvPr id="55" name="Ink 54">
                      <a:extLst>
                        <a:ext uri="{FF2B5EF4-FFF2-40B4-BE49-F238E27FC236}">
                          <a16:creationId xmlns:a16="http://schemas.microsoft.com/office/drawing/2014/main" id="{3A30BF3F-D0E9-2F4E-A9DF-E3E45320B1E2}"/>
                        </a:ext>
                      </a:extLst>
                    </p:cNvPr>
                    <p:cNvPicPr/>
                    <p:nvPr/>
                  </p:nvPicPr>
                  <p:blipFill>
                    <a:blip r:embed="rId9"/>
                    <a:stretch>
                      <a:fillRect/>
                    </a:stretch>
                  </p:blipFill>
                  <p:spPr>
                    <a:xfrm>
                      <a:off x="7472181" y="3331562"/>
                      <a:ext cx="1389189" cy="948164"/>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56" name="Ink 55">
                      <a:extLst>
                        <a:ext uri="{FF2B5EF4-FFF2-40B4-BE49-F238E27FC236}">
                          <a16:creationId xmlns:a16="http://schemas.microsoft.com/office/drawing/2014/main" id="{D11204FC-595A-B848-8477-28C1D36E767D}"/>
                        </a:ext>
                      </a:extLst>
                    </p14:cNvPr>
                    <p14:cNvContentPartPr/>
                    <p14:nvPr/>
                  </p14:nvContentPartPr>
                  <p14:xfrm>
                    <a:off x="9679851" y="3398154"/>
                    <a:ext cx="830520" cy="161640"/>
                  </p14:xfrm>
                </p:contentPart>
              </mc:Choice>
              <mc:Fallback xmlns="">
                <p:pic>
                  <p:nvPicPr>
                    <p:cNvPr id="56" name="Ink 55">
                      <a:extLst>
                        <a:ext uri="{FF2B5EF4-FFF2-40B4-BE49-F238E27FC236}">
                          <a16:creationId xmlns:a16="http://schemas.microsoft.com/office/drawing/2014/main" id="{D11204FC-595A-B848-8477-28C1D36E767D}"/>
                        </a:ext>
                      </a:extLst>
                    </p:cNvPr>
                    <p:cNvPicPr/>
                    <p:nvPr/>
                  </p:nvPicPr>
                  <p:blipFill>
                    <a:blip r:embed="rId11"/>
                    <a:stretch>
                      <a:fillRect/>
                    </a:stretch>
                  </p:blipFill>
                  <p:spPr>
                    <a:xfrm>
                      <a:off x="9587673" y="3214472"/>
                      <a:ext cx="1013953" cy="52808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57" name="Ink 56">
                      <a:extLst>
                        <a:ext uri="{FF2B5EF4-FFF2-40B4-BE49-F238E27FC236}">
                          <a16:creationId xmlns:a16="http://schemas.microsoft.com/office/drawing/2014/main" id="{C6ACB5EE-00DB-6444-8A38-85AB6EC976A1}"/>
                        </a:ext>
                      </a:extLst>
                    </p14:cNvPr>
                    <p14:cNvContentPartPr/>
                    <p14:nvPr/>
                  </p14:nvContentPartPr>
                  <p14:xfrm>
                    <a:off x="6092811" y="2477274"/>
                    <a:ext cx="495360" cy="2090160"/>
                  </p14:xfrm>
                </p:contentPart>
              </mc:Choice>
              <mc:Fallback xmlns="">
                <p:pic>
                  <p:nvPicPr>
                    <p:cNvPr id="57" name="Ink 56">
                      <a:extLst>
                        <a:ext uri="{FF2B5EF4-FFF2-40B4-BE49-F238E27FC236}">
                          <a16:creationId xmlns:a16="http://schemas.microsoft.com/office/drawing/2014/main" id="{C6ACB5EE-00DB-6444-8A38-85AB6EC976A1}"/>
                        </a:ext>
                      </a:extLst>
                    </p:cNvPr>
                    <p:cNvPicPr/>
                    <p:nvPr/>
                  </p:nvPicPr>
                  <p:blipFill>
                    <a:blip r:embed="rId13"/>
                    <a:stretch>
                      <a:fillRect/>
                    </a:stretch>
                  </p:blipFill>
                  <p:spPr>
                    <a:xfrm>
                      <a:off x="6000737" y="2292794"/>
                      <a:ext cx="678588" cy="2458198"/>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58" name="Ink 57">
                      <a:extLst>
                        <a:ext uri="{FF2B5EF4-FFF2-40B4-BE49-F238E27FC236}">
                          <a16:creationId xmlns:a16="http://schemas.microsoft.com/office/drawing/2014/main" id="{595E53A9-C1BD-944E-AFD3-36357543870F}"/>
                        </a:ext>
                      </a:extLst>
                    </p14:cNvPr>
                    <p14:cNvContentPartPr/>
                    <p14:nvPr/>
                  </p14:nvContentPartPr>
                  <p14:xfrm>
                    <a:off x="5147808" y="3819354"/>
                    <a:ext cx="1185981" cy="1010567"/>
                  </p14:xfrm>
                </p:contentPart>
              </mc:Choice>
              <mc:Fallback xmlns="">
                <p:pic>
                  <p:nvPicPr>
                    <p:cNvPr id="58" name="Ink 57">
                      <a:extLst>
                        <a:ext uri="{FF2B5EF4-FFF2-40B4-BE49-F238E27FC236}">
                          <a16:creationId xmlns:a16="http://schemas.microsoft.com/office/drawing/2014/main" id="{595E53A9-C1BD-944E-AFD3-36357543870F}"/>
                        </a:ext>
                      </a:extLst>
                    </p:cNvPr>
                    <p:cNvPicPr/>
                    <p:nvPr/>
                  </p:nvPicPr>
                  <p:blipFill>
                    <a:blip r:embed="rId15"/>
                    <a:stretch>
                      <a:fillRect/>
                    </a:stretch>
                  </p:blipFill>
                  <p:spPr>
                    <a:xfrm>
                      <a:off x="5056508" y="3635866"/>
                      <a:ext cx="1369504" cy="1378465"/>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59" name="Ink 58">
                      <a:extLst>
                        <a:ext uri="{FF2B5EF4-FFF2-40B4-BE49-F238E27FC236}">
                          <a16:creationId xmlns:a16="http://schemas.microsoft.com/office/drawing/2014/main" id="{257F1C26-8804-514F-BA74-63E27E5CA73A}"/>
                        </a:ext>
                      </a:extLst>
                    </p14:cNvPr>
                    <p14:cNvContentPartPr/>
                    <p14:nvPr/>
                  </p14:nvContentPartPr>
                  <p14:xfrm>
                    <a:off x="7057965" y="3800994"/>
                    <a:ext cx="3823209" cy="1190096"/>
                  </p14:xfrm>
                </p:contentPart>
              </mc:Choice>
              <mc:Fallback xmlns="">
                <p:pic>
                  <p:nvPicPr>
                    <p:cNvPr id="59" name="Ink 58">
                      <a:extLst>
                        <a:ext uri="{FF2B5EF4-FFF2-40B4-BE49-F238E27FC236}">
                          <a16:creationId xmlns:a16="http://schemas.microsoft.com/office/drawing/2014/main" id="{257F1C26-8804-514F-BA74-63E27E5CA73A}"/>
                        </a:ext>
                      </a:extLst>
                    </p:cNvPr>
                    <p:cNvPicPr/>
                    <p:nvPr/>
                  </p:nvPicPr>
                  <p:blipFill>
                    <a:blip r:embed="rId17"/>
                    <a:stretch>
                      <a:fillRect/>
                    </a:stretch>
                  </p:blipFill>
                  <p:spPr>
                    <a:xfrm>
                      <a:off x="6965728" y="3616483"/>
                      <a:ext cx="4006760" cy="1558195"/>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62" name="Ink 61">
                      <a:extLst>
                        <a:ext uri="{FF2B5EF4-FFF2-40B4-BE49-F238E27FC236}">
                          <a16:creationId xmlns:a16="http://schemas.microsoft.com/office/drawing/2014/main" id="{3DEDF55A-10B2-664F-8202-09696E1037EB}"/>
                        </a:ext>
                      </a:extLst>
                    </p14:cNvPr>
                    <p14:cNvContentPartPr/>
                    <p14:nvPr/>
                  </p14:nvContentPartPr>
                  <p14:xfrm>
                    <a:off x="6854102" y="4251355"/>
                    <a:ext cx="186953" cy="633198"/>
                  </p14:xfrm>
                </p:contentPart>
              </mc:Choice>
              <mc:Fallback xmlns="">
                <p:pic>
                  <p:nvPicPr>
                    <p:cNvPr id="62" name="Ink 61">
                      <a:extLst>
                        <a:ext uri="{FF2B5EF4-FFF2-40B4-BE49-F238E27FC236}">
                          <a16:creationId xmlns:a16="http://schemas.microsoft.com/office/drawing/2014/main" id="{3DEDF55A-10B2-664F-8202-09696E1037EB}"/>
                        </a:ext>
                      </a:extLst>
                    </p:cNvPr>
                    <p:cNvPicPr/>
                    <p:nvPr/>
                  </p:nvPicPr>
                  <p:blipFill>
                    <a:blip r:embed="rId19"/>
                    <a:stretch>
                      <a:fillRect/>
                    </a:stretch>
                  </p:blipFill>
                  <p:spPr>
                    <a:xfrm>
                      <a:off x="6762007" y="4067940"/>
                      <a:ext cx="370222" cy="1000951"/>
                    </a:xfrm>
                    <a:prstGeom prst="rect">
                      <a:avLst/>
                    </a:prstGeom>
                  </p:spPr>
                </p:pic>
              </mc:Fallback>
            </mc:AlternateContent>
          </p:grpSp>
        </p:grpSp>
        <p:sp>
          <p:nvSpPr>
            <p:cNvPr id="38" name="Rectangle 37">
              <a:extLst>
                <a:ext uri="{FF2B5EF4-FFF2-40B4-BE49-F238E27FC236}">
                  <a16:creationId xmlns:a16="http://schemas.microsoft.com/office/drawing/2014/main" id="{F0AF14CD-F67A-AF42-8042-E5443473B5A5}"/>
                </a:ext>
              </a:extLst>
            </p:cNvPr>
            <p:cNvSpPr/>
            <p:nvPr/>
          </p:nvSpPr>
          <p:spPr>
            <a:xfrm rot="2700000">
              <a:off x="8391758" y="5418688"/>
              <a:ext cx="168393" cy="168393"/>
            </a:xfrm>
            <a:prstGeom prst="rect">
              <a:avLst/>
            </a:prstGeom>
            <a:solidFill>
              <a:srgbClr val="FF93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A6AC934F-DE59-294D-9E87-8C6AD09D520A}"/>
                </a:ext>
              </a:extLst>
            </p:cNvPr>
            <p:cNvSpPr/>
            <p:nvPr/>
          </p:nvSpPr>
          <p:spPr>
            <a:xfrm rot="2700000">
              <a:off x="8620798" y="5051140"/>
              <a:ext cx="168393" cy="168393"/>
            </a:xfrm>
            <a:prstGeom prst="rect">
              <a:avLst/>
            </a:prstGeom>
            <a:solidFill>
              <a:srgbClr val="FF93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EA18DFA0-3D0C-BD4F-B280-D5642C76E4A2}"/>
                </a:ext>
              </a:extLst>
            </p:cNvPr>
            <p:cNvSpPr/>
            <p:nvPr/>
          </p:nvSpPr>
          <p:spPr>
            <a:xfrm rot="2700000">
              <a:off x="8030712" y="4840098"/>
              <a:ext cx="168393" cy="168393"/>
            </a:xfrm>
            <a:prstGeom prst="rect">
              <a:avLst/>
            </a:prstGeom>
            <a:solidFill>
              <a:srgbClr val="FF93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D3A35008-0565-F54E-B684-2497B2D251B0}"/>
                </a:ext>
              </a:extLst>
            </p:cNvPr>
            <p:cNvSpPr/>
            <p:nvPr/>
          </p:nvSpPr>
          <p:spPr>
            <a:xfrm rot="2700000">
              <a:off x="10067170" y="4917966"/>
              <a:ext cx="168393" cy="168393"/>
            </a:xfrm>
            <a:prstGeom prst="rect">
              <a:avLst/>
            </a:prstGeom>
            <a:solidFill>
              <a:srgbClr val="92D05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8F3964FC-3CE3-B84D-8B09-2081470D52A8}"/>
                </a:ext>
              </a:extLst>
            </p:cNvPr>
            <p:cNvSpPr/>
            <p:nvPr/>
          </p:nvSpPr>
          <p:spPr>
            <a:xfrm rot="2700000">
              <a:off x="9425553" y="4840098"/>
              <a:ext cx="168393" cy="168393"/>
            </a:xfrm>
            <a:prstGeom prst="rect">
              <a:avLst/>
            </a:prstGeom>
            <a:solidFill>
              <a:srgbClr val="FF93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78726C3C-961C-E34F-BF78-E0340088E872}"/>
                </a:ext>
              </a:extLst>
            </p:cNvPr>
            <p:cNvSpPr/>
            <p:nvPr/>
          </p:nvSpPr>
          <p:spPr>
            <a:xfrm rot="2700000">
              <a:off x="8379832" y="4342679"/>
              <a:ext cx="168393" cy="168393"/>
            </a:xfrm>
            <a:prstGeom prst="rect">
              <a:avLst/>
            </a:prstGeom>
            <a:solidFill>
              <a:srgbClr val="FFFF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0B953C26-4F95-C142-8A43-27F752D3CDFB}"/>
                </a:ext>
              </a:extLst>
            </p:cNvPr>
            <p:cNvSpPr/>
            <p:nvPr/>
          </p:nvSpPr>
          <p:spPr>
            <a:xfrm>
              <a:off x="8281149" y="4240378"/>
              <a:ext cx="423845" cy="353018"/>
            </a:xfrm>
            <a:prstGeom prst="rect">
              <a:avLst/>
            </a:prstGeom>
            <a:noFill/>
            <a:ln>
              <a:solidFill>
                <a:srgbClr val="929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8722C717-6C26-7C43-AAEA-B97FCBE7D81A}"/>
                </a:ext>
              </a:extLst>
            </p:cNvPr>
            <p:cNvCxnSpPr>
              <a:cxnSpLocks/>
            </p:cNvCxnSpPr>
            <p:nvPr/>
          </p:nvCxnSpPr>
          <p:spPr>
            <a:xfrm>
              <a:off x="7011415" y="4108423"/>
              <a:ext cx="1269734" cy="131955"/>
            </a:xfrm>
            <a:prstGeom prst="line">
              <a:avLst/>
            </a:prstGeom>
            <a:ln>
              <a:solidFill>
                <a:srgbClr val="929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D4348077-E06E-FD45-81C5-588C1E82B6CA}"/>
                </a:ext>
              </a:extLst>
            </p:cNvPr>
            <p:cNvCxnSpPr>
              <a:cxnSpLocks/>
            </p:cNvCxnSpPr>
            <p:nvPr/>
          </p:nvCxnSpPr>
          <p:spPr>
            <a:xfrm flipV="1">
              <a:off x="7011415" y="4593396"/>
              <a:ext cx="1252226" cy="1278278"/>
            </a:xfrm>
            <a:prstGeom prst="line">
              <a:avLst/>
            </a:prstGeom>
            <a:ln>
              <a:solidFill>
                <a:srgbClr val="929000"/>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E1ADCB0C-5BB9-AA4D-83B0-4D8F5D0FB39C}"/>
              </a:ext>
            </a:extLst>
          </p:cNvPr>
          <p:cNvGrpSpPr/>
          <p:nvPr/>
        </p:nvGrpSpPr>
        <p:grpSpPr>
          <a:xfrm>
            <a:off x="1185603" y="4301343"/>
            <a:ext cx="2568209" cy="1363651"/>
            <a:chOff x="1185603" y="5383812"/>
            <a:chExt cx="2568209" cy="1363651"/>
          </a:xfrm>
        </p:grpSpPr>
        <p:pic>
          <p:nvPicPr>
            <p:cNvPr id="15" name="Picture 14">
              <a:extLst>
                <a:ext uri="{FF2B5EF4-FFF2-40B4-BE49-F238E27FC236}">
                  <a16:creationId xmlns:a16="http://schemas.microsoft.com/office/drawing/2014/main" id="{8C6C66D3-3ADE-244F-80F7-C5918B85E512}"/>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1185603" y="5383812"/>
              <a:ext cx="2568209" cy="1363651"/>
            </a:xfrm>
            <a:prstGeom prst="rect">
              <a:avLst/>
            </a:prstGeom>
          </p:spPr>
        </p:pic>
        <p:sp>
          <p:nvSpPr>
            <p:cNvPr id="80" name="Rectangle 79">
              <a:extLst>
                <a:ext uri="{FF2B5EF4-FFF2-40B4-BE49-F238E27FC236}">
                  <a16:creationId xmlns:a16="http://schemas.microsoft.com/office/drawing/2014/main" id="{F2CEBB48-6C88-FA4A-8586-44BE18A988FE}"/>
                </a:ext>
              </a:extLst>
            </p:cNvPr>
            <p:cNvSpPr/>
            <p:nvPr/>
          </p:nvSpPr>
          <p:spPr>
            <a:xfrm rot="2700000">
              <a:off x="1307870" y="6224749"/>
              <a:ext cx="168393" cy="168393"/>
            </a:xfrm>
            <a:prstGeom prst="rect">
              <a:avLst/>
            </a:prstGeom>
            <a:solidFill>
              <a:srgbClr val="FFFF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854B8044-5C83-FB4F-AC8F-27FE9B9E3F59}"/>
                </a:ext>
              </a:extLst>
            </p:cNvPr>
            <p:cNvSpPr/>
            <p:nvPr/>
          </p:nvSpPr>
          <p:spPr>
            <a:xfrm rot="2700000">
              <a:off x="1952853" y="5838770"/>
              <a:ext cx="162305" cy="162305"/>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9F50D127-A35C-964C-84FB-DDC4C6087C81}"/>
                </a:ext>
              </a:extLst>
            </p:cNvPr>
            <p:cNvSpPr/>
            <p:nvPr/>
          </p:nvSpPr>
          <p:spPr>
            <a:xfrm rot="2700000">
              <a:off x="2442141" y="6279926"/>
              <a:ext cx="162305" cy="162305"/>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E4F728E8-C8E5-A641-B065-B9C204BB4E21}"/>
              </a:ext>
            </a:extLst>
          </p:cNvPr>
          <p:cNvGrpSpPr/>
          <p:nvPr/>
        </p:nvGrpSpPr>
        <p:grpSpPr>
          <a:xfrm>
            <a:off x="3789947" y="4112556"/>
            <a:ext cx="3221468" cy="1749493"/>
            <a:chOff x="3789947" y="4112556"/>
            <a:chExt cx="3221468" cy="1749493"/>
          </a:xfrm>
        </p:grpSpPr>
        <p:pic>
          <p:nvPicPr>
            <p:cNvPr id="64" name="Picture 63">
              <a:extLst>
                <a:ext uri="{FF2B5EF4-FFF2-40B4-BE49-F238E27FC236}">
                  <a16:creationId xmlns:a16="http://schemas.microsoft.com/office/drawing/2014/main" id="{03C86FD6-DC6A-B443-BD87-D91BCB040DD6}"/>
                </a:ext>
              </a:extLst>
            </p:cNvPr>
            <p:cNvPicPr>
              <a:picLocks noChangeAspect="1"/>
            </p:cNvPicPr>
            <p:nvPr/>
          </p:nvPicPr>
          <p:blipFill>
            <a:blip r:embed="rId21"/>
            <a:stretch>
              <a:fillRect/>
            </a:stretch>
          </p:blipFill>
          <p:spPr>
            <a:xfrm>
              <a:off x="4465031" y="4112556"/>
              <a:ext cx="2546384" cy="1749493"/>
            </a:xfrm>
            <a:prstGeom prst="rect">
              <a:avLst/>
            </a:prstGeom>
            <a:ln w="28575">
              <a:solidFill>
                <a:srgbClr val="929000"/>
              </a:solidFill>
            </a:ln>
          </p:spPr>
        </p:pic>
        <p:sp>
          <p:nvSpPr>
            <p:cNvPr id="73" name="Rectangle 72">
              <a:extLst>
                <a:ext uri="{FF2B5EF4-FFF2-40B4-BE49-F238E27FC236}">
                  <a16:creationId xmlns:a16="http://schemas.microsoft.com/office/drawing/2014/main" id="{FDB9BF45-6E37-3948-9C1A-55DD974AD83A}"/>
                </a:ext>
              </a:extLst>
            </p:cNvPr>
            <p:cNvSpPr/>
            <p:nvPr/>
          </p:nvSpPr>
          <p:spPr>
            <a:xfrm rot="2700000">
              <a:off x="4601459" y="5055170"/>
              <a:ext cx="168393" cy="168393"/>
            </a:xfrm>
            <a:prstGeom prst="rect">
              <a:avLst/>
            </a:prstGeom>
            <a:solidFill>
              <a:srgbClr val="FFFF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ACAF30BB-FFDF-2F47-B540-CEF1278B2EAF}"/>
                </a:ext>
              </a:extLst>
            </p:cNvPr>
            <p:cNvSpPr/>
            <p:nvPr/>
          </p:nvSpPr>
          <p:spPr>
            <a:xfrm rot="2700000">
              <a:off x="5246442" y="4669191"/>
              <a:ext cx="162305" cy="162305"/>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5A093795-085C-B74B-A69C-1CE5F4E4B4DF}"/>
                </a:ext>
              </a:extLst>
            </p:cNvPr>
            <p:cNvSpPr/>
            <p:nvPr/>
          </p:nvSpPr>
          <p:spPr>
            <a:xfrm rot="2700000">
              <a:off x="5735730" y="5110347"/>
              <a:ext cx="162305" cy="162305"/>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125EA8AB-14E8-3140-A00A-61E777EC0C1D}"/>
                </a:ext>
              </a:extLst>
            </p:cNvPr>
            <p:cNvSpPr/>
            <p:nvPr/>
          </p:nvSpPr>
          <p:spPr>
            <a:xfrm rot="2700000">
              <a:off x="4961702" y="4480691"/>
              <a:ext cx="162305" cy="16230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F72C412B-98DF-5043-A109-1B42B2824FD6}"/>
                </a:ext>
              </a:extLst>
            </p:cNvPr>
            <p:cNvSpPr/>
            <p:nvPr/>
          </p:nvSpPr>
          <p:spPr>
            <a:xfrm rot="2700000">
              <a:off x="4620804" y="5403115"/>
              <a:ext cx="162305" cy="16230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54F08D93-0D89-DB42-B4E1-DDC54651E278}"/>
                </a:ext>
              </a:extLst>
            </p:cNvPr>
            <p:cNvCxnSpPr/>
            <p:nvPr/>
          </p:nvCxnSpPr>
          <p:spPr>
            <a:xfrm>
              <a:off x="3789947" y="4892757"/>
              <a:ext cx="481264" cy="0"/>
            </a:xfrm>
            <a:prstGeom prst="straightConnector1">
              <a:avLst/>
            </a:prstGeom>
            <a:ln>
              <a:solidFill>
                <a:srgbClr val="929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8336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C5D88-3565-5D4C-A29F-46FF974CC240}"/>
              </a:ext>
            </a:extLst>
          </p:cNvPr>
          <p:cNvSpPr>
            <a:spLocks noGrp="1"/>
          </p:cNvSpPr>
          <p:nvPr>
            <p:ph type="title"/>
          </p:nvPr>
        </p:nvSpPr>
        <p:spPr/>
        <p:txBody>
          <a:bodyPr/>
          <a:lstStyle/>
          <a:p>
            <a:r>
              <a:rPr lang="en-US" dirty="0"/>
              <a:t>Diagnosing problems and showing influence</a:t>
            </a:r>
          </a:p>
        </p:txBody>
      </p:sp>
      <p:sp>
        <p:nvSpPr>
          <p:cNvPr id="4" name="Content Placeholder 3">
            <a:extLst>
              <a:ext uri="{FF2B5EF4-FFF2-40B4-BE49-F238E27FC236}">
                <a16:creationId xmlns:a16="http://schemas.microsoft.com/office/drawing/2014/main" id="{E5336115-2AC6-E348-BBD5-40884A925698}"/>
              </a:ext>
            </a:extLst>
          </p:cNvPr>
          <p:cNvSpPr>
            <a:spLocks noGrp="1"/>
          </p:cNvSpPr>
          <p:nvPr>
            <p:ph idx="1"/>
          </p:nvPr>
        </p:nvSpPr>
        <p:spPr>
          <a:xfrm>
            <a:off x="132434" y="4376045"/>
            <a:ext cx="11849806" cy="2372321"/>
          </a:xfrm>
          <a:solidFill>
            <a:schemeClr val="bg1"/>
          </a:solidFill>
        </p:spPr>
        <p:txBody>
          <a:bodyPr>
            <a:normAutofit lnSpcReduction="10000"/>
          </a:bodyPr>
          <a:lstStyle/>
          <a:p>
            <a:r>
              <a:rPr lang="en-US" dirty="0"/>
              <a:t>System health problems can be diagnosed</a:t>
            </a:r>
          </a:p>
          <a:p>
            <a:pPr lvl="1"/>
            <a:r>
              <a:rPr lang="en-US" dirty="0"/>
              <a:t>Identify problem areas on system (or subsystem) map</a:t>
            </a:r>
          </a:p>
          <a:p>
            <a:pPr lvl="1"/>
            <a:r>
              <a:rPr lang="en-US" i="1" dirty="0"/>
              <a:t>Zoom in </a:t>
            </a:r>
            <a:r>
              <a:rPr lang="en-US" dirty="0"/>
              <a:t>on pathways leading to problem, check diagnostic indicators</a:t>
            </a:r>
          </a:p>
          <a:p>
            <a:r>
              <a:rPr lang="en-US" dirty="0"/>
              <a:t>Success’s influence on entire system can be shown</a:t>
            </a:r>
          </a:p>
          <a:p>
            <a:pPr lvl="1"/>
            <a:r>
              <a:rPr lang="en-US" dirty="0"/>
              <a:t>From pathway’s success, show spillover on other pathways in subsystem</a:t>
            </a:r>
          </a:p>
          <a:p>
            <a:pPr lvl="1"/>
            <a:r>
              <a:rPr lang="en-US" i="1" dirty="0"/>
              <a:t>Zoom out </a:t>
            </a:r>
            <a:r>
              <a:rPr lang="en-US" dirty="0"/>
              <a:t>to system map, show how subsystem’s success influences rest of system</a:t>
            </a:r>
          </a:p>
          <a:p>
            <a:pPr lvl="1"/>
            <a:endParaRPr lang="en-US" dirty="0"/>
          </a:p>
        </p:txBody>
      </p:sp>
      <p:sp>
        <p:nvSpPr>
          <p:cNvPr id="3" name="Slide Number Placeholder 2">
            <a:extLst>
              <a:ext uri="{FF2B5EF4-FFF2-40B4-BE49-F238E27FC236}">
                <a16:creationId xmlns:a16="http://schemas.microsoft.com/office/drawing/2014/main" id="{FC74AFF0-812F-5E4C-9BC2-5A0A0FC30664}"/>
              </a:ext>
            </a:extLst>
          </p:cNvPr>
          <p:cNvSpPr>
            <a:spLocks noGrp="1"/>
          </p:cNvSpPr>
          <p:nvPr>
            <p:ph type="sldNum" sz="quarter" idx="10"/>
          </p:nvPr>
        </p:nvSpPr>
        <p:spPr/>
        <p:txBody>
          <a:bodyPr/>
          <a:lstStyle/>
          <a:p>
            <a:fld id="{D3184408-21B2-884B-9E26-054E35533E0F}" type="slidenum">
              <a:rPr lang="en-US" smtClean="0"/>
              <a:pPr/>
              <a:t>77</a:t>
            </a:fld>
            <a:endParaRPr lang="en-US"/>
          </a:p>
        </p:txBody>
      </p:sp>
      <p:sp>
        <p:nvSpPr>
          <p:cNvPr id="5" name="Right Arrow 4">
            <a:extLst>
              <a:ext uri="{FF2B5EF4-FFF2-40B4-BE49-F238E27FC236}">
                <a16:creationId xmlns:a16="http://schemas.microsoft.com/office/drawing/2014/main" id="{D17FDF9C-E147-B441-8600-7C5A8CEFEE55}"/>
              </a:ext>
            </a:extLst>
          </p:cNvPr>
          <p:cNvSpPr/>
          <p:nvPr/>
        </p:nvSpPr>
        <p:spPr>
          <a:xfrm>
            <a:off x="1157794" y="3747193"/>
            <a:ext cx="9434393" cy="433142"/>
          </a:xfrm>
          <a:prstGeom prst="rightArrow">
            <a:avLst/>
          </a:prstGeom>
          <a:gradFill flip="none" rotWithShape="1">
            <a:gsLst>
              <a:gs pos="100000">
                <a:schemeClr val="tx2"/>
              </a:gs>
              <a:gs pos="0">
                <a:schemeClr val="tx2">
                  <a:lumMod val="40000"/>
                  <a:lumOff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Zoom out to see spillover and influence on system</a:t>
            </a:r>
          </a:p>
        </p:txBody>
      </p:sp>
      <p:sp>
        <p:nvSpPr>
          <p:cNvPr id="6" name="Left Arrow 5">
            <a:extLst>
              <a:ext uri="{FF2B5EF4-FFF2-40B4-BE49-F238E27FC236}">
                <a16:creationId xmlns:a16="http://schemas.microsoft.com/office/drawing/2014/main" id="{CEFAF357-51A5-5C4E-A96D-24D481D74EF8}"/>
              </a:ext>
            </a:extLst>
          </p:cNvPr>
          <p:cNvSpPr/>
          <p:nvPr/>
        </p:nvSpPr>
        <p:spPr>
          <a:xfrm>
            <a:off x="1157794" y="1342141"/>
            <a:ext cx="9434392" cy="453908"/>
          </a:xfrm>
          <a:prstGeom prst="leftArrow">
            <a:avLst/>
          </a:prstGeom>
          <a:gradFill flip="none" rotWithShape="1">
            <a:gsLst>
              <a:gs pos="0">
                <a:schemeClr val="tx2"/>
              </a:gs>
              <a:gs pos="100000">
                <a:schemeClr val="tx2">
                  <a:lumMod val="40000"/>
                  <a:lumOff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Zoom in to diagnose problems, identify sources of success</a:t>
            </a:r>
          </a:p>
        </p:txBody>
      </p:sp>
      <p:pic>
        <p:nvPicPr>
          <p:cNvPr id="8" name="Picture 7">
            <a:extLst>
              <a:ext uri="{FF2B5EF4-FFF2-40B4-BE49-F238E27FC236}">
                <a16:creationId xmlns:a16="http://schemas.microsoft.com/office/drawing/2014/main" id="{9E13C701-2ADD-7340-84D7-76E05EF1D553}"/>
              </a:ext>
            </a:extLst>
          </p:cNvPr>
          <p:cNvPicPr>
            <a:picLocks noChangeAspect="1"/>
          </p:cNvPicPr>
          <p:nvPr/>
        </p:nvPicPr>
        <p:blipFill>
          <a:blip r:embed="rId3"/>
          <a:stretch>
            <a:fillRect/>
          </a:stretch>
        </p:blipFill>
        <p:spPr>
          <a:xfrm>
            <a:off x="1156086" y="1864289"/>
            <a:ext cx="9410700" cy="1803400"/>
          </a:xfrm>
          <a:prstGeom prst="rect">
            <a:avLst/>
          </a:prstGeom>
        </p:spPr>
      </p:pic>
    </p:spTree>
    <p:extLst>
      <p:ext uri="{BB962C8B-B14F-4D97-AF65-F5344CB8AC3E}">
        <p14:creationId xmlns:p14="http://schemas.microsoft.com/office/powerpoint/2010/main" val="336519593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29D64-B5D6-BD44-BF28-542C507B8950}"/>
              </a:ext>
            </a:extLst>
          </p:cNvPr>
          <p:cNvSpPr>
            <a:spLocks noGrp="1"/>
          </p:cNvSpPr>
          <p:nvPr>
            <p:ph type="title"/>
          </p:nvPr>
        </p:nvSpPr>
        <p:spPr/>
        <p:txBody>
          <a:bodyPr/>
          <a:lstStyle/>
          <a:p>
            <a:r>
              <a:rPr lang="en-US" dirty="0"/>
              <a:t>Implementation</a:t>
            </a:r>
          </a:p>
        </p:txBody>
      </p:sp>
      <p:sp>
        <p:nvSpPr>
          <p:cNvPr id="4" name="Content Placeholder 3">
            <a:extLst>
              <a:ext uri="{FF2B5EF4-FFF2-40B4-BE49-F238E27FC236}">
                <a16:creationId xmlns:a16="http://schemas.microsoft.com/office/drawing/2014/main" id="{CA5399D9-FB38-5C44-B9B2-D61A6A8378BA}"/>
              </a:ext>
            </a:extLst>
          </p:cNvPr>
          <p:cNvSpPr>
            <a:spLocks noGrp="1"/>
          </p:cNvSpPr>
          <p:nvPr>
            <p:ph idx="1"/>
          </p:nvPr>
        </p:nvSpPr>
        <p:spPr>
          <a:xfrm>
            <a:off x="132434" y="1377386"/>
            <a:ext cx="5342243" cy="4731763"/>
          </a:xfrm>
        </p:spPr>
        <p:txBody>
          <a:bodyPr>
            <a:normAutofit fontScale="85000" lnSpcReduction="10000"/>
          </a:bodyPr>
          <a:lstStyle/>
          <a:p>
            <a:r>
              <a:rPr lang="en-US" dirty="0"/>
              <a:t>Lots of data needed, so use existing sources, but consider:</a:t>
            </a:r>
          </a:p>
          <a:p>
            <a:pPr lvl="1"/>
            <a:r>
              <a:rPr lang="en-US" dirty="0"/>
              <a:t>Timeliness: how old? Before or after recent changes?</a:t>
            </a:r>
          </a:p>
          <a:p>
            <a:pPr lvl="1"/>
            <a:r>
              <a:rPr lang="en-US" dirty="0"/>
              <a:t>Scope: nationally or regionally representative?</a:t>
            </a:r>
          </a:p>
          <a:p>
            <a:pPr lvl="1"/>
            <a:r>
              <a:rPr lang="en-US" dirty="0"/>
              <a:t>Relevance: does the question measure all or part of (or a proxy for) the adoption behavior?</a:t>
            </a:r>
          </a:p>
          <a:p>
            <a:r>
              <a:rPr lang="en-US" dirty="0"/>
              <a:t>Periodically revisit map and indicators, adapt approaches</a:t>
            </a:r>
          </a:p>
          <a:p>
            <a:pPr lvl="1"/>
            <a:r>
              <a:rPr lang="en-US" dirty="0"/>
              <a:t>At least once per year, maybe more: depends on pace of change, ability to change course of intervention/activities</a:t>
            </a:r>
          </a:p>
          <a:p>
            <a:pPr lvl="1"/>
            <a:r>
              <a:rPr lang="en-US" dirty="0"/>
              <a:t>Reserve time for interpretation, learning (e.g. workshop)</a:t>
            </a:r>
          </a:p>
          <a:p>
            <a:pPr lvl="1"/>
            <a:r>
              <a:rPr lang="en-US" dirty="0"/>
              <a:t>May need to measure beyond end of project, to understand slow-moving outcomes, spillovers</a:t>
            </a:r>
          </a:p>
        </p:txBody>
      </p:sp>
      <p:sp>
        <p:nvSpPr>
          <p:cNvPr id="3" name="Slide Number Placeholder 2">
            <a:extLst>
              <a:ext uri="{FF2B5EF4-FFF2-40B4-BE49-F238E27FC236}">
                <a16:creationId xmlns:a16="http://schemas.microsoft.com/office/drawing/2014/main" id="{C7826A72-7E61-D24E-BFD6-7AFB01A9642A}"/>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a:ln>
                <a:noFill/>
              </a:ln>
              <a:solidFill>
                <a:srgbClr val="212721"/>
              </a:solidFill>
              <a:effectLst/>
              <a:uLnTx/>
              <a:uFillTx/>
              <a:latin typeface="Calibri"/>
              <a:ea typeface="+mn-ea"/>
              <a:cs typeface="+mn-cs"/>
            </a:endParaRPr>
          </a:p>
        </p:txBody>
      </p:sp>
      <p:pic>
        <p:nvPicPr>
          <p:cNvPr id="10" name="Picture 9">
            <a:extLst>
              <a:ext uri="{FF2B5EF4-FFF2-40B4-BE49-F238E27FC236}">
                <a16:creationId xmlns:a16="http://schemas.microsoft.com/office/drawing/2014/main" id="{83784822-447C-7A4B-B3A1-2E3CE1F5345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3521397" y="2477716"/>
            <a:ext cx="6528270" cy="2780084"/>
          </a:xfrm>
          <a:prstGeom prst="rect">
            <a:avLst/>
          </a:prstGeom>
        </p:spPr>
      </p:pic>
      <p:pic>
        <p:nvPicPr>
          <p:cNvPr id="11" name="Picture 10">
            <a:extLst>
              <a:ext uri="{FF2B5EF4-FFF2-40B4-BE49-F238E27FC236}">
                <a16:creationId xmlns:a16="http://schemas.microsoft.com/office/drawing/2014/main" id="{E7ECD718-76A9-0C4C-AD98-F5B08400768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474677" y="854740"/>
            <a:ext cx="6536391" cy="3284997"/>
          </a:xfrm>
          <a:prstGeom prst="rect">
            <a:avLst/>
          </a:prstGeom>
          <a:ln>
            <a:solidFill>
              <a:schemeClr val="tx1"/>
            </a:solidFill>
          </a:ln>
        </p:spPr>
      </p:pic>
      <p:pic>
        <p:nvPicPr>
          <p:cNvPr id="5" name="Picture 4">
            <a:extLst>
              <a:ext uri="{FF2B5EF4-FFF2-40B4-BE49-F238E27FC236}">
                <a16:creationId xmlns:a16="http://schemas.microsoft.com/office/drawing/2014/main" id="{A22C43EB-79A7-0548-8181-7CEAE218FD5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474678" y="3006019"/>
            <a:ext cx="6584888" cy="3697315"/>
          </a:xfrm>
          <a:prstGeom prst="rect">
            <a:avLst/>
          </a:prstGeom>
          <a:ln>
            <a:solidFill>
              <a:schemeClr val="tx1"/>
            </a:solidFill>
          </a:ln>
        </p:spPr>
      </p:pic>
    </p:spTree>
    <p:extLst>
      <p:ext uri="{BB962C8B-B14F-4D97-AF65-F5344CB8AC3E}">
        <p14:creationId xmlns:p14="http://schemas.microsoft.com/office/powerpoint/2010/main" val="1292397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Adding data</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F6C"/>
                </a:solidFill>
                <a:effectLst/>
                <a:uLnTx/>
                <a:uFillTx/>
                <a:latin typeface="Calibri"/>
                <a:ea typeface="+mn-ea"/>
                <a:cs typeface="+mn-cs"/>
              </a:rPr>
              <a:t>Sub-module: Example with data</a:t>
            </a:r>
          </a:p>
        </p:txBody>
      </p:sp>
    </p:spTree>
    <p:extLst>
      <p:ext uri="{BB962C8B-B14F-4D97-AF65-F5344CB8AC3E}">
        <p14:creationId xmlns:p14="http://schemas.microsoft.com/office/powerpoint/2010/main" val="3427489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8239A-BF20-C54D-9B79-A11A75ED5CB2}"/>
              </a:ext>
            </a:extLst>
          </p:cNvPr>
          <p:cNvSpPr>
            <a:spLocks noGrp="1"/>
          </p:cNvSpPr>
          <p:nvPr>
            <p:ph type="title"/>
          </p:nvPr>
        </p:nvSpPr>
        <p:spPr/>
        <p:txBody>
          <a:bodyPr/>
          <a:lstStyle/>
          <a:p>
            <a:r>
              <a:rPr lang="en-GB" dirty="0"/>
              <a:t>Workshop Objectives</a:t>
            </a:r>
          </a:p>
        </p:txBody>
      </p:sp>
      <p:sp>
        <p:nvSpPr>
          <p:cNvPr id="3" name="Content Placeholder 2">
            <a:extLst>
              <a:ext uri="{FF2B5EF4-FFF2-40B4-BE49-F238E27FC236}">
                <a16:creationId xmlns:a16="http://schemas.microsoft.com/office/drawing/2014/main" id="{615CF90A-82A4-5342-AED9-1BCC9353913A}"/>
              </a:ext>
            </a:extLst>
          </p:cNvPr>
          <p:cNvSpPr>
            <a:spLocks noGrp="1"/>
          </p:cNvSpPr>
          <p:nvPr>
            <p:ph idx="1"/>
          </p:nvPr>
        </p:nvSpPr>
        <p:spPr/>
        <p:txBody>
          <a:bodyPr/>
          <a:lstStyle/>
          <a:p>
            <a:r>
              <a:rPr lang="en-GB" dirty="0"/>
              <a:t>[outline workshop objectives]</a:t>
            </a:r>
          </a:p>
        </p:txBody>
      </p:sp>
      <p:sp>
        <p:nvSpPr>
          <p:cNvPr id="4" name="Slide Number Placeholder 3">
            <a:extLst>
              <a:ext uri="{FF2B5EF4-FFF2-40B4-BE49-F238E27FC236}">
                <a16:creationId xmlns:a16="http://schemas.microsoft.com/office/drawing/2014/main" id="{69F98CD1-4280-7E48-89E4-DC1582628C69}"/>
              </a:ext>
            </a:extLst>
          </p:cNvPr>
          <p:cNvSpPr>
            <a:spLocks noGrp="1"/>
          </p:cNvSpPr>
          <p:nvPr>
            <p:ph type="sldNum" sz="quarter" idx="10"/>
          </p:nvPr>
        </p:nvSpPr>
        <p:spPr/>
        <p:txBody>
          <a:bodyPr/>
          <a:lstStyle/>
          <a:p>
            <a:fld id="{D3184408-21B2-884B-9E26-054E35533E0F}" type="slidenum">
              <a:rPr lang="en-US" smtClean="0"/>
              <a:pPr/>
              <a:t>8</a:t>
            </a:fld>
            <a:endParaRPr lang="en-US" dirty="0"/>
          </a:p>
        </p:txBody>
      </p:sp>
    </p:spTree>
    <p:extLst>
      <p:ext uri="{BB962C8B-B14F-4D97-AF65-F5344CB8AC3E}">
        <p14:creationId xmlns:p14="http://schemas.microsoft.com/office/powerpoint/2010/main" val="236930358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Provide a short example adding data to several related “access to finance” pathways.</a:t>
            </a:r>
          </a:p>
          <a:p>
            <a:pPr marL="114297" indent="0">
              <a:buNone/>
            </a:pPr>
            <a:r>
              <a:rPr lang="en-GB" sz="1600" b="1" dirty="0"/>
              <a:t>Guidelines:</a:t>
            </a:r>
          </a:p>
          <a:p>
            <a:pPr marL="114297" indent="0">
              <a:buNone/>
            </a:pPr>
            <a:r>
              <a:rPr lang="en-GB" sz="1600" dirty="0"/>
              <a:t>None.</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Example data</a:t>
            </a:r>
          </a:p>
          <a:p>
            <a:r>
              <a:rPr lang="en-GB" sz="1600" dirty="0"/>
              <a:t>Access pathway</a:t>
            </a:r>
          </a:p>
          <a:p>
            <a:r>
              <a:rPr lang="en-GB" sz="1600" dirty="0"/>
              <a:t>Loan Requirements pathway</a:t>
            </a:r>
          </a:p>
          <a:p>
            <a:r>
              <a:rPr lang="en-GB" sz="1600" dirty="0"/>
              <a:t>Demand pathway</a:t>
            </a:r>
          </a:p>
          <a:p>
            <a:r>
              <a:rPr lang="en-GB" sz="1600" dirty="0"/>
              <a:t>Subsystem: Access to Finance</a:t>
            </a:r>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92107264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06392-8270-9644-B1D1-66A6B2DD41E4}"/>
              </a:ext>
            </a:extLst>
          </p:cNvPr>
          <p:cNvSpPr>
            <a:spLocks noGrp="1"/>
          </p:cNvSpPr>
          <p:nvPr>
            <p:ph type="title"/>
          </p:nvPr>
        </p:nvSpPr>
        <p:spPr/>
        <p:txBody>
          <a:bodyPr/>
          <a:lstStyle/>
          <a:p>
            <a:r>
              <a:rPr lang="en-US" dirty="0"/>
              <a:t>Example with measured data: access to finance</a:t>
            </a:r>
          </a:p>
        </p:txBody>
      </p:sp>
      <p:sp>
        <p:nvSpPr>
          <p:cNvPr id="3" name="Content Placeholder 2">
            <a:extLst>
              <a:ext uri="{FF2B5EF4-FFF2-40B4-BE49-F238E27FC236}">
                <a16:creationId xmlns:a16="http://schemas.microsoft.com/office/drawing/2014/main" id="{443A0CCD-1FAC-5E4C-ADB0-FAE3360FBA78}"/>
              </a:ext>
            </a:extLst>
          </p:cNvPr>
          <p:cNvSpPr>
            <a:spLocks noGrp="1"/>
          </p:cNvSpPr>
          <p:nvPr>
            <p:ph idx="1"/>
          </p:nvPr>
        </p:nvSpPr>
        <p:spPr/>
        <p:txBody>
          <a:bodyPr/>
          <a:lstStyle/>
          <a:p>
            <a:r>
              <a:rPr lang="en-US" dirty="0"/>
              <a:t>Measured three finance pathways</a:t>
            </a:r>
          </a:p>
          <a:p>
            <a:pPr lvl="1"/>
            <a:r>
              <a:rPr lang="en-US" dirty="0"/>
              <a:t>Access</a:t>
            </a:r>
          </a:p>
          <a:p>
            <a:pPr lvl="1"/>
            <a:r>
              <a:rPr lang="en-US" dirty="0"/>
              <a:t>Loan Requirements</a:t>
            </a:r>
          </a:p>
          <a:p>
            <a:pPr lvl="1"/>
            <a:r>
              <a:rPr lang="en-US" dirty="0"/>
              <a:t>Demand</a:t>
            </a:r>
          </a:p>
          <a:p>
            <a:r>
              <a:rPr lang="en-US" dirty="0"/>
              <a:t>Used existing data, publicly available (mostly)</a:t>
            </a:r>
          </a:p>
          <a:p>
            <a:pPr lvl="1"/>
            <a:r>
              <a:rPr lang="en-US" dirty="0"/>
              <a:t>Sought data for all elements, to identify “holes” in data </a:t>
            </a:r>
          </a:p>
          <a:p>
            <a:r>
              <a:rPr lang="en-US" dirty="0"/>
              <a:t>Rated status according to scale (approx.)</a:t>
            </a:r>
          </a:p>
        </p:txBody>
      </p:sp>
      <p:sp>
        <p:nvSpPr>
          <p:cNvPr id="4" name="Slide Number Placeholder 3">
            <a:extLst>
              <a:ext uri="{FF2B5EF4-FFF2-40B4-BE49-F238E27FC236}">
                <a16:creationId xmlns:a16="http://schemas.microsoft.com/office/drawing/2014/main" id="{9CCAD627-890C-5A40-AADE-C74B7564B327}"/>
              </a:ext>
            </a:extLst>
          </p:cNvPr>
          <p:cNvSpPr>
            <a:spLocks noGrp="1"/>
          </p:cNvSpPr>
          <p:nvPr>
            <p:ph type="sldNum" sz="quarter" idx="10"/>
          </p:nvPr>
        </p:nvSpPr>
        <p:spPr/>
        <p:txBody>
          <a:bodyPr/>
          <a:lstStyle/>
          <a:p>
            <a:fld id="{D3184408-21B2-884B-9E26-054E35533E0F}" type="slidenum">
              <a:rPr lang="en-US" smtClean="0"/>
              <a:pPr/>
              <a:t>81</a:t>
            </a:fld>
            <a:endParaRPr lang="en-US"/>
          </a:p>
        </p:txBody>
      </p:sp>
      <p:pic>
        <p:nvPicPr>
          <p:cNvPr id="6" name="Picture 5">
            <a:extLst>
              <a:ext uri="{FF2B5EF4-FFF2-40B4-BE49-F238E27FC236}">
                <a16:creationId xmlns:a16="http://schemas.microsoft.com/office/drawing/2014/main" id="{DE805A0A-7282-954C-9CCB-1017EF3A6C1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529485" y="4629898"/>
            <a:ext cx="2997082" cy="1918474"/>
          </a:xfrm>
          <a:prstGeom prst="rect">
            <a:avLst/>
          </a:prstGeom>
        </p:spPr>
      </p:pic>
      <p:graphicFrame>
        <p:nvGraphicFramePr>
          <p:cNvPr id="7" name="Table 6">
            <a:extLst>
              <a:ext uri="{FF2B5EF4-FFF2-40B4-BE49-F238E27FC236}">
                <a16:creationId xmlns:a16="http://schemas.microsoft.com/office/drawing/2014/main" id="{18250867-8C6F-FA45-9B10-5171C718A7C2}"/>
              </a:ext>
            </a:extLst>
          </p:cNvPr>
          <p:cNvGraphicFramePr>
            <a:graphicFrameLocks noGrp="1"/>
          </p:cNvGraphicFramePr>
          <p:nvPr/>
        </p:nvGraphicFramePr>
        <p:xfrm>
          <a:off x="7335175" y="1208270"/>
          <a:ext cx="4675293" cy="4730760"/>
        </p:xfrm>
        <a:graphic>
          <a:graphicData uri="http://schemas.openxmlformats.org/drawingml/2006/table">
            <a:tbl>
              <a:tblPr>
                <a:tableStyleId>{5C22544A-7EE6-4342-B048-85BDC9FD1C3A}</a:tableStyleId>
              </a:tblPr>
              <a:tblGrid>
                <a:gridCol w="4675293">
                  <a:extLst>
                    <a:ext uri="{9D8B030D-6E8A-4147-A177-3AD203B41FA5}">
                      <a16:colId xmlns:a16="http://schemas.microsoft.com/office/drawing/2014/main" val="1674822386"/>
                    </a:ext>
                  </a:extLst>
                </a:gridCol>
              </a:tblGrid>
              <a:tr h="139140">
                <a:tc>
                  <a:txBody>
                    <a:bodyPr/>
                    <a:lstStyle/>
                    <a:p>
                      <a:pPr algn="l" fontAlgn="b"/>
                      <a:r>
                        <a:rPr lang="en-US" sz="800" b="1" u="none" strike="noStrike" dirty="0">
                          <a:effectLst/>
                        </a:rPr>
                        <a:t>Sources</a:t>
                      </a:r>
                      <a:r>
                        <a:rPr lang="en-US" sz="800" u="none" strike="noStrike" dirty="0">
                          <a:effectLst/>
                        </a:rPr>
                        <a:t> </a:t>
                      </a:r>
                      <a:endParaRPr lang="en-US" sz="800" b="0" i="0" u="none" strike="noStrike" dirty="0">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3577504220"/>
                  </a:ext>
                </a:extLst>
              </a:tr>
              <a:tr h="139140">
                <a:tc>
                  <a:txBody>
                    <a:bodyPr/>
                    <a:lstStyle/>
                    <a:p>
                      <a:pPr algn="l" fontAlgn="b"/>
                      <a:r>
                        <a:rPr lang="en-US" sz="800" u="none" strike="noStrike">
                          <a:effectLst/>
                        </a:rPr>
                        <a:t>Access and Use of Credit in Uganda - EPRC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2986870647"/>
                  </a:ext>
                </a:extLst>
              </a:tr>
              <a:tr h="139140">
                <a:tc>
                  <a:txBody>
                    <a:bodyPr/>
                    <a:lstStyle/>
                    <a:p>
                      <a:pPr algn="l" fontAlgn="b"/>
                      <a:r>
                        <a:rPr lang="en-US" sz="800" u="none" strike="noStrike">
                          <a:effectLst/>
                        </a:rPr>
                        <a:t>Access to and Investment of Formal Micro Credit by Smallholder Farmers - 2011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3739902834"/>
                  </a:ext>
                </a:extLst>
              </a:tr>
              <a:tr h="139140">
                <a:tc>
                  <a:txBody>
                    <a:bodyPr/>
                    <a:lstStyle/>
                    <a:p>
                      <a:pPr algn="l" fontAlgn="b"/>
                      <a:r>
                        <a:rPr lang="en-US" sz="800" u="none" strike="noStrike">
                          <a:effectLst/>
                        </a:rPr>
                        <a:t>Ag Finance in Uganda - The Way Forward 2004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1177030382"/>
                  </a:ext>
                </a:extLst>
              </a:tr>
              <a:tr h="139140">
                <a:tc>
                  <a:txBody>
                    <a:bodyPr/>
                    <a:lstStyle/>
                    <a:p>
                      <a:pPr algn="l" fontAlgn="b"/>
                      <a:r>
                        <a:rPr lang="en-US" sz="800" u="none" strike="noStrike">
                          <a:effectLst/>
                        </a:rPr>
                        <a:t>Bank Efficiency, Ownership and Market Structure - WPS 2006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2081171790"/>
                  </a:ext>
                </a:extLst>
              </a:tr>
              <a:tr h="139140">
                <a:tc>
                  <a:txBody>
                    <a:bodyPr/>
                    <a:lstStyle/>
                    <a:p>
                      <a:pPr algn="l" fontAlgn="b"/>
                      <a:r>
                        <a:rPr lang="en-US" sz="800" u="none" strike="noStrike">
                          <a:effectLst/>
                        </a:rPr>
                        <a:t>Barriers to Bank Access and Use Around the World - WPS 2006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3524552646"/>
                  </a:ext>
                </a:extLst>
              </a:tr>
              <a:tr h="139140">
                <a:tc>
                  <a:txBody>
                    <a:bodyPr/>
                    <a:lstStyle/>
                    <a:p>
                      <a:pPr algn="l" fontAlgn="b"/>
                      <a:r>
                        <a:rPr lang="en-US" sz="800" u="none" strike="noStrike">
                          <a:effectLst/>
                        </a:rPr>
                        <a:t>Business Environment and Growth Potential of Micro and Small Manufacturing Enterprises in Uganda - 2011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61984372"/>
                  </a:ext>
                </a:extLst>
              </a:tr>
              <a:tr h="139140">
                <a:tc>
                  <a:txBody>
                    <a:bodyPr/>
                    <a:lstStyle/>
                    <a:p>
                      <a:pPr algn="l" fontAlgn="b"/>
                      <a:r>
                        <a:rPr lang="en-US" sz="800" u="none" strike="noStrike">
                          <a:effectLst/>
                        </a:rPr>
                        <a:t>Can Mobile Money Help Firms Mitigate the Problem of Access to Finance in Eastern Sub-Saharan Africa - 2018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3385944250"/>
                  </a:ext>
                </a:extLst>
              </a:tr>
              <a:tr h="139140">
                <a:tc>
                  <a:txBody>
                    <a:bodyPr/>
                    <a:lstStyle/>
                    <a:p>
                      <a:pPr algn="l" fontAlgn="b"/>
                      <a:r>
                        <a:rPr lang="en-US" sz="800" u="none" strike="noStrike">
                          <a:effectLst/>
                        </a:rPr>
                        <a:t>Catalyzing Smallholder Ag Finance - 2012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2165237965"/>
                  </a:ext>
                </a:extLst>
              </a:tr>
              <a:tr h="139140">
                <a:tc>
                  <a:txBody>
                    <a:bodyPr/>
                    <a:lstStyle/>
                    <a:p>
                      <a:pPr algn="l" fontAlgn="b"/>
                      <a:r>
                        <a:rPr lang="en-US" sz="800" u="none" strike="noStrike">
                          <a:effectLst/>
                        </a:rPr>
                        <a:t>Credit Demand and Credit Rationing in the Informal Financing Sector in Uganda - 2005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3944519170"/>
                  </a:ext>
                </a:extLst>
              </a:tr>
              <a:tr h="139140">
                <a:tc>
                  <a:txBody>
                    <a:bodyPr/>
                    <a:lstStyle/>
                    <a:p>
                      <a:pPr algn="l" fontAlgn="b"/>
                      <a:r>
                        <a:rPr lang="en-US" sz="800" u="none" strike="noStrike">
                          <a:effectLst/>
                        </a:rPr>
                        <a:t>Factors Influencing Smallholder Farmer Access to Credit - 2013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3377761297"/>
                  </a:ext>
                </a:extLst>
              </a:tr>
              <a:tr h="139140">
                <a:tc>
                  <a:txBody>
                    <a:bodyPr/>
                    <a:lstStyle/>
                    <a:p>
                      <a:pPr algn="l" fontAlgn="b"/>
                      <a:r>
                        <a:rPr lang="en-US" sz="800" u="none" strike="noStrike">
                          <a:effectLst/>
                        </a:rPr>
                        <a:t>Financial Access and Exclusion in Kenya and Uganda - 2011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1098095884"/>
                  </a:ext>
                </a:extLst>
              </a:tr>
              <a:tr h="139140">
                <a:tc>
                  <a:txBody>
                    <a:bodyPr/>
                    <a:lstStyle/>
                    <a:p>
                      <a:pPr algn="l" fontAlgn="b"/>
                      <a:r>
                        <a:rPr lang="en-US" sz="800" u="none" strike="noStrike">
                          <a:effectLst/>
                        </a:rPr>
                        <a:t>Financing Medicine's Last Mile in Uganda - MIT 2015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2105404987"/>
                  </a:ext>
                </a:extLst>
              </a:tr>
              <a:tr h="139140">
                <a:tc>
                  <a:txBody>
                    <a:bodyPr/>
                    <a:lstStyle/>
                    <a:p>
                      <a:pPr algn="l" fontAlgn="b"/>
                      <a:r>
                        <a:rPr lang="en-US" sz="800" u="none" strike="noStrike">
                          <a:effectLst/>
                        </a:rPr>
                        <a:t>FinScope Topline Findings Report - FSDU 2018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358617227"/>
                  </a:ext>
                </a:extLst>
              </a:tr>
              <a:tr h="139140">
                <a:tc>
                  <a:txBody>
                    <a:bodyPr/>
                    <a:lstStyle/>
                    <a:p>
                      <a:pPr algn="l" fontAlgn="b"/>
                      <a:r>
                        <a:rPr lang="en-US" sz="800" u="none" strike="noStrike">
                          <a:effectLst/>
                        </a:rPr>
                        <a:t>Health Financing Strategy - ROU 2016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3647452372"/>
                  </a:ext>
                </a:extLst>
              </a:tr>
              <a:tr h="139140">
                <a:tc>
                  <a:txBody>
                    <a:bodyPr/>
                    <a:lstStyle/>
                    <a:p>
                      <a:pPr algn="l" fontAlgn="b"/>
                      <a:r>
                        <a:rPr lang="en-US" sz="800" u="none" strike="noStrike">
                          <a:effectLst/>
                        </a:rPr>
                        <a:t>How to Make Ag Finance Work - 2014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2148285329"/>
                  </a:ext>
                </a:extLst>
              </a:tr>
              <a:tr h="139140">
                <a:tc>
                  <a:txBody>
                    <a:bodyPr/>
                    <a:lstStyle/>
                    <a:p>
                      <a:pPr algn="l" fontAlgn="b"/>
                      <a:r>
                        <a:rPr lang="en-US" sz="800" u="none" strike="noStrike">
                          <a:effectLst/>
                        </a:rPr>
                        <a:t>Increasing Ag Sector Financing - 2010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1652479605"/>
                  </a:ext>
                </a:extLst>
              </a:tr>
              <a:tr h="139140">
                <a:tc>
                  <a:txBody>
                    <a:bodyPr/>
                    <a:lstStyle/>
                    <a:p>
                      <a:pPr algn="l" fontAlgn="b"/>
                      <a:r>
                        <a:rPr lang="en-US" sz="800" u="none" strike="noStrike">
                          <a:effectLst/>
                        </a:rPr>
                        <a:t>Inflection Point - Dalberg 2016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1391846602"/>
                  </a:ext>
                </a:extLst>
              </a:tr>
              <a:tr h="139140">
                <a:tc>
                  <a:txBody>
                    <a:bodyPr/>
                    <a:lstStyle/>
                    <a:p>
                      <a:pPr algn="l" fontAlgn="b"/>
                      <a:r>
                        <a:rPr lang="en-US" sz="800" u="none" strike="noStrike">
                          <a:effectLst/>
                        </a:rPr>
                        <a:t>Social Capital and Access to Credit Evidence from Uganda - 2016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226754788"/>
                  </a:ext>
                </a:extLst>
              </a:tr>
              <a:tr h="139140">
                <a:tc>
                  <a:txBody>
                    <a:bodyPr/>
                    <a:lstStyle/>
                    <a:p>
                      <a:pPr algn="l" fontAlgn="b"/>
                      <a:r>
                        <a:rPr lang="en-US" sz="800" u="none" strike="noStrike">
                          <a:effectLst/>
                        </a:rPr>
                        <a:t>Strategic Plan 2015 to 2020 - FSDU 2015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1513610760"/>
                  </a:ext>
                </a:extLst>
              </a:tr>
              <a:tr h="139140">
                <a:tc>
                  <a:txBody>
                    <a:bodyPr/>
                    <a:lstStyle/>
                    <a:p>
                      <a:pPr algn="l" fontAlgn="b"/>
                      <a:r>
                        <a:rPr lang="en-US" sz="800" u="none" strike="noStrike">
                          <a:effectLst/>
                        </a:rPr>
                        <a:t>Sub-Saharan Africa Banking Review - EY 2014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709452379"/>
                  </a:ext>
                </a:extLst>
              </a:tr>
              <a:tr h="139140">
                <a:tc>
                  <a:txBody>
                    <a:bodyPr/>
                    <a:lstStyle/>
                    <a:p>
                      <a:pPr algn="l" fontAlgn="b"/>
                      <a:r>
                        <a:rPr lang="en-US" sz="800" u="none" strike="noStrike">
                          <a:effectLst/>
                        </a:rPr>
                        <a:t>The Global Findex Database - World Bank 2017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1608720876"/>
                  </a:ext>
                </a:extLst>
              </a:tr>
              <a:tr h="139140">
                <a:tc>
                  <a:txBody>
                    <a:bodyPr/>
                    <a:lstStyle/>
                    <a:p>
                      <a:pPr algn="l" fontAlgn="b"/>
                      <a:r>
                        <a:rPr lang="en-US" sz="800" u="none" strike="noStrike">
                          <a:effectLst/>
                        </a:rPr>
                        <a:t>The Power of Mapping Financial Services Data - 2013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4275911425"/>
                  </a:ext>
                </a:extLst>
              </a:tr>
              <a:tr h="139140">
                <a:tc>
                  <a:txBody>
                    <a:bodyPr/>
                    <a:lstStyle/>
                    <a:p>
                      <a:pPr algn="l" fontAlgn="b"/>
                      <a:r>
                        <a:rPr lang="en-US" sz="800" u="none" strike="noStrike">
                          <a:effectLst/>
                        </a:rPr>
                        <a:t>The Profit Orientation of Microfinance and Effective Interest Rates - 2012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4258955326"/>
                  </a:ext>
                </a:extLst>
              </a:tr>
              <a:tr h="139140">
                <a:tc>
                  <a:txBody>
                    <a:bodyPr/>
                    <a:lstStyle/>
                    <a:p>
                      <a:pPr algn="l" fontAlgn="b"/>
                      <a:r>
                        <a:rPr lang="en-US" sz="800" u="none" strike="noStrike">
                          <a:effectLst/>
                        </a:rPr>
                        <a:t>Uganda Ag Finance Yearbook - BOU 2015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1667205016"/>
                  </a:ext>
                </a:extLst>
              </a:tr>
              <a:tr h="139140">
                <a:tc>
                  <a:txBody>
                    <a:bodyPr/>
                    <a:lstStyle/>
                    <a:p>
                      <a:pPr algn="l" fontAlgn="b"/>
                      <a:r>
                        <a:rPr lang="en-US" sz="800" u="none" strike="noStrike">
                          <a:effectLst/>
                        </a:rPr>
                        <a:t>Uganda Ag Finance Yearbook 2011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3876353013"/>
                  </a:ext>
                </a:extLst>
              </a:tr>
              <a:tr h="139140">
                <a:tc>
                  <a:txBody>
                    <a:bodyPr/>
                    <a:lstStyle/>
                    <a:p>
                      <a:pPr algn="l" fontAlgn="b"/>
                      <a:r>
                        <a:rPr lang="en-US" sz="800" u="none" strike="noStrike">
                          <a:effectLst/>
                        </a:rPr>
                        <a:t>Uganda Economic Update - World Bank 2017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1409701014"/>
                  </a:ext>
                </a:extLst>
              </a:tr>
              <a:tr h="139140">
                <a:tc>
                  <a:txBody>
                    <a:bodyPr/>
                    <a:lstStyle/>
                    <a:p>
                      <a:pPr algn="l" fontAlgn="b"/>
                      <a:r>
                        <a:rPr lang="en-US" sz="800" u="none" strike="noStrike">
                          <a:effectLst/>
                        </a:rPr>
                        <a:t>Uganda National Financial Inclusion Strategy 2017 to 2022 - ROU 2017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3087965193"/>
                  </a:ext>
                </a:extLst>
              </a:tr>
              <a:tr h="139140">
                <a:tc>
                  <a:txBody>
                    <a:bodyPr/>
                    <a:lstStyle/>
                    <a:p>
                      <a:pPr algn="l" fontAlgn="b"/>
                      <a:r>
                        <a:rPr lang="en-US" sz="800" u="none" strike="noStrike">
                          <a:effectLst/>
                        </a:rPr>
                        <a:t>Why are interest spreads so high in Uganda? - 2008 </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1877074528"/>
                  </a:ext>
                </a:extLst>
              </a:tr>
              <a:tr h="139140">
                <a:tc>
                  <a:txBody>
                    <a:bodyPr/>
                    <a:lstStyle/>
                    <a:p>
                      <a:pPr algn="l" fontAlgn="b"/>
                      <a:r>
                        <a:rPr lang="en-US" sz="800" u="none" strike="noStrike">
                          <a:effectLst/>
                        </a:rPr>
                        <a:t>CGAP Smallholder Household Survey_UGA 2015_Household_Mar18</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2674010141"/>
                  </a:ext>
                </a:extLst>
              </a:tr>
              <a:tr h="139140">
                <a:tc>
                  <a:txBody>
                    <a:bodyPr/>
                    <a:lstStyle/>
                    <a:p>
                      <a:pPr algn="l" fontAlgn="b"/>
                      <a:r>
                        <a:rPr lang="en-US" sz="800" u="none" strike="noStrike">
                          <a:effectLst/>
                        </a:rPr>
                        <a:t>CGAP Smallholder Household Survey_UGA 2015_Single_Mar18</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2904895350"/>
                  </a:ext>
                </a:extLst>
              </a:tr>
              <a:tr h="139140">
                <a:tc>
                  <a:txBody>
                    <a:bodyPr/>
                    <a:lstStyle/>
                    <a:p>
                      <a:pPr algn="l" fontAlgn="b"/>
                      <a:r>
                        <a:rPr lang="en-US" sz="800" u="none" strike="noStrike">
                          <a:effectLst/>
                        </a:rPr>
                        <a:t>cgap_smallholder_household_survey_uga_2015_multiple_feb_16</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1265574164"/>
                  </a:ext>
                </a:extLst>
              </a:tr>
              <a:tr h="139140">
                <a:tc>
                  <a:txBody>
                    <a:bodyPr/>
                    <a:lstStyle/>
                    <a:p>
                      <a:pPr algn="l" fontAlgn="b"/>
                      <a:r>
                        <a:rPr lang="en-US" sz="800" u="none" strike="noStrike">
                          <a:effectLst/>
                        </a:rPr>
                        <a:t>Global Findex Database</a:t>
                      </a:r>
                      <a:endParaRPr lang="en-US" sz="800" b="0" i="0" u="none" strike="noStrike">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2054299747"/>
                  </a:ext>
                </a:extLst>
              </a:tr>
              <a:tr h="139140">
                <a:tc>
                  <a:txBody>
                    <a:bodyPr/>
                    <a:lstStyle/>
                    <a:p>
                      <a:pPr algn="l" fontAlgn="b"/>
                      <a:r>
                        <a:rPr lang="en-US" sz="800" u="none" strike="noStrike" dirty="0">
                          <a:effectLst/>
                        </a:rPr>
                        <a:t>Final FS Uganda 2018 current dataset</a:t>
                      </a:r>
                      <a:endParaRPr lang="en-US" sz="800" b="0" i="0" u="none" strike="noStrike" dirty="0">
                        <a:solidFill>
                          <a:srgbClr val="000000"/>
                        </a:solidFill>
                        <a:effectLst/>
                        <a:latin typeface="Calibri" panose="020F0502020204030204" pitchFamily="34" charset="0"/>
                      </a:endParaRPr>
                    </a:p>
                  </a:txBody>
                  <a:tcPr marL="6522" marR="6522" marT="6522" marB="0" anchor="b"/>
                </a:tc>
                <a:extLst>
                  <a:ext uri="{0D108BD9-81ED-4DB2-BD59-A6C34878D82A}">
                    <a16:rowId xmlns:a16="http://schemas.microsoft.com/office/drawing/2014/main" val="1646396865"/>
                  </a:ext>
                </a:extLst>
              </a:tr>
            </a:tbl>
          </a:graphicData>
        </a:graphic>
      </p:graphicFrame>
      <p:sp>
        <p:nvSpPr>
          <p:cNvPr id="8" name="TextBox 7">
            <a:extLst>
              <a:ext uri="{FF2B5EF4-FFF2-40B4-BE49-F238E27FC236}">
                <a16:creationId xmlns:a16="http://schemas.microsoft.com/office/drawing/2014/main" id="{DFC9C478-3944-6645-984D-C2D8149CACA2}"/>
              </a:ext>
            </a:extLst>
          </p:cNvPr>
          <p:cNvSpPr txBox="1"/>
          <p:nvPr/>
        </p:nvSpPr>
        <p:spPr>
          <a:xfrm>
            <a:off x="1162820" y="5446216"/>
            <a:ext cx="2247202" cy="646331"/>
          </a:xfrm>
          <a:prstGeom prst="rect">
            <a:avLst/>
          </a:prstGeom>
          <a:noFill/>
        </p:spPr>
        <p:txBody>
          <a:bodyPr wrap="square" rtlCol="0">
            <a:spAutoFit/>
          </a:bodyPr>
          <a:lstStyle/>
          <a:p>
            <a:r>
              <a:rPr lang="en-US" dirty="0"/>
              <a:t>Adopted by all targeted participants</a:t>
            </a:r>
          </a:p>
        </p:txBody>
      </p:sp>
      <p:sp>
        <p:nvSpPr>
          <p:cNvPr id="9" name="TextBox 8">
            <a:extLst>
              <a:ext uri="{FF2B5EF4-FFF2-40B4-BE49-F238E27FC236}">
                <a16:creationId xmlns:a16="http://schemas.microsoft.com/office/drawing/2014/main" id="{FB6DF7CE-92C5-E941-B604-6D5B043F6F53}"/>
              </a:ext>
            </a:extLst>
          </p:cNvPr>
          <p:cNvSpPr txBox="1"/>
          <p:nvPr/>
        </p:nvSpPr>
        <p:spPr>
          <a:xfrm>
            <a:off x="1172012" y="4597644"/>
            <a:ext cx="1548866" cy="646331"/>
          </a:xfrm>
          <a:prstGeom prst="rect">
            <a:avLst/>
          </a:prstGeom>
          <a:noFill/>
        </p:spPr>
        <p:txBody>
          <a:bodyPr wrap="square" rtlCol="0">
            <a:spAutoFit/>
          </a:bodyPr>
          <a:lstStyle/>
          <a:p>
            <a:r>
              <a:rPr lang="en-US" dirty="0"/>
              <a:t>Expanded to most others</a:t>
            </a:r>
          </a:p>
        </p:txBody>
      </p:sp>
      <p:grpSp>
        <p:nvGrpSpPr>
          <p:cNvPr id="10" name="Group 9">
            <a:extLst>
              <a:ext uri="{FF2B5EF4-FFF2-40B4-BE49-F238E27FC236}">
                <a16:creationId xmlns:a16="http://schemas.microsoft.com/office/drawing/2014/main" id="{9E8BE4A2-654D-914E-A6E0-BD00C62106A5}"/>
              </a:ext>
            </a:extLst>
          </p:cNvPr>
          <p:cNvGrpSpPr/>
          <p:nvPr/>
        </p:nvGrpSpPr>
        <p:grpSpPr>
          <a:xfrm>
            <a:off x="854171" y="4728464"/>
            <a:ext cx="309892" cy="1159825"/>
            <a:chOff x="5506415" y="532575"/>
            <a:chExt cx="309892" cy="1159825"/>
          </a:xfrm>
        </p:grpSpPr>
        <p:sp>
          <p:nvSpPr>
            <p:cNvPr id="11" name="Rectangle 10">
              <a:extLst>
                <a:ext uri="{FF2B5EF4-FFF2-40B4-BE49-F238E27FC236}">
                  <a16:creationId xmlns:a16="http://schemas.microsoft.com/office/drawing/2014/main" id="{63EBAE6D-CE01-F44A-8988-7E8C7113D994}"/>
                </a:ext>
              </a:extLst>
            </p:cNvPr>
            <p:cNvSpPr/>
            <p:nvPr/>
          </p:nvSpPr>
          <p:spPr>
            <a:xfrm rot="16200000">
              <a:off x="5380593" y="1376148"/>
              <a:ext cx="442073" cy="190430"/>
            </a:xfrm>
            <a:prstGeom prst="rect">
              <a:avLst/>
            </a:prstGeom>
            <a:gradFill>
              <a:gsLst>
                <a:gs pos="0">
                  <a:srgbClr val="FF0000"/>
                </a:gs>
                <a:gs pos="100000">
                  <a:srgbClr val="FFFF0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1AB3495B-4EEA-A440-8AFE-8E8EAB897AE2}"/>
                </a:ext>
              </a:extLst>
            </p:cNvPr>
            <p:cNvSpPr/>
            <p:nvPr/>
          </p:nvSpPr>
          <p:spPr>
            <a:xfrm rot="16200000">
              <a:off x="5700107" y="1381197"/>
              <a:ext cx="124808" cy="10759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FA40B13-F792-0344-A2AB-68E7A84C3A92}"/>
                </a:ext>
              </a:extLst>
            </p:cNvPr>
            <p:cNvSpPr/>
            <p:nvPr/>
          </p:nvSpPr>
          <p:spPr>
            <a:xfrm rot="16200000">
              <a:off x="5268562" y="822040"/>
              <a:ext cx="673829" cy="182741"/>
            </a:xfrm>
            <a:prstGeom prst="rect">
              <a:avLst/>
            </a:prstGeom>
            <a:gradFill flip="none" rotWithShape="1">
              <a:gsLst>
                <a:gs pos="0">
                  <a:srgbClr val="FFFF00"/>
                </a:gs>
                <a:gs pos="100000">
                  <a:srgbClr val="00B05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riangle 13">
              <a:extLst>
                <a:ext uri="{FF2B5EF4-FFF2-40B4-BE49-F238E27FC236}">
                  <a16:creationId xmlns:a16="http://schemas.microsoft.com/office/drawing/2014/main" id="{97471959-2428-0A4F-BF21-EEC89F69C52C}"/>
                </a:ext>
              </a:extLst>
            </p:cNvPr>
            <p:cNvSpPr/>
            <p:nvPr/>
          </p:nvSpPr>
          <p:spPr>
            <a:xfrm rot="16200000">
              <a:off x="5698863" y="541182"/>
              <a:ext cx="124808" cy="10759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EC81695-346D-FF4F-8513-5E9680951F6A}"/>
                </a:ext>
              </a:extLst>
            </p:cNvPr>
            <p:cNvSpPr/>
            <p:nvPr/>
          </p:nvSpPr>
          <p:spPr>
            <a:xfrm rot="16200000">
              <a:off x="5049698" y="1033383"/>
              <a:ext cx="1115903" cy="2021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55109386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B073C-045A-974C-AD7B-D436A8957A31}"/>
              </a:ext>
            </a:extLst>
          </p:cNvPr>
          <p:cNvSpPr>
            <a:spLocks noGrp="1"/>
          </p:cNvSpPr>
          <p:nvPr>
            <p:ph type="title"/>
          </p:nvPr>
        </p:nvSpPr>
        <p:spPr/>
        <p:txBody>
          <a:bodyPr/>
          <a:lstStyle/>
          <a:p>
            <a:r>
              <a:rPr lang="en-US" dirty="0"/>
              <a:t>Example with measured data: access</a:t>
            </a:r>
          </a:p>
        </p:txBody>
      </p:sp>
      <p:sp>
        <p:nvSpPr>
          <p:cNvPr id="4" name="Slide Number Placeholder 3">
            <a:extLst>
              <a:ext uri="{FF2B5EF4-FFF2-40B4-BE49-F238E27FC236}">
                <a16:creationId xmlns:a16="http://schemas.microsoft.com/office/drawing/2014/main" id="{60069ADB-46E4-D94F-A423-DB5C7D39895D}"/>
              </a:ext>
            </a:extLst>
          </p:cNvPr>
          <p:cNvSpPr>
            <a:spLocks noGrp="1"/>
          </p:cNvSpPr>
          <p:nvPr>
            <p:ph type="sldNum" sz="quarter" idx="10"/>
          </p:nvPr>
        </p:nvSpPr>
        <p:spPr/>
        <p:txBody>
          <a:bodyPr/>
          <a:lstStyle/>
          <a:p>
            <a:fld id="{D3184408-21B2-884B-9E26-054E35533E0F}" type="slidenum">
              <a:rPr lang="en-US" smtClean="0"/>
              <a:pPr/>
              <a:t>82</a:t>
            </a:fld>
            <a:endParaRPr lang="en-US"/>
          </a:p>
        </p:txBody>
      </p:sp>
      <p:pic>
        <p:nvPicPr>
          <p:cNvPr id="7" name="Picture 6">
            <a:extLst>
              <a:ext uri="{FF2B5EF4-FFF2-40B4-BE49-F238E27FC236}">
                <a16:creationId xmlns:a16="http://schemas.microsoft.com/office/drawing/2014/main" id="{1C202C1D-A2A4-5A41-9B8D-40B379061181}"/>
              </a:ext>
            </a:extLst>
          </p:cNvPr>
          <p:cNvPicPr>
            <a:picLocks noChangeAspect="1"/>
          </p:cNvPicPr>
          <p:nvPr/>
        </p:nvPicPr>
        <p:blipFill>
          <a:blip r:embed="rId3"/>
          <a:stretch>
            <a:fillRect/>
          </a:stretch>
        </p:blipFill>
        <p:spPr>
          <a:xfrm>
            <a:off x="271946" y="1250950"/>
            <a:ext cx="10104526" cy="5149855"/>
          </a:xfrm>
          <a:prstGeom prst="rect">
            <a:avLst/>
          </a:prstGeom>
        </p:spPr>
      </p:pic>
    </p:spTree>
    <p:extLst>
      <p:ext uri="{BB962C8B-B14F-4D97-AF65-F5344CB8AC3E}">
        <p14:creationId xmlns:p14="http://schemas.microsoft.com/office/powerpoint/2010/main" val="384397922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D7240-F12A-D54D-9BEE-352245B3F1E8}"/>
              </a:ext>
            </a:extLst>
          </p:cNvPr>
          <p:cNvSpPr>
            <a:spLocks noGrp="1"/>
          </p:cNvSpPr>
          <p:nvPr>
            <p:ph type="title"/>
          </p:nvPr>
        </p:nvSpPr>
        <p:spPr/>
        <p:txBody>
          <a:bodyPr/>
          <a:lstStyle/>
          <a:p>
            <a:r>
              <a:rPr lang="en-US" dirty="0"/>
              <a:t>Example with measured data: loan requirements</a:t>
            </a:r>
          </a:p>
        </p:txBody>
      </p:sp>
      <p:sp>
        <p:nvSpPr>
          <p:cNvPr id="4" name="Slide Number Placeholder 3">
            <a:extLst>
              <a:ext uri="{FF2B5EF4-FFF2-40B4-BE49-F238E27FC236}">
                <a16:creationId xmlns:a16="http://schemas.microsoft.com/office/drawing/2014/main" id="{8E1717C2-5B9B-0946-A6C8-456CC2742EC4}"/>
              </a:ext>
            </a:extLst>
          </p:cNvPr>
          <p:cNvSpPr>
            <a:spLocks noGrp="1"/>
          </p:cNvSpPr>
          <p:nvPr>
            <p:ph type="sldNum" sz="quarter" idx="10"/>
          </p:nvPr>
        </p:nvSpPr>
        <p:spPr/>
        <p:txBody>
          <a:bodyPr/>
          <a:lstStyle/>
          <a:p>
            <a:fld id="{D3184408-21B2-884B-9E26-054E35533E0F}" type="slidenum">
              <a:rPr lang="en-US" smtClean="0"/>
              <a:pPr/>
              <a:t>83</a:t>
            </a:fld>
            <a:endParaRPr lang="en-US"/>
          </a:p>
        </p:txBody>
      </p:sp>
      <p:pic>
        <p:nvPicPr>
          <p:cNvPr id="6" name="Picture 5">
            <a:extLst>
              <a:ext uri="{FF2B5EF4-FFF2-40B4-BE49-F238E27FC236}">
                <a16:creationId xmlns:a16="http://schemas.microsoft.com/office/drawing/2014/main" id="{B340947F-027D-BD4B-BC59-219652E00E7A}"/>
              </a:ext>
            </a:extLst>
          </p:cNvPr>
          <p:cNvPicPr>
            <a:picLocks noChangeAspect="1"/>
          </p:cNvPicPr>
          <p:nvPr/>
        </p:nvPicPr>
        <p:blipFill>
          <a:blip r:embed="rId3"/>
          <a:stretch>
            <a:fillRect/>
          </a:stretch>
        </p:blipFill>
        <p:spPr>
          <a:xfrm>
            <a:off x="114300" y="1492532"/>
            <a:ext cx="11963400" cy="4000500"/>
          </a:xfrm>
          <a:prstGeom prst="rect">
            <a:avLst/>
          </a:prstGeom>
        </p:spPr>
      </p:pic>
    </p:spTree>
    <p:extLst>
      <p:ext uri="{BB962C8B-B14F-4D97-AF65-F5344CB8AC3E}">
        <p14:creationId xmlns:p14="http://schemas.microsoft.com/office/powerpoint/2010/main" val="233722043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46D1E-51A6-1D45-A94D-DE5A0EC28AB6}"/>
              </a:ext>
            </a:extLst>
          </p:cNvPr>
          <p:cNvSpPr>
            <a:spLocks noGrp="1"/>
          </p:cNvSpPr>
          <p:nvPr>
            <p:ph type="title"/>
          </p:nvPr>
        </p:nvSpPr>
        <p:spPr/>
        <p:txBody>
          <a:bodyPr/>
          <a:lstStyle/>
          <a:p>
            <a:r>
              <a:rPr lang="en-US" dirty="0"/>
              <a:t>Example with measured data: demand</a:t>
            </a:r>
          </a:p>
        </p:txBody>
      </p:sp>
      <p:sp>
        <p:nvSpPr>
          <p:cNvPr id="4" name="Slide Number Placeholder 3">
            <a:extLst>
              <a:ext uri="{FF2B5EF4-FFF2-40B4-BE49-F238E27FC236}">
                <a16:creationId xmlns:a16="http://schemas.microsoft.com/office/drawing/2014/main" id="{3B61C1EA-CA7E-3340-A62B-A4A0308AEBBC}"/>
              </a:ext>
            </a:extLst>
          </p:cNvPr>
          <p:cNvSpPr>
            <a:spLocks noGrp="1"/>
          </p:cNvSpPr>
          <p:nvPr>
            <p:ph type="sldNum" sz="quarter" idx="10"/>
          </p:nvPr>
        </p:nvSpPr>
        <p:spPr/>
        <p:txBody>
          <a:bodyPr/>
          <a:lstStyle/>
          <a:p>
            <a:fld id="{D3184408-21B2-884B-9E26-054E35533E0F}" type="slidenum">
              <a:rPr lang="en-US" smtClean="0"/>
              <a:pPr/>
              <a:t>84</a:t>
            </a:fld>
            <a:endParaRPr lang="en-US"/>
          </a:p>
        </p:txBody>
      </p:sp>
      <p:pic>
        <p:nvPicPr>
          <p:cNvPr id="7" name="Picture 6">
            <a:extLst>
              <a:ext uri="{FF2B5EF4-FFF2-40B4-BE49-F238E27FC236}">
                <a16:creationId xmlns:a16="http://schemas.microsoft.com/office/drawing/2014/main" id="{8249E83F-168A-0C4A-83EA-69B98F6A613F}"/>
              </a:ext>
            </a:extLst>
          </p:cNvPr>
          <p:cNvPicPr>
            <a:picLocks noChangeAspect="1"/>
          </p:cNvPicPr>
          <p:nvPr/>
        </p:nvPicPr>
        <p:blipFill>
          <a:blip r:embed="rId3"/>
          <a:stretch>
            <a:fillRect/>
          </a:stretch>
        </p:blipFill>
        <p:spPr>
          <a:xfrm>
            <a:off x="1219198" y="1368867"/>
            <a:ext cx="9292385" cy="4715885"/>
          </a:xfrm>
          <a:prstGeom prst="rect">
            <a:avLst/>
          </a:prstGeom>
        </p:spPr>
      </p:pic>
    </p:spTree>
    <p:extLst>
      <p:ext uri="{BB962C8B-B14F-4D97-AF65-F5344CB8AC3E}">
        <p14:creationId xmlns:p14="http://schemas.microsoft.com/office/powerpoint/2010/main" val="24956365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5A442-FD51-E746-B866-9C683EAE03BD}"/>
              </a:ext>
            </a:extLst>
          </p:cNvPr>
          <p:cNvSpPr>
            <a:spLocks noGrp="1"/>
          </p:cNvSpPr>
          <p:nvPr>
            <p:ph type="title"/>
          </p:nvPr>
        </p:nvSpPr>
        <p:spPr/>
        <p:txBody>
          <a:bodyPr/>
          <a:lstStyle/>
          <a:p>
            <a:r>
              <a:rPr lang="en-US" dirty="0"/>
              <a:t>Example with measured data: access to finance</a:t>
            </a:r>
          </a:p>
        </p:txBody>
      </p:sp>
      <p:sp>
        <p:nvSpPr>
          <p:cNvPr id="4" name="Slide Number Placeholder 3">
            <a:extLst>
              <a:ext uri="{FF2B5EF4-FFF2-40B4-BE49-F238E27FC236}">
                <a16:creationId xmlns:a16="http://schemas.microsoft.com/office/drawing/2014/main" id="{3D092AB0-19E3-A943-AEAD-7F425642C500}"/>
              </a:ext>
            </a:extLst>
          </p:cNvPr>
          <p:cNvSpPr>
            <a:spLocks noGrp="1"/>
          </p:cNvSpPr>
          <p:nvPr>
            <p:ph type="sldNum" sz="quarter" idx="10"/>
          </p:nvPr>
        </p:nvSpPr>
        <p:spPr/>
        <p:txBody>
          <a:bodyPr/>
          <a:lstStyle/>
          <a:p>
            <a:fld id="{D3184408-21B2-884B-9E26-054E35533E0F}" type="slidenum">
              <a:rPr lang="en-US" smtClean="0"/>
              <a:pPr/>
              <a:t>85</a:t>
            </a:fld>
            <a:endParaRPr lang="en-US"/>
          </a:p>
        </p:txBody>
      </p:sp>
      <p:pic>
        <p:nvPicPr>
          <p:cNvPr id="9" name="Picture 8">
            <a:extLst>
              <a:ext uri="{FF2B5EF4-FFF2-40B4-BE49-F238E27FC236}">
                <a16:creationId xmlns:a16="http://schemas.microsoft.com/office/drawing/2014/main" id="{64F742B3-FE0D-924B-80B4-061E53D14488}"/>
              </a:ext>
            </a:extLst>
          </p:cNvPr>
          <p:cNvPicPr>
            <a:picLocks noChangeAspect="1"/>
          </p:cNvPicPr>
          <p:nvPr/>
        </p:nvPicPr>
        <p:blipFill rotWithShape="1">
          <a:blip r:embed="rId3" cstate="print">
            <a:alphaModFix amt="30000"/>
            <a:extLst>
              <a:ext uri="{28A0092B-C50C-407E-A947-70E740481C1C}">
                <a14:useLocalDpi xmlns:a14="http://schemas.microsoft.com/office/drawing/2010/main"/>
              </a:ext>
            </a:extLst>
          </a:blip>
          <a:srcRect/>
          <a:stretch/>
        </p:blipFill>
        <p:spPr>
          <a:xfrm>
            <a:off x="1570151" y="1232764"/>
            <a:ext cx="9794341" cy="4868778"/>
          </a:xfrm>
          <a:prstGeom prst="rect">
            <a:avLst/>
          </a:prstGeom>
        </p:spPr>
      </p:pic>
      <p:sp>
        <p:nvSpPr>
          <p:cNvPr id="5" name="Rectangle 4">
            <a:extLst>
              <a:ext uri="{FF2B5EF4-FFF2-40B4-BE49-F238E27FC236}">
                <a16:creationId xmlns:a16="http://schemas.microsoft.com/office/drawing/2014/main" id="{3C608D72-6B6B-264C-B1E4-012DA6D1A7A8}"/>
              </a:ext>
            </a:extLst>
          </p:cNvPr>
          <p:cNvSpPr/>
          <p:nvPr/>
        </p:nvSpPr>
        <p:spPr>
          <a:xfrm>
            <a:off x="8773297" y="1890582"/>
            <a:ext cx="1210962" cy="296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94CD7BE-F200-AE43-BF4C-625DF78962B2}"/>
              </a:ext>
            </a:extLst>
          </p:cNvPr>
          <p:cNvSpPr/>
          <p:nvPr/>
        </p:nvSpPr>
        <p:spPr>
          <a:xfrm>
            <a:off x="9696332" y="3056060"/>
            <a:ext cx="1816442" cy="296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00CC152-1237-2644-982F-70B03A0FC94F}"/>
              </a:ext>
            </a:extLst>
          </p:cNvPr>
          <p:cNvSpPr/>
          <p:nvPr/>
        </p:nvSpPr>
        <p:spPr>
          <a:xfrm>
            <a:off x="8526162" y="5210254"/>
            <a:ext cx="1816442" cy="296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E667CD7-87DE-7C49-8303-C8FDB006CDCC}"/>
              </a:ext>
            </a:extLst>
          </p:cNvPr>
          <p:cNvSpPr/>
          <p:nvPr/>
        </p:nvSpPr>
        <p:spPr>
          <a:xfrm>
            <a:off x="5583814" y="5866762"/>
            <a:ext cx="1816442" cy="296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140B816-00B7-684F-BB63-97EBA2803D5C}"/>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819135" y="1754660"/>
            <a:ext cx="6545358" cy="4346882"/>
          </a:xfrm>
          <a:prstGeom prst="rect">
            <a:avLst/>
          </a:prstGeom>
        </p:spPr>
      </p:pic>
    </p:spTree>
    <p:extLst>
      <p:ext uri="{BB962C8B-B14F-4D97-AF65-F5344CB8AC3E}">
        <p14:creationId xmlns:p14="http://schemas.microsoft.com/office/powerpoint/2010/main" val="242636381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86</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Adding data</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F6C"/>
                </a:solidFill>
                <a:effectLst/>
                <a:uLnTx/>
                <a:uFillTx/>
                <a:latin typeface="Calibri"/>
                <a:ea typeface="+mn-ea"/>
                <a:cs typeface="+mn-cs"/>
              </a:rPr>
              <a:t>Sub-module: Pick and measure indicators</a:t>
            </a:r>
          </a:p>
        </p:txBody>
      </p:sp>
    </p:spTree>
    <p:extLst>
      <p:ext uri="{BB962C8B-B14F-4D97-AF65-F5344CB8AC3E}">
        <p14:creationId xmlns:p14="http://schemas.microsoft.com/office/powerpoint/2010/main" val="258061688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Introduce how to identify indicators to measure and determine system health.</a:t>
            </a:r>
          </a:p>
          <a:p>
            <a:pPr marL="114297" indent="0">
              <a:buNone/>
            </a:pPr>
            <a:r>
              <a:rPr lang="en-GB" sz="1600" b="1" dirty="0"/>
              <a:t>Guidelines:</a:t>
            </a:r>
          </a:p>
          <a:p>
            <a:pPr marL="114297" indent="0">
              <a:buNone/>
            </a:pPr>
            <a:r>
              <a:rPr lang="en-GB" sz="1600" dirty="0"/>
              <a:t>None.</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Activity: Pick indicators</a:t>
            </a:r>
          </a:p>
          <a:p>
            <a:r>
              <a:rPr lang="en-GB" sz="1600" dirty="0"/>
              <a:t>Systemic change</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87</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344283428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BB2CE-BCEB-714D-B71F-A134A9239A7C}"/>
              </a:ext>
            </a:extLst>
          </p:cNvPr>
          <p:cNvSpPr>
            <a:spLocks noGrp="1"/>
          </p:cNvSpPr>
          <p:nvPr>
            <p:ph type="title"/>
          </p:nvPr>
        </p:nvSpPr>
        <p:spPr/>
        <p:txBody>
          <a:bodyPr/>
          <a:lstStyle/>
          <a:p>
            <a:r>
              <a:rPr lang="en-US" dirty="0"/>
              <a:t>Activity: Pick indicators and “measure” them, assess subsystem health</a:t>
            </a:r>
          </a:p>
        </p:txBody>
      </p:sp>
      <p:sp>
        <p:nvSpPr>
          <p:cNvPr id="3" name="Content Placeholder 2">
            <a:extLst>
              <a:ext uri="{FF2B5EF4-FFF2-40B4-BE49-F238E27FC236}">
                <a16:creationId xmlns:a16="http://schemas.microsoft.com/office/drawing/2014/main" id="{D96E428B-76CE-E344-86F2-2FF2A944B5E2}"/>
              </a:ext>
            </a:extLst>
          </p:cNvPr>
          <p:cNvSpPr>
            <a:spLocks noGrp="1"/>
          </p:cNvSpPr>
          <p:nvPr>
            <p:ph idx="1"/>
          </p:nvPr>
        </p:nvSpPr>
        <p:spPr>
          <a:xfrm>
            <a:off x="132434" y="1377386"/>
            <a:ext cx="9261318" cy="4731763"/>
          </a:xfrm>
        </p:spPr>
        <p:txBody>
          <a:bodyPr>
            <a:normAutofit fontScale="85000" lnSpcReduction="20000"/>
          </a:bodyPr>
          <a:lstStyle/>
          <a:p>
            <a:r>
              <a:rPr lang="en-US" dirty="0"/>
              <a:t>Select a subsystem and about 1-3 activity pathways within it</a:t>
            </a:r>
          </a:p>
          <a:p>
            <a:r>
              <a:rPr lang="en-US" dirty="0"/>
              <a:t>Select indicators that would help you monitor the “health” of this subsystem</a:t>
            </a:r>
          </a:p>
          <a:p>
            <a:pPr lvl="1"/>
            <a:r>
              <a:rPr lang="en-US" dirty="0"/>
              <a:t>Place a </a:t>
            </a:r>
            <a:r>
              <a:rPr lang="en-US" b="1" dirty="0">
                <a:solidFill>
                  <a:srgbClr val="942093"/>
                </a:solidFill>
              </a:rPr>
              <a:t>purple</a:t>
            </a:r>
            <a:r>
              <a:rPr lang="en-US" dirty="0"/>
              <a:t> post-it by each map element you choose to measure</a:t>
            </a:r>
          </a:p>
          <a:p>
            <a:pPr lvl="2"/>
            <a:r>
              <a:rPr lang="en-US" dirty="0"/>
              <a:t>Key outcomes</a:t>
            </a:r>
          </a:p>
          <a:p>
            <a:pPr lvl="2"/>
            <a:r>
              <a:rPr lang="en-US" dirty="0"/>
              <a:t>Diagnostic indicators, including early and off-pathway</a:t>
            </a:r>
          </a:p>
          <a:p>
            <a:r>
              <a:rPr lang="en-US" dirty="0"/>
              <a:t>“Measure” your indicators</a:t>
            </a:r>
          </a:p>
          <a:p>
            <a:pPr lvl="1"/>
            <a:r>
              <a:rPr lang="en-US" dirty="0"/>
              <a:t>Replace your post-its with colored post-its (red, yellow, green) to indicate extent of adoption, according to your team’s knowledge. If you have insufficient knowledge, leave the purple post-it in place to indicate “unknown”</a:t>
            </a:r>
          </a:p>
          <a:p>
            <a:r>
              <a:rPr lang="en-US" dirty="0"/>
              <a:t>Assess the subsystem health</a:t>
            </a:r>
          </a:p>
          <a:p>
            <a:pPr lvl="1"/>
            <a:r>
              <a:rPr lang="en-US" i="1" dirty="0"/>
              <a:t>Health: </a:t>
            </a:r>
            <a:r>
              <a:rPr lang="en-US" dirty="0"/>
              <a:t>What is the “health” of each pathway? of the subsystem?</a:t>
            </a:r>
          </a:p>
          <a:p>
            <a:pPr lvl="1"/>
            <a:r>
              <a:rPr lang="en-US" i="1" dirty="0"/>
              <a:t>Diagnose problems: </a:t>
            </a:r>
            <a:r>
              <a:rPr lang="en-US" dirty="0"/>
              <a:t>What are the barriers to change? </a:t>
            </a:r>
          </a:p>
          <a:p>
            <a:pPr lvl="1"/>
            <a:r>
              <a:rPr lang="en-US" i="1" dirty="0"/>
              <a:t>Identify success: </a:t>
            </a:r>
            <a:r>
              <a:rPr lang="en-US" dirty="0"/>
              <a:t>Have the healthy pathways influenced the rest of the subsystem and system? How?</a:t>
            </a:r>
          </a:p>
          <a:p>
            <a:pPr lvl="1"/>
            <a:r>
              <a:rPr lang="en-US" i="1" dirty="0"/>
              <a:t>Measurement gaps: </a:t>
            </a:r>
            <a:r>
              <a:rPr lang="en-US" dirty="0"/>
              <a:t>Are there important gaps in data availability?</a:t>
            </a:r>
          </a:p>
        </p:txBody>
      </p:sp>
      <p:sp>
        <p:nvSpPr>
          <p:cNvPr id="4" name="Slide Number Placeholder 3">
            <a:extLst>
              <a:ext uri="{FF2B5EF4-FFF2-40B4-BE49-F238E27FC236}">
                <a16:creationId xmlns:a16="http://schemas.microsoft.com/office/drawing/2014/main" id="{4B2E927A-F100-8A47-AF18-3F2ACE98AB34}"/>
              </a:ext>
            </a:extLst>
          </p:cNvPr>
          <p:cNvSpPr>
            <a:spLocks noGrp="1"/>
          </p:cNvSpPr>
          <p:nvPr>
            <p:ph type="sldNum" sz="quarter" idx="10"/>
          </p:nvPr>
        </p:nvSpPr>
        <p:spPr/>
        <p:txBody>
          <a:bodyPr/>
          <a:lstStyle/>
          <a:p>
            <a:fld id="{D3184408-21B2-884B-9E26-054E35533E0F}" type="slidenum">
              <a:rPr lang="en-US" smtClean="0"/>
              <a:pPr/>
              <a:t>88</a:t>
            </a:fld>
            <a:endParaRPr lang="en-US"/>
          </a:p>
        </p:txBody>
      </p:sp>
      <p:sp>
        <p:nvSpPr>
          <p:cNvPr id="6" name="TextBox 5">
            <a:extLst>
              <a:ext uri="{FF2B5EF4-FFF2-40B4-BE49-F238E27FC236}">
                <a16:creationId xmlns:a16="http://schemas.microsoft.com/office/drawing/2014/main" id="{4F59243D-F236-D347-9E46-600EAF31D112}"/>
              </a:ext>
            </a:extLst>
          </p:cNvPr>
          <p:cNvSpPr txBox="1"/>
          <p:nvPr/>
        </p:nvSpPr>
        <p:spPr>
          <a:xfrm>
            <a:off x="10130912" y="2217439"/>
            <a:ext cx="1872034" cy="923330"/>
          </a:xfrm>
          <a:prstGeom prst="rect">
            <a:avLst/>
          </a:prstGeom>
          <a:noFill/>
        </p:spPr>
        <p:txBody>
          <a:bodyPr wrap="square" rtlCol="0">
            <a:spAutoFit/>
          </a:bodyPr>
          <a:lstStyle/>
          <a:p>
            <a:r>
              <a:rPr lang="en-US" dirty="0"/>
              <a:t>Adopted by all directly targeted participants</a:t>
            </a:r>
          </a:p>
        </p:txBody>
      </p:sp>
      <p:sp>
        <p:nvSpPr>
          <p:cNvPr id="7" name="TextBox 6">
            <a:extLst>
              <a:ext uri="{FF2B5EF4-FFF2-40B4-BE49-F238E27FC236}">
                <a16:creationId xmlns:a16="http://schemas.microsoft.com/office/drawing/2014/main" id="{3D7ABC6D-AFA7-9D4E-8925-4886BAA5E811}"/>
              </a:ext>
            </a:extLst>
          </p:cNvPr>
          <p:cNvSpPr txBox="1"/>
          <p:nvPr/>
        </p:nvSpPr>
        <p:spPr>
          <a:xfrm>
            <a:off x="10130912" y="1368867"/>
            <a:ext cx="1621478" cy="646331"/>
          </a:xfrm>
          <a:prstGeom prst="rect">
            <a:avLst/>
          </a:prstGeom>
          <a:noFill/>
        </p:spPr>
        <p:txBody>
          <a:bodyPr wrap="square" rtlCol="0">
            <a:spAutoFit/>
          </a:bodyPr>
          <a:lstStyle/>
          <a:p>
            <a:r>
              <a:rPr lang="en-US" dirty="0"/>
              <a:t>Expanded to most others</a:t>
            </a:r>
          </a:p>
        </p:txBody>
      </p:sp>
      <p:grpSp>
        <p:nvGrpSpPr>
          <p:cNvPr id="8" name="Group 7">
            <a:extLst>
              <a:ext uri="{FF2B5EF4-FFF2-40B4-BE49-F238E27FC236}">
                <a16:creationId xmlns:a16="http://schemas.microsoft.com/office/drawing/2014/main" id="{4A7561B7-FD16-6340-BCB4-3B37646ADEDF}"/>
              </a:ext>
            </a:extLst>
          </p:cNvPr>
          <p:cNvGrpSpPr/>
          <p:nvPr/>
        </p:nvGrpSpPr>
        <p:grpSpPr>
          <a:xfrm>
            <a:off x="9813071" y="1499687"/>
            <a:ext cx="309892" cy="1159825"/>
            <a:chOff x="5506415" y="532575"/>
            <a:chExt cx="309892" cy="1159825"/>
          </a:xfrm>
        </p:grpSpPr>
        <p:sp>
          <p:nvSpPr>
            <p:cNvPr id="9" name="Rectangle 8">
              <a:extLst>
                <a:ext uri="{FF2B5EF4-FFF2-40B4-BE49-F238E27FC236}">
                  <a16:creationId xmlns:a16="http://schemas.microsoft.com/office/drawing/2014/main" id="{E77E1875-C1C2-5746-9BDE-01628169A89F}"/>
                </a:ext>
              </a:extLst>
            </p:cNvPr>
            <p:cNvSpPr/>
            <p:nvPr/>
          </p:nvSpPr>
          <p:spPr>
            <a:xfrm rot="16200000">
              <a:off x="5416961" y="1412521"/>
              <a:ext cx="369333" cy="190425"/>
            </a:xfrm>
            <a:prstGeom prst="rect">
              <a:avLst/>
            </a:prstGeom>
            <a:gradFill>
              <a:gsLst>
                <a:gs pos="0">
                  <a:srgbClr val="FF0000"/>
                </a:gs>
                <a:gs pos="100000">
                  <a:srgbClr val="FFFF0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50BA3067-5B79-9C4E-A8A2-5335F2986B3A}"/>
                </a:ext>
              </a:extLst>
            </p:cNvPr>
            <p:cNvSpPr/>
            <p:nvPr/>
          </p:nvSpPr>
          <p:spPr>
            <a:xfrm rot="16200000">
              <a:off x="5700107" y="1381197"/>
              <a:ext cx="124808" cy="10759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B67E5A9-4835-544D-AB05-F84FD730237F}"/>
                </a:ext>
              </a:extLst>
            </p:cNvPr>
            <p:cNvSpPr/>
            <p:nvPr/>
          </p:nvSpPr>
          <p:spPr>
            <a:xfrm rot="16200000">
              <a:off x="5236032" y="854569"/>
              <a:ext cx="746570" cy="190425"/>
            </a:xfrm>
            <a:prstGeom prst="rect">
              <a:avLst/>
            </a:prstGeom>
            <a:gradFill flip="none" rotWithShape="1">
              <a:gsLst>
                <a:gs pos="0">
                  <a:srgbClr val="FFFF00"/>
                </a:gs>
                <a:gs pos="100000">
                  <a:srgbClr val="00B05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riangle 11">
              <a:extLst>
                <a:ext uri="{FF2B5EF4-FFF2-40B4-BE49-F238E27FC236}">
                  <a16:creationId xmlns:a16="http://schemas.microsoft.com/office/drawing/2014/main" id="{84FA991F-9003-C748-80EC-93D676E30630}"/>
                </a:ext>
              </a:extLst>
            </p:cNvPr>
            <p:cNvSpPr/>
            <p:nvPr/>
          </p:nvSpPr>
          <p:spPr>
            <a:xfrm rot="16200000">
              <a:off x="5698863" y="541182"/>
              <a:ext cx="124808" cy="10759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B15EAC1-2A55-AB4B-BF73-C11179380409}"/>
                </a:ext>
              </a:extLst>
            </p:cNvPr>
            <p:cNvSpPr/>
            <p:nvPr/>
          </p:nvSpPr>
          <p:spPr>
            <a:xfrm rot="16200000">
              <a:off x="5049698" y="1033383"/>
              <a:ext cx="1115903" cy="2021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8A08273D-7F27-A64B-AD0E-BB54DAA0FF85}"/>
              </a:ext>
            </a:extLst>
          </p:cNvPr>
          <p:cNvSpPr/>
          <p:nvPr/>
        </p:nvSpPr>
        <p:spPr>
          <a:xfrm>
            <a:off x="9615055" y="3628132"/>
            <a:ext cx="418734" cy="41873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00E850C8-7422-004B-9CB7-003B5A0DCFDA}"/>
              </a:ext>
            </a:extLst>
          </p:cNvPr>
          <p:cNvSpPr txBox="1"/>
          <p:nvPr/>
        </p:nvSpPr>
        <p:spPr>
          <a:xfrm>
            <a:off x="10033789" y="3677534"/>
            <a:ext cx="1872034" cy="369332"/>
          </a:xfrm>
          <a:prstGeom prst="rect">
            <a:avLst/>
          </a:prstGeom>
          <a:noFill/>
        </p:spPr>
        <p:txBody>
          <a:bodyPr wrap="square" rtlCol="0">
            <a:spAutoFit/>
          </a:bodyPr>
          <a:lstStyle/>
          <a:p>
            <a:r>
              <a:rPr lang="en-US" dirty="0"/>
              <a:t>Limited adoption</a:t>
            </a:r>
          </a:p>
        </p:txBody>
      </p:sp>
      <p:sp>
        <p:nvSpPr>
          <p:cNvPr id="16" name="Rectangle 15">
            <a:extLst>
              <a:ext uri="{FF2B5EF4-FFF2-40B4-BE49-F238E27FC236}">
                <a16:creationId xmlns:a16="http://schemas.microsoft.com/office/drawing/2014/main" id="{4634A609-F9BB-F541-AF8E-EF9FD46D7FC8}"/>
              </a:ext>
            </a:extLst>
          </p:cNvPr>
          <p:cNvSpPr/>
          <p:nvPr/>
        </p:nvSpPr>
        <p:spPr>
          <a:xfrm>
            <a:off x="9615055" y="4249213"/>
            <a:ext cx="418734" cy="41873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EFDAE391-021F-F448-A7A7-491B9CE02604}"/>
              </a:ext>
            </a:extLst>
          </p:cNvPr>
          <p:cNvSpPr/>
          <p:nvPr/>
        </p:nvSpPr>
        <p:spPr>
          <a:xfrm>
            <a:off x="9615055" y="4853423"/>
            <a:ext cx="418734" cy="418734"/>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8AF9BAB0-F5C0-464B-816D-9720B4A662D4}"/>
              </a:ext>
            </a:extLst>
          </p:cNvPr>
          <p:cNvSpPr/>
          <p:nvPr/>
        </p:nvSpPr>
        <p:spPr>
          <a:xfrm>
            <a:off x="9615055" y="5499754"/>
            <a:ext cx="418734" cy="418734"/>
          </a:xfrm>
          <a:prstGeom prst="rect">
            <a:avLst/>
          </a:prstGeom>
          <a:solidFill>
            <a:srgbClr val="94209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67A8D59-C5CE-EF4A-8D1B-093D50B54CF3}"/>
              </a:ext>
            </a:extLst>
          </p:cNvPr>
          <p:cNvSpPr txBox="1"/>
          <p:nvPr/>
        </p:nvSpPr>
        <p:spPr>
          <a:xfrm>
            <a:off x="10033788" y="4273914"/>
            <a:ext cx="2158211" cy="369332"/>
          </a:xfrm>
          <a:prstGeom prst="rect">
            <a:avLst/>
          </a:prstGeom>
          <a:noFill/>
        </p:spPr>
        <p:txBody>
          <a:bodyPr wrap="square" rtlCol="0">
            <a:spAutoFit/>
          </a:bodyPr>
          <a:lstStyle/>
          <a:p>
            <a:r>
              <a:rPr lang="en-US" dirty="0"/>
              <a:t>Moderate adoption</a:t>
            </a:r>
          </a:p>
        </p:txBody>
      </p:sp>
      <p:sp>
        <p:nvSpPr>
          <p:cNvPr id="20" name="TextBox 19">
            <a:extLst>
              <a:ext uri="{FF2B5EF4-FFF2-40B4-BE49-F238E27FC236}">
                <a16:creationId xmlns:a16="http://schemas.microsoft.com/office/drawing/2014/main" id="{0E32CE61-EECA-2B41-877B-D077FB1F8E40}"/>
              </a:ext>
            </a:extLst>
          </p:cNvPr>
          <p:cNvSpPr txBox="1"/>
          <p:nvPr/>
        </p:nvSpPr>
        <p:spPr>
          <a:xfrm>
            <a:off x="10033789" y="4724990"/>
            <a:ext cx="2158210" cy="646331"/>
          </a:xfrm>
          <a:prstGeom prst="rect">
            <a:avLst/>
          </a:prstGeom>
          <a:noFill/>
        </p:spPr>
        <p:txBody>
          <a:bodyPr wrap="square" rtlCol="0">
            <a:spAutoFit/>
          </a:bodyPr>
          <a:lstStyle/>
          <a:p>
            <a:r>
              <a:rPr lang="en-US" dirty="0"/>
              <a:t>Widespread expansion</a:t>
            </a:r>
          </a:p>
        </p:txBody>
      </p:sp>
      <p:sp>
        <p:nvSpPr>
          <p:cNvPr id="21" name="TextBox 20">
            <a:extLst>
              <a:ext uri="{FF2B5EF4-FFF2-40B4-BE49-F238E27FC236}">
                <a16:creationId xmlns:a16="http://schemas.microsoft.com/office/drawing/2014/main" id="{046C7A23-A8CE-B94B-B73C-32C6E3991CA0}"/>
              </a:ext>
            </a:extLst>
          </p:cNvPr>
          <p:cNvSpPr txBox="1"/>
          <p:nvPr/>
        </p:nvSpPr>
        <p:spPr>
          <a:xfrm>
            <a:off x="10017382" y="5535116"/>
            <a:ext cx="1872034" cy="369332"/>
          </a:xfrm>
          <a:prstGeom prst="rect">
            <a:avLst/>
          </a:prstGeom>
          <a:noFill/>
        </p:spPr>
        <p:txBody>
          <a:bodyPr wrap="square" rtlCol="0">
            <a:spAutoFit/>
          </a:bodyPr>
          <a:lstStyle/>
          <a:p>
            <a:r>
              <a:rPr lang="en-US" dirty="0"/>
              <a:t>Unknown</a:t>
            </a:r>
          </a:p>
        </p:txBody>
      </p:sp>
    </p:spTree>
    <p:extLst>
      <p:ext uri="{BB962C8B-B14F-4D97-AF65-F5344CB8AC3E}">
        <p14:creationId xmlns:p14="http://schemas.microsoft.com/office/powerpoint/2010/main" val="224114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4" grpId="0" animBg="1"/>
      <p:bldP spid="15" grpId="0"/>
      <p:bldP spid="16" grpId="0" animBg="1"/>
      <p:bldP spid="17" grpId="0" animBg="1"/>
      <p:bldP spid="18" grpId="0" animBg="1"/>
      <p:bldP spid="19" grpId="0"/>
      <p:bldP spid="20" grpId="0"/>
      <p:bldP spid="21"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8403A-6161-BC43-8929-FB0FB9FEA6FF}"/>
              </a:ext>
            </a:extLst>
          </p:cNvPr>
          <p:cNvSpPr>
            <a:spLocks noGrp="1"/>
          </p:cNvSpPr>
          <p:nvPr>
            <p:ph type="title"/>
          </p:nvPr>
        </p:nvSpPr>
        <p:spPr>
          <a:xfrm>
            <a:off x="132434" y="437990"/>
            <a:ext cx="7286862" cy="930877"/>
          </a:xfrm>
        </p:spPr>
        <p:txBody>
          <a:bodyPr/>
          <a:lstStyle/>
          <a:p>
            <a:r>
              <a:rPr lang="en-US" dirty="0"/>
              <a:t>“Extra credit”: systemic change</a:t>
            </a:r>
          </a:p>
        </p:txBody>
      </p:sp>
      <p:sp>
        <p:nvSpPr>
          <p:cNvPr id="3" name="Content Placeholder 2">
            <a:extLst>
              <a:ext uri="{FF2B5EF4-FFF2-40B4-BE49-F238E27FC236}">
                <a16:creationId xmlns:a16="http://schemas.microsoft.com/office/drawing/2014/main" id="{B8294279-AE38-F941-B66D-0C3E86672052}"/>
              </a:ext>
            </a:extLst>
          </p:cNvPr>
          <p:cNvSpPr>
            <a:spLocks noGrp="1"/>
          </p:cNvSpPr>
          <p:nvPr>
            <p:ph idx="1"/>
          </p:nvPr>
        </p:nvSpPr>
        <p:spPr>
          <a:xfrm>
            <a:off x="132434" y="1377386"/>
            <a:ext cx="5963566" cy="4731763"/>
          </a:xfrm>
        </p:spPr>
        <p:txBody>
          <a:bodyPr>
            <a:normAutofit lnSpcReduction="10000"/>
          </a:bodyPr>
          <a:lstStyle/>
          <a:p>
            <a:r>
              <a:rPr lang="en-US" dirty="0"/>
              <a:t>But is there </a:t>
            </a:r>
            <a:r>
              <a:rPr lang="en-US" u="sng" dirty="0"/>
              <a:t>systemic change</a:t>
            </a:r>
            <a:r>
              <a:rPr lang="en-US" dirty="0"/>
              <a:t>?</a:t>
            </a:r>
          </a:p>
          <a:p>
            <a:r>
              <a:rPr lang="en-US" dirty="0"/>
              <a:t>Still no clear definition of systemic change</a:t>
            </a:r>
          </a:p>
          <a:p>
            <a:r>
              <a:rPr lang="en-US" dirty="0"/>
              <a:t>Our “working” definition: change is </a:t>
            </a:r>
            <a:r>
              <a:rPr lang="en-US" u="sng" dirty="0"/>
              <a:t>systemic</a:t>
            </a:r>
            <a:r>
              <a:rPr lang="en-US" dirty="0"/>
              <a:t> if it is:</a:t>
            </a:r>
          </a:p>
          <a:p>
            <a:pPr lvl="1"/>
            <a:r>
              <a:rPr lang="en-US" b="1" dirty="0"/>
              <a:t>Expansive</a:t>
            </a:r>
            <a:r>
              <a:rPr lang="en-US" dirty="0"/>
              <a:t>: health status demonstrates “crowding in”, or widespread adoption beyond directly targeted participants…</a:t>
            </a:r>
          </a:p>
          <a:p>
            <a:pPr lvl="1"/>
            <a:r>
              <a:rPr lang="en-US" b="1" dirty="0"/>
              <a:t>Concerted</a:t>
            </a:r>
            <a:r>
              <a:rPr lang="en-US" dirty="0"/>
              <a:t>: … in </a:t>
            </a:r>
            <a:r>
              <a:rPr lang="en-US" i="1" dirty="0"/>
              <a:t>all</a:t>
            </a:r>
            <a:r>
              <a:rPr lang="en-US" dirty="0"/>
              <a:t> key outcomes throughout the system</a:t>
            </a:r>
          </a:p>
          <a:p>
            <a:r>
              <a:rPr lang="en-US" dirty="0"/>
              <a:t>Requires defining the system, its key pathways and outcomes, and adoption/expansion targets</a:t>
            </a:r>
          </a:p>
        </p:txBody>
      </p:sp>
      <p:sp>
        <p:nvSpPr>
          <p:cNvPr id="4" name="Slide Number Placeholder 3">
            <a:extLst>
              <a:ext uri="{FF2B5EF4-FFF2-40B4-BE49-F238E27FC236}">
                <a16:creationId xmlns:a16="http://schemas.microsoft.com/office/drawing/2014/main" id="{F2255B02-1EDC-DA40-9B7F-87D06FF1D20B}"/>
              </a:ext>
            </a:extLst>
          </p:cNvPr>
          <p:cNvSpPr>
            <a:spLocks noGrp="1"/>
          </p:cNvSpPr>
          <p:nvPr>
            <p:ph type="sldNum" sz="quarter" idx="10"/>
          </p:nvPr>
        </p:nvSpPr>
        <p:spPr/>
        <p:txBody>
          <a:bodyPr/>
          <a:lstStyle/>
          <a:p>
            <a:fld id="{D3184408-21B2-884B-9E26-054E35533E0F}" type="slidenum">
              <a:rPr lang="en-US" smtClean="0"/>
              <a:pPr/>
              <a:t>89</a:t>
            </a:fld>
            <a:endParaRPr lang="en-US" dirty="0"/>
          </a:p>
        </p:txBody>
      </p:sp>
      <p:sp>
        <p:nvSpPr>
          <p:cNvPr id="10" name="TextBox 9">
            <a:extLst>
              <a:ext uri="{FF2B5EF4-FFF2-40B4-BE49-F238E27FC236}">
                <a16:creationId xmlns:a16="http://schemas.microsoft.com/office/drawing/2014/main" id="{EF2A6D00-2210-4A45-98C2-B1A4D6590F30}"/>
              </a:ext>
            </a:extLst>
          </p:cNvPr>
          <p:cNvSpPr txBox="1"/>
          <p:nvPr/>
        </p:nvSpPr>
        <p:spPr>
          <a:xfrm>
            <a:off x="8048923" y="1756101"/>
            <a:ext cx="3185103" cy="369332"/>
          </a:xfrm>
          <a:prstGeom prst="rect">
            <a:avLst/>
          </a:prstGeom>
          <a:noFill/>
        </p:spPr>
        <p:txBody>
          <a:bodyPr wrap="none" rtlCol="0">
            <a:spAutoFit/>
          </a:bodyPr>
          <a:lstStyle/>
          <a:p>
            <a:r>
              <a:rPr lang="en-US" dirty="0"/>
              <a:t>Adopted by all pilot participants</a:t>
            </a:r>
          </a:p>
        </p:txBody>
      </p:sp>
      <p:sp>
        <p:nvSpPr>
          <p:cNvPr id="53" name="TextBox 52">
            <a:extLst>
              <a:ext uri="{FF2B5EF4-FFF2-40B4-BE49-F238E27FC236}">
                <a16:creationId xmlns:a16="http://schemas.microsoft.com/office/drawing/2014/main" id="{F9A6E497-740E-E547-9F5C-9035BF816C9B}"/>
              </a:ext>
            </a:extLst>
          </p:cNvPr>
          <p:cNvSpPr txBox="1"/>
          <p:nvPr/>
        </p:nvSpPr>
        <p:spPr>
          <a:xfrm>
            <a:off x="8048923" y="916165"/>
            <a:ext cx="2537105" cy="369332"/>
          </a:xfrm>
          <a:prstGeom prst="rect">
            <a:avLst/>
          </a:prstGeom>
          <a:noFill/>
        </p:spPr>
        <p:txBody>
          <a:bodyPr wrap="none" rtlCol="0">
            <a:spAutoFit/>
          </a:bodyPr>
          <a:lstStyle/>
          <a:p>
            <a:r>
              <a:rPr lang="en-US" dirty="0"/>
              <a:t>Expanded to most others</a:t>
            </a:r>
          </a:p>
        </p:txBody>
      </p:sp>
      <p:grpSp>
        <p:nvGrpSpPr>
          <p:cNvPr id="11" name="Group 10">
            <a:extLst>
              <a:ext uri="{FF2B5EF4-FFF2-40B4-BE49-F238E27FC236}">
                <a16:creationId xmlns:a16="http://schemas.microsoft.com/office/drawing/2014/main" id="{4DBC1C7F-504C-8649-87A4-AFEAC2E2A0FE}"/>
              </a:ext>
            </a:extLst>
          </p:cNvPr>
          <p:cNvGrpSpPr/>
          <p:nvPr/>
        </p:nvGrpSpPr>
        <p:grpSpPr>
          <a:xfrm>
            <a:off x="7731083" y="1046985"/>
            <a:ext cx="309892" cy="1159825"/>
            <a:chOff x="5506415" y="532575"/>
            <a:chExt cx="309892" cy="1159825"/>
          </a:xfrm>
        </p:grpSpPr>
        <p:sp>
          <p:nvSpPr>
            <p:cNvPr id="52" name="Rectangle 51">
              <a:extLst>
                <a:ext uri="{FF2B5EF4-FFF2-40B4-BE49-F238E27FC236}">
                  <a16:creationId xmlns:a16="http://schemas.microsoft.com/office/drawing/2014/main" id="{36EE8C26-65BC-E048-80AC-5BAFA472B7F1}"/>
                </a:ext>
              </a:extLst>
            </p:cNvPr>
            <p:cNvSpPr/>
            <p:nvPr/>
          </p:nvSpPr>
          <p:spPr>
            <a:xfrm rot="16200000">
              <a:off x="5416961" y="1412521"/>
              <a:ext cx="369333" cy="190425"/>
            </a:xfrm>
            <a:prstGeom prst="rect">
              <a:avLst/>
            </a:prstGeom>
            <a:gradFill>
              <a:gsLst>
                <a:gs pos="0">
                  <a:srgbClr val="FF0000"/>
                </a:gs>
                <a:gs pos="100000">
                  <a:srgbClr val="FFFF00"/>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riangle 6">
              <a:extLst>
                <a:ext uri="{FF2B5EF4-FFF2-40B4-BE49-F238E27FC236}">
                  <a16:creationId xmlns:a16="http://schemas.microsoft.com/office/drawing/2014/main" id="{C2D99631-1FE1-2E4E-94A0-631EDF2F2718}"/>
                </a:ext>
              </a:extLst>
            </p:cNvPr>
            <p:cNvSpPr/>
            <p:nvPr/>
          </p:nvSpPr>
          <p:spPr>
            <a:xfrm rot="16200000">
              <a:off x="5700107" y="1381197"/>
              <a:ext cx="124808" cy="10759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EC64FD31-B0BD-5049-91A7-F09F9B502538}"/>
                </a:ext>
              </a:extLst>
            </p:cNvPr>
            <p:cNvSpPr/>
            <p:nvPr/>
          </p:nvSpPr>
          <p:spPr>
            <a:xfrm rot="16200000">
              <a:off x="5236032" y="854569"/>
              <a:ext cx="746570" cy="190425"/>
            </a:xfrm>
            <a:prstGeom prst="rect">
              <a:avLst/>
            </a:prstGeom>
            <a:gradFill flip="none" rotWithShape="1">
              <a:gsLst>
                <a:gs pos="0">
                  <a:srgbClr val="FFFF00"/>
                </a:gs>
                <a:gs pos="100000">
                  <a:srgbClr val="00B05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riangle 56">
              <a:extLst>
                <a:ext uri="{FF2B5EF4-FFF2-40B4-BE49-F238E27FC236}">
                  <a16:creationId xmlns:a16="http://schemas.microsoft.com/office/drawing/2014/main" id="{DA2ABB18-E3ED-B54F-80BB-4BAFD20FD600}"/>
                </a:ext>
              </a:extLst>
            </p:cNvPr>
            <p:cNvSpPr/>
            <p:nvPr/>
          </p:nvSpPr>
          <p:spPr>
            <a:xfrm rot="16200000">
              <a:off x="5698863" y="541182"/>
              <a:ext cx="124808" cy="10759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2C73E46-08E9-8048-9016-39C7C9C57C4A}"/>
                </a:ext>
              </a:extLst>
            </p:cNvPr>
            <p:cNvSpPr/>
            <p:nvPr/>
          </p:nvSpPr>
          <p:spPr>
            <a:xfrm rot="16200000">
              <a:off x="5049698" y="1033383"/>
              <a:ext cx="1115903" cy="20213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TextBox 42">
            <a:extLst>
              <a:ext uri="{FF2B5EF4-FFF2-40B4-BE49-F238E27FC236}">
                <a16:creationId xmlns:a16="http://schemas.microsoft.com/office/drawing/2014/main" id="{784D291A-81B2-B64A-8EC8-DD231928237A}"/>
              </a:ext>
            </a:extLst>
          </p:cNvPr>
          <p:cNvSpPr txBox="1"/>
          <p:nvPr/>
        </p:nvSpPr>
        <p:spPr>
          <a:xfrm>
            <a:off x="2133230" y="6119599"/>
            <a:ext cx="2540370" cy="646331"/>
          </a:xfrm>
          <a:prstGeom prst="rect">
            <a:avLst/>
          </a:prstGeom>
          <a:noFill/>
        </p:spPr>
        <p:txBody>
          <a:bodyPr wrap="square" rtlCol="0">
            <a:spAutoFit/>
          </a:bodyPr>
          <a:lstStyle/>
          <a:p>
            <a:r>
              <a:rPr lang="en-US" sz="1200" dirty="0"/>
              <a:t>* From AAER framework: Springfield Centre, “Adopt-Adapt-Expand-Respond” March 2014.</a:t>
            </a:r>
          </a:p>
        </p:txBody>
      </p:sp>
      <p:grpSp>
        <p:nvGrpSpPr>
          <p:cNvPr id="17" name="Group 16">
            <a:extLst>
              <a:ext uri="{FF2B5EF4-FFF2-40B4-BE49-F238E27FC236}">
                <a16:creationId xmlns:a16="http://schemas.microsoft.com/office/drawing/2014/main" id="{824DE7D6-55DF-BB48-8651-56FF846C83A6}"/>
              </a:ext>
            </a:extLst>
          </p:cNvPr>
          <p:cNvGrpSpPr/>
          <p:nvPr/>
        </p:nvGrpSpPr>
        <p:grpSpPr>
          <a:xfrm>
            <a:off x="8120392" y="4691519"/>
            <a:ext cx="2908300" cy="1752600"/>
            <a:chOff x="8118995" y="1131332"/>
            <a:chExt cx="2908300" cy="1752600"/>
          </a:xfrm>
        </p:grpSpPr>
        <p:pic>
          <p:nvPicPr>
            <p:cNvPr id="89" name="Picture 88">
              <a:extLst>
                <a:ext uri="{FF2B5EF4-FFF2-40B4-BE49-F238E27FC236}">
                  <a16:creationId xmlns:a16="http://schemas.microsoft.com/office/drawing/2014/main" id="{F2F5B9FD-6E2C-594B-B207-4A54F8AF5C13}"/>
                </a:ext>
              </a:extLst>
            </p:cNvPr>
            <p:cNvPicPr>
              <a:picLocks noChangeAspect="1"/>
            </p:cNvPicPr>
            <p:nvPr/>
          </p:nvPicPr>
          <p:blipFill>
            <a:blip r:embed="rId3"/>
            <a:stretch>
              <a:fillRect/>
            </a:stretch>
          </p:blipFill>
          <p:spPr>
            <a:xfrm>
              <a:off x="8118995" y="1131332"/>
              <a:ext cx="2908300" cy="1752600"/>
            </a:xfrm>
            <a:prstGeom prst="rect">
              <a:avLst/>
            </a:prstGeom>
            <a:ln>
              <a:solidFill>
                <a:schemeClr val="bg2"/>
              </a:solidFill>
            </a:ln>
          </p:spPr>
        </p:pic>
        <p:sp>
          <p:nvSpPr>
            <p:cNvPr id="66" name="Rectangle 65">
              <a:extLst>
                <a:ext uri="{FF2B5EF4-FFF2-40B4-BE49-F238E27FC236}">
                  <a16:creationId xmlns:a16="http://schemas.microsoft.com/office/drawing/2014/main" id="{B89604BF-76B0-EB48-8334-04464E02AF21}"/>
                </a:ext>
              </a:extLst>
            </p:cNvPr>
            <p:cNvSpPr/>
            <p:nvPr/>
          </p:nvSpPr>
          <p:spPr>
            <a:xfrm rot="2700000">
              <a:off x="8807632" y="2495397"/>
              <a:ext cx="168393" cy="168393"/>
            </a:xfrm>
            <a:prstGeom prst="rect">
              <a:avLst/>
            </a:prstGeom>
            <a:solidFill>
              <a:srgbClr val="92D05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4FB144FD-9C1C-B945-BD1A-A3175C41E5D5}"/>
                </a:ext>
              </a:extLst>
            </p:cNvPr>
            <p:cNvSpPr/>
            <p:nvPr/>
          </p:nvSpPr>
          <p:spPr>
            <a:xfrm rot="2700000">
              <a:off x="9036672" y="2127849"/>
              <a:ext cx="168393" cy="168393"/>
            </a:xfrm>
            <a:prstGeom prst="rect">
              <a:avLst/>
            </a:prstGeom>
            <a:solidFill>
              <a:srgbClr val="FF93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98DF3714-9CC3-2147-8E2D-27CED907EAEB}"/>
                </a:ext>
              </a:extLst>
            </p:cNvPr>
            <p:cNvSpPr/>
            <p:nvPr/>
          </p:nvSpPr>
          <p:spPr>
            <a:xfrm rot="2700000">
              <a:off x="8446586" y="1916807"/>
              <a:ext cx="168393" cy="168393"/>
            </a:xfrm>
            <a:prstGeom prst="rect">
              <a:avLst/>
            </a:prstGeom>
            <a:solidFill>
              <a:srgbClr val="92D05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8D3242B7-9C82-684C-A1A1-A1EEFD41E9B3}"/>
                </a:ext>
              </a:extLst>
            </p:cNvPr>
            <p:cNvSpPr/>
            <p:nvPr/>
          </p:nvSpPr>
          <p:spPr>
            <a:xfrm rot="2700000">
              <a:off x="10483044" y="1994675"/>
              <a:ext cx="168393" cy="168393"/>
            </a:xfrm>
            <a:prstGeom prst="rect">
              <a:avLst/>
            </a:prstGeom>
            <a:solidFill>
              <a:srgbClr val="92D05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B06A2E98-9D03-254F-A834-951322AEC7E9}"/>
                </a:ext>
              </a:extLst>
            </p:cNvPr>
            <p:cNvSpPr/>
            <p:nvPr/>
          </p:nvSpPr>
          <p:spPr>
            <a:xfrm rot="2700000">
              <a:off x="9841427" y="1916807"/>
              <a:ext cx="168393" cy="168393"/>
            </a:xfrm>
            <a:prstGeom prst="rect">
              <a:avLst/>
            </a:prstGeom>
            <a:solidFill>
              <a:srgbClr val="FF00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2CF23B0C-B786-6E4C-BDD3-6454CEEBBDFF}"/>
                </a:ext>
              </a:extLst>
            </p:cNvPr>
            <p:cNvSpPr/>
            <p:nvPr/>
          </p:nvSpPr>
          <p:spPr>
            <a:xfrm rot="2700000">
              <a:off x="8795706" y="1419388"/>
              <a:ext cx="168393" cy="168393"/>
            </a:xfrm>
            <a:prstGeom prst="rect">
              <a:avLst/>
            </a:prstGeom>
            <a:solidFill>
              <a:srgbClr val="92D05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75FADB9A-D76A-1045-8B27-36468B02C1B6}"/>
              </a:ext>
            </a:extLst>
          </p:cNvPr>
          <p:cNvGrpSpPr/>
          <p:nvPr/>
        </p:nvGrpSpPr>
        <p:grpSpPr>
          <a:xfrm>
            <a:off x="8120392" y="2728350"/>
            <a:ext cx="2908300" cy="1752600"/>
            <a:chOff x="8118995" y="3724900"/>
            <a:chExt cx="2908300" cy="1752600"/>
          </a:xfrm>
        </p:grpSpPr>
        <p:pic>
          <p:nvPicPr>
            <p:cNvPr id="16" name="Picture 15">
              <a:extLst>
                <a:ext uri="{FF2B5EF4-FFF2-40B4-BE49-F238E27FC236}">
                  <a16:creationId xmlns:a16="http://schemas.microsoft.com/office/drawing/2014/main" id="{0AC5D043-0741-0444-9109-B12D3B65E479}"/>
                </a:ext>
              </a:extLst>
            </p:cNvPr>
            <p:cNvPicPr>
              <a:picLocks noChangeAspect="1"/>
            </p:cNvPicPr>
            <p:nvPr/>
          </p:nvPicPr>
          <p:blipFill>
            <a:blip r:embed="rId3"/>
            <a:stretch>
              <a:fillRect/>
            </a:stretch>
          </p:blipFill>
          <p:spPr>
            <a:xfrm>
              <a:off x="8118995" y="3724900"/>
              <a:ext cx="2908300" cy="1752600"/>
            </a:xfrm>
            <a:prstGeom prst="rect">
              <a:avLst/>
            </a:prstGeom>
            <a:ln>
              <a:solidFill>
                <a:schemeClr val="bg2"/>
              </a:solidFill>
            </a:ln>
          </p:spPr>
        </p:pic>
        <p:sp>
          <p:nvSpPr>
            <p:cNvPr id="83" name="Rectangle 82">
              <a:extLst>
                <a:ext uri="{FF2B5EF4-FFF2-40B4-BE49-F238E27FC236}">
                  <a16:creationId xmlns:a16="http://schemas.microsoft.com/office/drawing/2014/main" id="{A287703B-F819-174C-9685-803AECCA0D5F}"/>
                </a:ext>
              </a:extLst>
            </p:cNvPr>
            <p:cNvSpPr/>
            <p:nvPr/>
          </p:nvSpPr>
          <p:spPr>
            <a:xfrm rot="2700000">
              <a:off x="8807632" y="5082754"/>
              <a:ext cx="168393" cy="168393"/>
            </a:xfrm>
            <a:prstGeom prst="rect">
              <a:avLst/>
            </a:prstGeom>
            <a:solidFill>
              <a:srgbClr val="FFFF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89383088-3827-D541-8860-77734D8378ED}"/>
                </a:ext>
              </a:extLst>
            </p:cNvPr>
            <p:cNvSpPr/>
            <p:nvPr/>
          </p:nvSpPr>
          <p:spPr>
            <a:xfrm rot="2700000">
              <a:off x="9036672" y="4715206"/>
              <a:ext cx="168393" cy="168393"/>
            </a:xfrm>
            <a:prstGeom prst="rect">
              <a:avLst/>
            </a:prstGeom>
            <a:solidFill>
              <a:srgbClr val="FFFF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F87E124B-2003-E54D-864F-455B0772D7F8}"/>
                </a:ext>
              </a:extLst>
            </p:cNvPr>
            <p:cNvSpPr/>
            <p:nvPr/>
          </p:nvSpPr>
          <p:spPr>
            <a:xfrm rot="2700000">
              <a:off x="8446586" y="4504164"/>
              <a:ext cx="168393" cy="168393"/>
            </a:xfrm>
            <a:prstGeom prst="rect">
              <a:avLst/>
            </a:prstGeom>
            <a:solidFill>
              <a:srgbClr val="FFFF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16F1CBC8-3086-3446-8C68-293FD3AF70DA}"/>
                </a:ext>
              </a:extLst>
            </p:cNvPr>
            <p:cNvSpPr/>
            <p:nvPr/>
          </p:nvSpPr>
          <p:spPr>
            <a:xfrm rot="2700000">
              <a:off x="10483044" y="4582032"/>
              <a:ext cx="168393" cy="168393"/>
            </a:xfrm>
            <a:prstGeom prst="rect">
              <a:avLst/>
            </a:prstGeom>
            <a:solidFill>
              <a:srgbClr val="92D05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C2EB8961-FDD4-AF45-AD01-7C97A9FA30EC}"/>
                </a:ext>
              </a:extLst>
            </p:cNvPr>
            <p:cNvSpPr/>
            <p:nvPr/>
          </p:nvSpPr>
          <p:spPr>
            <a:xfrm rot="2700000">
              <a:off x="9841427" y="4504164"/>
              <a:ext cx="168393" cy="168393"/>
            </a:xfrm>
            <a:prstGeom prst="rect">
              <a:avLst/>
            </a:prstGeom>
            <a:solidFill>
              <a:srgbClr val="FFFF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F9B59435-1510-F14E-B4E1-E0FDCAEC58C0}"/>
                </a:ext>
              </a:extLst>
            </p:cNvPr>
            <p:cNvSpPr/>
            <p:nvPr/>
          </p:nvSpPr>
          <p:spPr>
            <a:xfrm rot="2700000">
              <a:off x="8795706" y="4006745"/>
              <a:ext cx="168393" cy="168393"/>
            </a:xfrm>
            <a:prstGeom prst="rect">
              <a:avLst/>
            </a:prstGeom>
            <a:solidFill>
              <a:srgbClr val="FFFF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1541DECC-335D-5348-A4B4-F66861721472}"/>
              </a:ext>
            </a:extLst>
          </p:cNvPr>
          <p:cNvSpPr txBox="1"/>
          <p:nvPr/>
        </p:nvSpPr>
        <p:spPr>
          <a:xfrm>
            <a:off x="5902723" y="4198110"/>
            <a:ext cx="2199749" cy="369332"/>
          </a:xfrm>
          <a:prstGeom prst="rect">
            <a:avLst/>
          </a:prstGeom>
          <a:noFill/>
        </p:spPr>
        <p:txBody>
          <a:bodyPr wrap="square" rtlCol="0">
            <a:spAutoFit/>
          </a:bodyPr>
          <a:lstStyle/>
          <a:p>
            <a:pPr algn="r"/>
            <a:r>
              <a:rPr lang="en-US" dirty="0"/>
              <a:t>Systemic</a:t>
            </a:r>
          </a:p>
        </p:txBody>
      </p:sp>
      <p:sp>
        <p:nvSpPr>
          <p:cNvPr id="31" name="TextBox 30">
            <a:extLst>
              <a:ext uri="{FF2B5EF4-FFF2-40B4-BE49-F238E27FC236}">
                <a16:creationId xmlns:a16="http://schemas.microsoft.com/office/drawing/2014/main" id="{E1D6B681-FB66-F244-A631-0C49E5F12284}"/>
              </a:ext>
            </a:extLst>
          </p:cNvPr>
          <p:cNvSpPr txBox="1"/>
          <p:nvPr/>
        </p:nvSpPr>
        <p:spPr>
          <a:xfrm>
            <a:off x="5920643" y="4647866"/>
            <a:ext cx="2199749" cy="369332"/>
          </a:xfrm>
          <a:prstGeom prst="rect">
            <a:avLst/>
          </a:prstGeom>
          <a:noFill/>
        </p:spPr>
        <p:txBody>
          <a:bodyPr wrap="square" rtlCol="0">
            <a:spAutoFit/>
          </a:bodyPr>
          <a:lstStyle/>
          <a:p>
            <a:pPr algn="r"/>
            <a:r>
              <a:rPr lang="en-US" dirty="0"/>
              <a:t>NOT systemic</a:t>
            </a:r>
          </a:p>
        </p:txBody>
      </p:sp>
    </p:spTree>
    <p:extLst>
      <p:ext uri="{BB962C8B-B14F-4D97-AF65-F5344CB8AC3E}">
        <p14:creationId xmlns:p14="http://schemas.microsoft.com/office/powerpoint/2010/main" val="1707472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D3184408-21B2-884B-9E26-054E35533E0F}" type="slidenum">
              <a:rPr lang="en-US" smtClean="0"/>
              <a:pPr/>
              <a:t>9</a:t>
            </a:fld>
            <a:endParaRPr lang="en-US" dirty="0"/>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indent="-457200"/>
            <a:r>
              <a:rPr lang="en-US" sz="3600" dirty="0">
                <a:solidFill>
                  <a:schemeClr val="bg2"/>
                </a:solidFill>
              </a:rPr>
              <a:t>Introduction</a:t>
            </a:r>
          </a:p>
          <a:p>
            <a:pPr marL="571497" indent="-457200"/>
            <a:r>
              <a:rPr lang="en-US" sz="3600" b="1" dirty="0">
                <a:solidFill>
                  <a:srgbClr val="002F6C"/>
                </a:solidFill>
              </a:rPr>
              <a:t>Module: Introduction to system mapping</a:t>
            </a:r>
          </a:p>
        </p:txBody>
      </p:sp>
    </p:spTree>
    <p:extLst>
      <p:ext uri="{BB962C8B-B14F-4D97-AF65-F5344CB8AC3E}">
        <p14:creationId xmlns:p14="http://schemas.microsoft.com/office/powerpoint/2010/main" val="273530119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D3184408-21B2-884B-9E26-054E35533E0F}" type="slidenum">
              <a:rPr lang="en-US" smtClean="0"/>
              <a:pPr/>
              <a:t>90</a:t>
            </a:fld>
            <a:endParaRPr lang="en-US" dirty="0"/>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indent="-457200"/>
            <a:r>
              <a:rPr lang="en-US" sz="3600" dirty="0">
                <a:solidFill>
                  <a:schemeClr val="bg2"/>
                </a:solidFill>
              </a:rPr>
              <a:t>Activities</a:t>
            </a:r>
          </a:p>
          <a:p>
            <a:pPr marL="571497" indent="-457200"/>
            <a:r>
              <a:rPr lang="en-US" sz="3600" b="1" dirty="0">
                <a:solidFill>
                  <a:srgbClr val="002F6C"/>
                </a:solidFill>
              </a:rPr>
              <a:t>Module: Adding interventions</a:t>
            </a:r>
          </a:p>
        </p:txBody>
      </p:sp>
    </p:spTree>
    <p:extLst>
      <p:ext uri="{BB962C8B-B14F-4D97-AF65-F5344CB8AC3E}">
        <p14:creationId xmlns:p14="http://schemas.microsoft.com/office/powerpoint/2010/main" val="146288142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Introduce how to add interventions to a system map.</a:t>
            </a:r>
          </a:p>
          <a:p>
            <a:pPr marL="114297" indent="0">
              <a:buNone/>
            </a:pPr>
            <a:endParaRPr lang="en-GB" sz="1600" dirty="0"/>
          </a:p>
          <a:p>
            <a:pPr marL="114297" indent="0">
              <a:buNone/>
            </a:pPr>
            <a:r>
              <a:rPr lang="en-GB" sz="1600" b="1" dirty="0"/>
              <a:t>Guidelines:</a:t>
            </a:r>
          </a:p>
          <a:p>
            <a:pPr marL="114297" indent="0">
              <a:buNone/>
            </a:pPr>
            <a:r>
              <a:rPr lang="en-GB" sz="1600" dirty="0"/>
              <a:t>This activity works well after having completed the “Find yourself on the Map” activity. Approach this using work your activity is already doing by referencing workplans and existing logical frameworks.</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Adding interventions from workplan example</a:t>
            </a:r>
          </a:p>
          <a:p>
            <a:r>
              <a:rPr lang="en-GB" sz="1600" dirty="0"/>
              <a:t>Activity: Mapping activities and interventions</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fld id="{D3184408-21B2-884B-9E26-054E35533E0F}" type="slidenum">
              <a:rPr lang="en-US" smtClean="0"/>
              <a:pPr/>
              <a:t>91</a:t>
            </a:fld>
            <a:endParaRPr lang="en-US" dirty="0"/>
          </a:p>
        </p:txBody>
      </p:sp>
    </p:spTree>
    <p:extLst>
      <p:ext uri="{BB962C8B-B14F-4D97-AF65-F5344CB8AC3E}">
        <p14:creationId xmlns:p14="http://schemas.microsoft.com/office/powerpoint/2010/main" val="268397162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0689B8B9-9060-EC43-A45F-D806A5E14DB9}"/>
              </a:ext>
            </a:extLst>
          </p:cNvPr>
          <p:cNvGraphicFramePr>
            <a:graphicFrameLocks noChangeAspect="1"/>
          </p:cNvGraphicFramePr>
          <p:nvPr>
            <p:custDataLst>
              <p:tags r:id="rId1"/>
            </p:custDataLst>
            <p:extLst>
              <p:ext uri="{D42A27DB-BD31-4B8C-83A1-F6EECF244321}">
                <p14:modId xmlns:p14="http://schemas.microsoft.com/office/powerpoint/2010/main" val="3930906511"/>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0FBFAD52-DAEB-DC49-A8EC-495E749F5A54}"/>
              </a:ext>
            </a:extLst>
          </p:cNvPr>
          <p:cNvSpPr>
            <a:spLocks noGrp="1"/>
          </p:cNvSpPr>
          <p:nvPr>
            <p:ph type="title"/>
          </p:nvPr>
        </p:nvSpPr>
        <p:spPr/>
        <p:txBody>
          <a:bodyPr vert="horz"/>
          <a:lstStyle/>
          <a:p>
            <a:r>
              <a:rPr lang="en-GB" dirty="0"/>
              <a:t>System Map: Adding interventions from workplans</a:t>
            </a:r>
          </a:p>
        </p:txBody>
      </p:sp>
      <p:sp>
        <p:nvSpPr>
          <p:cNvPr id="4" name="Slide Number Placeholder 3">
            <a:extLst>
              <a:ext uri="{FF2B5EF4-FFF2-40B4-BE49-F238E27FC236}">
                <a16:creationId xmlns:a16="http://schemas.microsoft.com/office/drawing/2014/main" id="{C517D0C2-1024-5245-BC03-F656C5C21495}"/>
              </a:ext>
            </a:extLst>
          </p:cNvPr>
          <p:cNvSpPr>
            <a:spLocks noGrp="1"/>
          </p:cNvSpPr>
          <p:nvPr>
            <p:ph type="sldNum" sz="quarter" idx="10"/>
          </p:nvPr>
        </p:nvSpPr>
        <p:spPr/>
        <p:txBody>
          <a:bodyPr/>
          <a:lstStyle/>
          <a:p>
            <a:fld id="{D3184408-21B2-884B-9E26-054E35533E0F}" type="slidenum">
              <a:rPr lang="en-US" smtClean="0"/>
              <a:pPr/>
              <a:t>92</a:t>
            </a:fld>
            <a:endParaRPr lang="en-US" dirty="0"/>
          </a:p>
        </p:txBody>
      </p:sp>
      <p:pic>
        <p:nvPicPr>
          <p:cNvPr id="11" name="Picture 10">
            <a:extLst>
              <a:ext uri="{FF2B5EF4-FFF2-40B4-BE49-F238E27FC236}">
                <a16:creationId xmlns:a16="http://schemas.microsoft.com/office/drawing/2014/main" id="{ABB74389-B1D0-9544-9A60-6D6A0B127DE7}"/>
              </a:ext>
            </a:extLst>
          </p:cNvPr>
          <p:cNvPicPr>
            <a:picLocks noChangeAspect="1"/>
          </p:cNvPicPr>
          <p:nvPr/>
        </p:nvPicPr>
        <p:blipFill>
          <a:blip r:embed="rId5"/>
          <a:stretch>
            <a:fillRect/>
          </a:stretch>
        </p:blipFill>
        <p:spPr>
          <a:xfrm>
            <a:off x="6925322" y="1264550"/>
            <a:ext cx="4405285" cy="4925541"/>
          </a:xfrm>
          <a:prstGeom prst="rect">
            <a:avLst/>
          </a:prstGeom>
        </p:spPr>
      </p:pic>
      <p:pic>
        <p:nvPicPr>
          <p:cNvPr id="14" name="Picture 13">
            <a:extLst>
              <a:ext uri="{FF2B5EF4-FFF2-40B4-BE49-F238E27FC236}">
                <a16:creationId xmlns:a16="http://schemas.microsoft.com/office/drawing/2014/main" id="{606416D8-410F-B447-841C-B85CBC476DAE}"/>
              </a:ext>
            </a:extLst>
          </p:cNvPr>
          <p:cNvPicPr>
            <a:picLocks noChangeAspect="1"/>
          </p:cNvPicPr>
          <p:nvPr/>
        </p:nvPicPr>
        <p:blipFill>
          <a:blip r:embed="rId6"/>
          <a:stretch>
            <a:fillRect/>
          </a:stretch>
        </p:blipFill>
        <p:spPr>
          <a:xfrm>
            <a:off x="477575" y="2979886"/>
            <a:ext cx="4474320" cy="2058643"/>
          </a:xfrm>
          <a:prstGeom prst="rect">
            <a:avLst/>
          </a:prstGeom>
        </p:spPr>
      </p:pic>
      <p:sp>
        <p:nvSpPr>
          <p:cNvPr id="15" name="TextBox 14">
            <a:extLst>
              <a:ext uri="{FF2B5EF4-FFF2-40B4-BE49-F238E27FC236}">
                <a16:creationId xmlns:a16="http://schemas.microsoft.com/office/drawing/2014/main" id="{382BA359-5D53-A34B-B357-282B33776278}"/>
              </a:ext>
            </a:extLst>
          </p:cNvPr>
          <p:cNvSpPr txBox="1"/>
          <p:nvPr/>
        </p:nvSpPr>
        <p:spPr>
          <a:xfrm>
            <a:off x="1368210" y="2532390"/>
            <a:ext cx="1690847" cy="369332"/>
          </a:xfrm>
          <a:prstGeom prst="rect">
            <a:avLst/>
          </a:prstGeom>
          <a:noFill/>
        </p:spPr>
        <p:txBody>
          <a:bodyPr wrap="none" rtlCol="0">
            <a:spAutoFit/>
          </a:bodyPr>
          <a:lstStyle/>
          <a:p>
            <a:r>
              <a:rPr lang="en-GB" b="1" i="1" dirty="0">
                <a:solidFill>
                  <a:schemeClr val="bg2"/>
                </a:solidFill>
              </a:rPr>
              <a:t>From workplan </a:t>
            </a:r>
          </a:p>
        </p:txBody>
      </p:sp>
      <p:cxnSp>
        <p:nvCxnSpPr>
          <p:cNvPr id="17" name="Straight Arrow Connector 16">
            <a:extLst>
              <a:ext uri="{FF2B5EF4-FFF2-40B4-BE49-F238E27FC236}">
                <a16:creationId xmlns:a16="http://schemas.microsoft.com/office/drawing/2014/main" id="{BED5C197-B813-D348-B1F8-CB4653449F08}"/>
              </a:ext>
            </a:extLst>
          </p:cNvPr>
          <p:cNvCxnSpPr>
            <a:cxnSpLocks/>
          </p:cNvCxnSpPr>
          <p:nvPr/>
        </p:nvCxnSpPr>
        <p:spPr>
          <a:xfrm>
            <a:off x="4951895" y="3220278"/>
            <a:ext cx="2029350" cy="1744015"/>
          </a:xfrm>
          <a:prstGeom prst="straightConnector1">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0D906908-285D-5E4A-B024-BE5225575701}"/>
              </a:ext>
            </a:extLst>
          </p:cNvPr>
          <p:cNvCxnSpPr>
            <a:cxnSpLocks/>
          </p:cNvCxnSpPr>
          <p:nvPr/>
        </p:nvCxnSpPr>
        <p:spPr>
          <a:xfrm flipV="1">
            <a:off x="4923934" y="1543374"/>
            <a:ext cx="3965624" cy="2320960"/>
          </a:xfrm>
          <a:prstGeom prst="straightConnector1">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3" name="Rectangle 22">
            <a:extLst>
              <a:ext uri="{FF2B5EF4-FFF2-40B4-BE49-F238E27FC236}">
                <a16:creationId xmlns:a16="http://schemas.microsoft.com/office/drawing/2014/main" id="{DE1E0044-2565-0246-B61E-D6005ADA06E9}"/>
              </a:ext>
            </a:extLst>
          </p:cNvPr>
          <p:cNvSpPr/>
          <p:nvPr/>
        </p:nvSpPr>
        <p:spPr>
          <a:xfrm>
            <a:off x="501428" y="3363402"/>
            <a:ext cx="4412477" cy="294198"/>
          </a:xfrm>
          <a:prstGeom prst="rect">
            <a:avLst/>
          </a:prstGeom>
          <a:solidFill>
            <a:schemeClr val="tx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5EDE7E1E-70A9-2642-B141-524DDF625536}"/>
              </a:ext>
            </a:extLst>
          </p:cNvPr>
          <p:cNvSpPr/>
          <p:nvPr/>
        </p:nvSpPr>
        <p:spPr>
          <a:xfrm>
            <a:off x="797092" y="5116693"/>
            <a:ext cx="3568862" cy="369332"/>
          </a:xfrm>
          <a:prstGeom prst="rect">
            <a:avLst/>
          </a:prstGeom>
        </p:spPr>
        <p:txBody>
          <a:bodyPr wrap="none">
            <a:spAutoFit/>
          </a:bodyPr>
          <a:lstStyle/>
          <a:p>
            <a:r>
              <a:rPr lang="en-GB" b="1" i="1" dirty="0">
                <a:solidFill>
                  <a:schemeClr val="bg2"/>
                </a:solidFill>
              </a:rPr>
              <a:t>(greyed out = not relevant for map)</a:t>
            </a:r>
          </a:p>
        </p:txBody>
      </p:sp>
      <p:sp>
        <p:nvSpPr>
          <p:cNvPr id="25" name="Rectangle 24">
            <a:extLst>
              <a:ext uri="{FF2B5EF4-FFF2-40B4-BE49-F238E27FC236}">
                <a16:creationId xmlns:a16="http://schemas.microsoft.com/office/drawing/2014/main" id="{8311D1E6-1527-6945-AC5E-771E163499FC}"/>
              </a:ext>
            </a:extLst>
          </p:cNvPr>
          <p:cNvSpPr/>
          <p:nvPr/>
        </p:nvSpPr>
        <p:spPr>
          <a:xfrm>
            <a:off x="502467" y="4708427"/>
            <a:ext cx="4412477" cy="294198"/>
          </a:xfrm>
          <a:prstGeom prst="rect">
            <a:avLst/>
          </a:prstGeom>
          <a:solidFill>
            <a:schemeClr val="tx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Arrow Connector 26">
            <a:extLst>
              <a:ext uri="{FF2B5EF4-FFF2-40B4-BE49-F238E27FC236}">
                <a16:creationId xmlns:a16="http://schemas.microsoft.com/office/drawing/2014/main" id="{130E6966-8C91-F44D-B8FA-07E83854EC3C}"/>
              </a:ext>
            </a:extLst>
          </p:cNvPr>
          <p:cNvCxnSpPr>
            <a:cxnSpLocks/>
          </p:cNvCxnSpPr>
          <p:nvPr/>
        </p:nvCxnSpPr>
        <p:spPr>
          <a:xfrm>
            <a:off x="4913905" y="4190338"/>
            <a:ext cx="2989692" cy="244930"/>
          </a:xfrm>
          <a:prstGeom prst="straightConnector1">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4" name="Freeform 33">
            <a:extLst>
              <a:ext uri="{FF2B5EF4-FFF2-40B4-BE49-F238E27FC236}">
                <a16:creationId xmlns:a16="http://schemas.microsoft.com/office/drawing/2014/main" id="{DA3D2561-FE82-8B4B-9859-C36CE4C00497}"/>
              </a:ext>
            </a:extLst>
          </p:cNvPr>
          <p:cNvSpPr/>
          <p:nvPr/>
        </p:nvSpPr>
        <p:spPr>
          <a:xfrm>
            <a:off x="4937760" y="4532243"/>
            <a:ext cx="2886323" cy="1028240"/>
          </a:xfrm>
          <a:custGeom>
            <a:avLst/>
            <a:gdLst>
              <a:gd name="connsiteX0" fmla="*/ 0 w 2886323"/>
              <a:gd name="connsiteY0" fmla="*/ 0 h 1028240"/>
              <a:gd name="connsiteX1" fmla="*/ 1296063 w 2886323"/>
              <a:gd name="connsiteY1" fmla="*/ 922352 h 1028240"/>
              <a:gd name="connsiteX2" fmla="*/ 2886323 w 2886323"/>
              <a:gd name="connsiteY2" fmla="*/ 970060 h 1028240"/>
            </a:gdLst>
            <a:ahLst/>
            <a:cxnLst>
              <a:cxn ang="0">
                <a:pos x="connsiteX0" y="connsiteY0"/>
              </a:cxn>
              <a:cxn ang="0">
                <a:pos x="connsiteX1" y="connsiteY1"/>
              </a:cxn>
              <a:cxn ang="0">
                <a:pos x="connsiteX2" y="connsiteY2"/>
              </a:cxn>
            </a:cxnLst>
            <a:rect l="l" t="t" r="r" b="b"/>
            <a:pathLst>
              <a:path w="2886323" h="1028240">
                <a:moveTo>
                  <a:pt x="0" y="0"/>
                </a:moveTo>
                <a:cubicBezTo>
                  <a:pt x="407504" y="380337"/>
                  <a:pt x="815009" y="760675"/>
                  <a:pt x="1296063" y="922352"/>
                </a:cubicBezTo>
                <a:cubicBezTo>
                  <a:pt x="1777117" y="1084029"/>
                  <a:pt x="2331720" y="1027044"/>
                  <a:pt x="2886323" y="970060"/>
                </a:cubicBezTo>
              </a:path>
            </a:pathLst>
          </a:custGeom>
          <a:ln>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9" name="TextBox 18">
            <a:extLst>
              <a:ext uri="{FF2B5EF4-FFF2-40B4-BE49-F238E27FC236}">
                <a16:creationId xmlns:a16="http://schemas.microsoft.com/office/drawing/2014/main" id="{4863AF07-92A4-3244-BBFD-D8D5B05923EB}"/>
              </a:ext>
            </a:extLst>
          </p:cNvPr>
          <p:cNvSpPr txBox="1"/>
          <p:nvPr/>
        </p:nvSpPr>
        <p:spPr>
          <a:xfrm>
            <a:off x="6070095" y="1360506"/>
            <a:ext cx="2532039" cy="646331"/>
          </a:xfrm>
          <a:prstGeom prst="rect">
            <a:avLst/>
          </a:prstGeom>
          <a:noFill/>
        </p:spPr>
        <p:txBody>
          <a:bodyPr wrap="none" rtlCol="0">
            <a:spAutoFit/>
          </a:bodyPr>
          <a:lstStyle/>
          <a:p>
            <a:pPr algn="ctr"/>
            <a:r>
              <a:rPr lang="en-GB" b="1" i="1" dirty="0">
                <a:solidFill>
                  <a:srgbClr val="92D050"/>
                </a:solidFill>
              </a:rPr>
              <a:t>Interventions are added </a:t>
            </a:r>
            <a:br>
              <a:rPr lang="en-GB" b="1" i="1" dirty="0">
                <a:solidFill>
                  <a:srgbClr val="92D050"/>
                </a:solidFill>
              </a:rPr>
            </a:br>
            <a:r>
              <a:rPr lang="en-GB" b="1" i="1" dirty="0">
                <a:solidFill>
                  <a:srgbClr val="92D050"/>
                </a:solidFill>
              </a:rPr>
              <a:t>as a green box</a:t>
            </a:r>
          </a:p>
        </p:txBody>
      </p:sp>
    </p:spTree>
    <p:extLst>
      <p:ext uri="{BB962C8B-B14F-4D97-AF65-F5344CB8AC3E}">
        <p14:creationId xmlns:p14="http://schemas.microsoft.com/office/powerpoint/2010/main" val="188171868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79413EB-9159-5E41-B150-6FC5A2692C2D}"/>
              </a:ext>
            </a:extLst>
          </p:cNvPr>
          <p:cNvGraphicFramePr>
            <a:graphicFrameLocks noChangeAspect="1"/>
          </p:cNvGraphicFramePr>
          <p:nvPr>
            <p:custDataLst>
              <p:tags r:id="rId1"/>
            </p:custDataLst>
            <p:extLst>
              <p:ext uri="{D42A27DB-BD31-4B8C-83A1-F6EECF244321}">
                <p14:modId xmlns:p14="http://schemas.microsoft.com/office/powerpoint/2010/main" val="422831022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0" name=""/>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CE31D69-D293-2243-9780-6AC861C73F70}"/>
              </a:ext>
            </a:extLst>
          </p:cNvPr>
          <p:cNvSpPr>
            <a:spLocks noGrp="1"/>
          </p:cNvSpPr>
          <p:nvPr>
            <p:ph type="title"/>
          </p:nvPr>
        </p:nvSpPr>
        <p:spPr/>
        <p:txBody>
          <a:bodyPr vert="horz"/>
          <a:lstStyle/>
          <a:p>
            <a:r>
              <a:rPr lang="en-US" dirty="0"/>
              <a:t>Mapping activities &amp; interventions</a:t>
            </a:r>
          </a:p>
        </p:txBody>
      </p:sp>
      <p:sp>
        <p:nvSpPr>
          <p:cNvPr id="5" name="Content Placeholder 4">
            <a:extLst>
              <a:ext uri="{FF2B5EF4-FFF2-40B4-BE49-F238E27FC236}">
                <a16:creationId xmlns:a16="http://schemas.microsoft.com/office/drawing/2014/main" id="{6803E32C-EE05-6A43-AAD2-399305A9A031}"/>
              </a:ext>
            </a:extLst>
          </p:cNvPr>
          <p:cNvSpPr>
            <a:spLocks noGrp="1"/>
          </p:cNvSpPr>
          <p:nvPr>
            <p:ph idx="1"/>
          </p:nvPr>
        </p:nvSpPr>
        <p:spPr/>
        <p:txBody>
          <a:bodyPr/>
          <a:lstStyle/>
          <a:p>
            <a:r>
              <a:rPr lang="en-US" dirty="0"/>
              <a:t>“Put your activities on the map”</a:t>
            </a:r>
          </a:p>
          <a:p>
            <a:pPr lvl="1"/>
            <a:r>
              <a:rPr lang="en-US" dirty="0"/>
              <a:t>Goal: place your existing and planned interventions on the map, using </a:t>
            </a:r>
            <a:r>
              <a:rPr lang="en-US" dirty="0">
                <a:solidFill>
                  <a:srgbClr val="00B050"/>
                </a:solidFill>
              </a:rPr>
              <a:t>GREEN</a:t>
            </a:r>
            <a:r>
              <a:rPr lang="en-US" dirty="0"/>
              <a:t> dry erase marker</a:t>
            </a:r>
          </a:p>
          <a:p>
            <a:pPr lvl="2"/>
            <a:r>
              <a:rPr lang="en-US" dirty="0"/>
              <a:t>If necessary: add elements using BLACK dry erase marker (or </a:t>
            </a:r>
            <a:r>
              <a:rPr lang="en-US" dirty="0">
                <a:solidFill>
                  <a:srgbClr val="0052FF"/>
                </a:solidFill>
              </a:rPr>
              <a:t>BLUE</a:t>
            </a:r>
            <a:r>
              <a:rPr lang="en-US" dirty="0"/>
              <a:t> for behavior change)</a:t>
            </a:r>
          </a:p>
          <a:p>
            <a:pPr lvl="1"/>
            <a:r>
              <a:rPr lang="en-US" dirty="0"/>
              <a:t>Note: the goal is not map correction or validation, though we welcome input on a separate sheet</a:t>
            </a:r>
          </a:p>
          <a:p>
            <a:pPr lvl="2"/>
            <a:r>
              <a:rPr lang="en-US" dirty="0"/>
              <a:t>correct big issues</a:t>
            </a:r>
          </a:p>
          <a:p>
            <a:pPr lvl="2"/>
            <a:r>
              <a:rPr lang="en-US" dirty="0"/>
              <a:t>add missing elements</a:t>
            </a:r>
          </a:p>
          <a:p>
            <a:pPr lvl="1"/>
            <a:r>
              <a:rPr lang="en-US" dirty="0"/>
              <a:t>Time: you have until </a:t>
            </a:r>
            <a:r>
              <a:rPr lang="en-US" dirty="0" err="1"/>
              <a:t>HH:mm</a:t>
            </a:r>
            <a:endParaRPr lang="en-US" dirty="0"/>
          </a:p>
        </p:txBody>
      </p:sp>
      <p:pic>
        <p:nvPicPr>
          <p:cNvPr id="8" name="Picture 7">
            <a:extLst>
              <a:ext uri="{FF2B5EF4-FFF2-40B4-BE49-F238E27FC236}">
                <a16:creationId xmlns:a16="http://schemas.microsoft.com/office/drawing/2014/main" id="{A25728F9-10F5-3743-A977-1D65DB4EF48B}"/>
              </a:ext>
            </a:extLst>
          </p:cNvPr>
          <p:cNvPicPr>
            <a:picLocks noChangeAspect="1"/>
          </p:cNvPicPr>
          <p:nvPr/>
        </p:nvPicPr>
        <p:blipFill>
          <a:blip r:embed="rId6" cstate="print"/>
          <a:stretch>
            <a:fillRect/>
          </a:stretch>
        </p:blipFill>
        <p:spPr>
          <a:xfrm>
            <a:off x="7181385" y="3057538"/>
            <a:ext cx="2546711" cy="3633371"/>
          </a:xfrm>
          <a:prstGeom prst="rect">
            <a:avLst/>
          </a:prstGeom>
          <a:ln>
            <a:solidFill>
              <a:srgbClr val="000000"/>
            </a:solidFill>
          </a:ln>
          <a:effectLst>
            <a:outerShdw blurRad="50800" dist="63500" dir="2700000" algn="tl" rotWithShape="0">
              <a:prstClr val="black">
                <a:alpha val="40000"/>
              </a:prstClr>
            </a:outerShdw>
          </a:effectLst>
        </p:spPr>
      </p:pic>
    </p:spTree>
    <p:extLst>
      <p:ext uri="{BB962C8B-B14F-4D97-AF65-F5344CB8AC3E}">
        <p14:creationId xmlns:p14="http://schemas.microsoft.com/office/powerpoint/2010/main" val="186680916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D3184408-21B2-884B-9E26-054E35533E0F}" type="slidenum">
              <a:rPr lang="en-US" smtClean="0"/>
              <a:pPr/>
              <a:t>94</a:t>
            </a:fld>
            <a:endParaRPr lang="en-US" dirty="0"/>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indent="-457200"/>
            <a:r>
              <a:rPr lang="en-US" sz="3600" dirty="0">
                <a:solidFill>
                  <a:schemeClr val="bg2"/>
                </a:solidFill>
              </a:rPr>
              <a:t>Activities</a:t>
            </a:r>
          </a:p>
          <a:p>
            <a:pPr marL="571497" indent="-457200"/>
            <a:r>
              <a:rPr lang="en-US" sz="3600" b="1" dirty="0">
                <a:solidFill>
                  <a:srgbClr val="002F6C"/>
                </a:solidFill>
              </a:rPr>
              <a:t>Module: Barriers and gaps</a:t>
            </a:r>
          </a:p>
        </p:txBody>
      </p:sp>
    </p:spTree>
    <p:extLst>
      <p:ext uri="{BB962C8B-B14F-4D97-AF65-F5344CB8AC3E}">
        <p14:creationId xmlns:p14="http://schemas.microsoft.com/office/powerpoint/2010/main" val="175395939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r>
              <a:rPr lang="en-GB" sz="1600" dirty="0"/>
              <a:t>Introduce the ideas of barriers and gaps and how to identify them on a system map</a:t>
            </a:r>
          </a:p>
          <a:p>
            <a:pPr marL="114297" indent="0">
              <a:buNone/>
            </a:pPr>
            <a:r>
              <a:rPr lang="en-GB" sz="1600" b="1" dirty="0"/>
              <a:t>Guidelines:</a:t>
            </a:r>
          </a:p>
          <a:p>
            <a:pPr marL="114297" indent="0">
              <a:buNone/>
            </a:pPr>
            <a:r>
              <a:rPr lang="en-GB" sz="1600" dirty="0"/>
              <a:t>Start with an existing map</a:t>
            </a:r>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Submodules in this module:</a:t>
            </a:r>
          </a:p>
          <a:p>
            <a:r>
              <a:rPr lang="en-GB" sz="1600" dirty="0"/>
              <a:t>Identifying barriers</a:t>
            </a:r>
          </a:p>
          <a:p>
            <a:r>
              <a:rPr lang="en-GB" sz="1600" dirty="0"/>
              <a:t>Identifying gaps</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fld id="{D3184408-21B2-884B-9E26-054E35533E0F}" type="slidenum">
              <a:rPr lang="en-US" smtClean="0"/>
              <a:pPr/>
              <a:t>95</a:t>
            </a:fld>
            <a:endParaRPr lang="en-US" dirty="0"/>
          </a:p>
        </p:txBody>
      </p:sp>
    </p:spTree>
    <p:extLst>
      <p:ext uri="{BB962C8B-B14F-4D97-AF65-F5344CB8AC3E}">
        <p14:creationId xmlns:p14="http://schemas.microsoft.com/office/powerpoint/2010/main" val="168278839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96</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
        <p:nvSpPr>
          <p:cNvPr id="10" name="Title 1"/>
          <p:cNvSpPr txBox="1">
            <a:spLocks/>
          </p:cNvSpPr>
          <p:nvPr/>
        </p:nvSpPr>
        <p:spPr>
          <a:xfrm>
            <a:off x="2046077" y="2586772"/>
            <a:ext cx="9393347" cy="911802"/>
          </a:xfrm>
          <a:prstGeom prst="rect">
            <a:avLst/>
          </a:prstGeom>
        </p:spPr>
        <p:txBody>
          <a:bodyPr vert="horz" lIns="91440" tIns="45720" rIns="91440" bIns="45720" rtlCol="0" anchor="ctr" anchorCtr="0">
            <a:noAutofit/>
          </a:bodyPr>
          <a:lstStyle/>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8C8985"/>
                </a:solidFill>
                <a:effectLst/>
                <a:uLnTx/>
                <a:uFillTx/>
                <a:latin typeface="Calibri"/>
                <a:ea typeface="+mn-ea"/>
                <a:cs typeface="+mn-cs"/>
              </a:rPr>
              <a:t>Activities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8C8985"/>
                </a:solidFill>
                <a:effectLst/>
                <a:uLnTx/>
                <a:uFillTx/>
                <a:latin typeface="Calibri"/>
                <a:ea typeface="+mn-ea"/>
                <a:cs typeface="+mn-cs"/>
              </a:rPr>
              <a:t>Module: Barriers and gaps</a:t>
            </a:r>
          </a:p>
          <a:p>
            <a:pPr marL="571497" marR="0" lvl="0" indent="-45720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2F6C"/>
                </a:solidFill>
                <a:effectLst/>
                <a:uLnTx/>
                <a:uFillTx/>
                <a:latin typeface="Calibri"/>
                <a:ea typeface="+mn-ea"/>
                <a:cs typeface="+mn-cs"/>
              </a:rPr>
              <a:t>Sub-module: Identifying barriers</a:t>
            </a:r>
          </a:p>
        </p:txBody>
      </p:sp>
    </p:spTree>
    <p:extLst>
      <p:ext uri="{BB962C8B-B14F-4D97-AF65-F5344CB8AC3E}">
        <p14:creationId xmlns:p14="http://schemas.microsoft.com/office/powerpoint/2010/main" val="372115538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4E1C0-91CE-CF43-8E0E-C721E8809311}"/>
              </a:ext>
            </a:extLst>
          </p:cNvPr>
          <p:cNvSpPr>
            <a:spLocks noGrp="1"/>
          </p:cNvSpPr>
          <p:nvPr>
            <p:ph type="title"/>
          </p:nvPr>
        </p:nvSpPr>
        <p:spPr/>
        <p:txBody>
          <a:bodyPr/>
          <a:lstStyle/>
          <a:p>
            <a:pPr marL="571497" indent="-457200"/>
            <a:r>
              <a:rPr lang="en-US" dirty="0"/>
              <a:t>Facilitator Instructions</a:t>
            </a:r>
          </a:p>
        </p:txBody>
      </p:sp>
      <p:sp>
        <p:nvSpPr>
          <p:cNvPr id="7" name="Content Placeholder 6">
            <a:extLst>
              <a:ext uri="{FF2B5EF4-FFF2-40B4-BE49-F238E27FC236}">
                <a16:creationId xmlns:a16="http://schemas.microsoft.com/office/drawing/2014/main" id="{F0D48A61-2A60-A840-8A10-F98FCE4C101B}"/>
              </a:ext>
            </a:extLst>
          </p:cNvPr>
          <p:cNvSpPr>
            <a:spLocks noGrp="1"/>
          </p:cNvSpPr>
          <p:nvPr>
            <p:ph sz="half" idx="1"/>
          </p:nvPr>
        </p:nvSpPr>
        <p:spPr/>
        <p:txBody>
          <a:bodyPr>
            <a:normAutofit/>
          </a:bodyPr>
          <a:lstStyle/>
          <a:p>
            <a:pPr marL="114297" indent="0">
              <a:buNone/>
            </a:pPr>
            <a:r>
              <a:rPr lang="en-GB" sz="1600" b="1" dirty="0"/>
              <a:t>Purpose of this module:</a:t>
            </a:r>
          </a:p>
          <a:p>
            <a:pPr marL="114297" indent="0">
              <a:buNone/>
            </a:pPr>
            <a:endParaRPr lang="en-GB" sz="1600" dirty="0"/>
          </a:p>
          <a:p>
            <a:pPr marL="114297" indent="0">
              <a:buNone/>
            </a:pPr>
            <a:r>
              <a:rPr lang="en-GB" sz="1600" b="1" dirty="0"/>
              <a:t>Guidelines:</a:t>
            </a:r>
          </a:p>
          <a:p>
            <a:pPr marL="114297" indent="0">
              <a:buNone/>
            </a:pPr>
            <a:endParaRPr lang="en-GB" sz="1600" dirty="0"/>
          </a:p>
        </p:txBody>
      </p:sp>
      <p:sp>
        <p:nvSpPr>
          <p:cNvPr id="8" name="Content Placeholder 7">
            <a:extLst>
              <a:ext uri="{FF2B5EF4-FFF2-40B4-BE49-F238E27FC236}">
                <a16:creationId xmlns:a16="http://schemas.microsoft.com/office/drawing/2014/main" id="{7FC48F80-B371-F543-8649-3E7E7EED52FB}"/>
              </a:ext>
            </a:extLst>
          </p:cNvPr>
          <p:cNvSpPr>
            <a:spLocks noGrp="1"/>
          </p:cNvSpPr>
          <p:nvPr>
            <p:ph sz="half" idx="2"/>
          </p:nvPr>
        </p:nvSpPr>
        <p:spPr/>
        <p:txBody>
          <a:bodyPr>
            <a:normAutofit/>
          </a:bodyPr>
          <a:lstStyle/>
          <a:p>
            <a:pPr marL="114297" indent="0">
              <a:buNone/>
            </a:pPr>
            <a:r>
              <a:rPr lang="en-GB" sz="1600" b="1" dirty="0"/>
              <a:t>Slides in this module:</a:t>
            </a:r>
          </a:p>
          <a:p>
            <a:r>
              <a:rPr lang="en-GB" sz="1600" dirty="0"/>
              <a:t>Guidance on identifying barriers</a:t>
            </a:r>
          </a:p>
          <a:p>
            <a:r>
              <a:rPr lang="en-GB" sz="1600" dirty="0"/>
              <a:t>Example</a:t>
            </a:r>
          </a:p>
          <a:p>
            <a:r>
              <a:rPr lang="en-GB" sz="1600" dirty="0"/>
              <a:t>Exercise</a:t>
            </a:r>
          </a:p>
          <a:p>
            <a:endParaRPr lang="en-GB" sz="1600" dirty="0"/>
          </a:p>
        </p:txBody>
      </p:sp>
      <p:sp>
        <p:nvSpPr>
          <p:cNvPr id="4" name="Slide Number Placeholder 3">
            <a:extLst>
              <a:ext uri="{FF2B5EF4-FFF2-40B4-BE49-F238E27FC236}">
                <a16:creationId xmlns:a16="http://schemas.microsoft.com/office/drawing/2014/main" id="{71D29735-EC68-3549-A2E5-457333CED0AF}"/>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3184408-21B2-884B-9E26-054E35533E0F}" type="slidenum">
              <a:rPr kumimoji="0" lang="en-US" sz="1200" b="0" i="0" u="none" strike="noStrike" kern="1200" cap="none" spc="0" normalizeH="0" baseline="0" noProof="0" smtClean="0">
                <a:ln>
                  <a:noFill/>
                </a:ln>
                <a:solidFill>
                  <a:srgbClr val="2127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97</a:t>
            </a:fld>
            <a:endParaRPr kumimoji="0" lang="en-US" sz="1200" b="0" i="0" u="none" strike="noStrike" kern="1200" cap="none" spc="0" normalizeH="0" baseline="0" noProof="0" dirty="0">
              <a:ln>
                <a:noFill/>
              </a:ln>
              <a:solidFill>
                <a:srgbClr val="212721"/>
              </a:solidFill>
              <a:effectLst/>
              <a:uLnTx/>
              <a:uFillTx/>
              <a:latin typeface="Calibri"/>
              <a:ea typeface="+mn-ea"/>
              <a:cs typeface="+mn-cs"/>
            </a:endParaRPr>
          </a:p>
        </p:txBody>
      </p:sp>
    </p:spTree>
    <p:extLst>
      <p:ext uri="{BB962C8B-B14F-4D97-AF65-F5344CB8AC3E}">
        <p14:creationId xmlns:p14="http://schemas.microsoft.com/office/powerpoint/2010/main" val="295149549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364891EF-3644-1A46-9499-24DC8A49D4EB}"/>
              </a:ext>
            </a:extLst>
          </p:cNvPr>
          <p:cNvGraphicFramePr>
            <a:graphicFrameLocks noChangeAspect="1"/>
          </p:cNvGraphicFramePr>
          <p:nvPr>
            <p:custDataLst>
              <p:tags r:id="rId1"/>
            </p:custDataLst>
            <p:extLst>
              <p:ext uri="{D42A27DB-BD31-4B8C-83A1-F6EECF244321}">
                <p14:modId xmlns:p14="http://schemas.microsoft.com/office/powerpoint/2010/main" val="5898088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0" name=""/>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42AE58B-A60F-5842-B6D2-7C8FEDB6A16D}"/>
              </a:ext>
            </a:extLst>
          </p:cNvPr>
          <p:cNvSpPr>
            <a:spLocks noGrp="1"/>
          </p:cNvSpPr>
          <p:nvPr>
            <p:ph type="title"/>
          </p:nvPr>
        </p:nvSpPr>
        <p:spPr/>
        <p:txBody>
          <a:bodyPr vert="horz"/>
          <a:lstStyle/>
          <a:p>
            <a:r>
              <a:rPr lang="en-GB" dirty="0"/>
              <a:t>Guidance on identifying barriers</a:t>
            </a:r>
          </a:p>
        </p:txBody>
      </p:sp>
      <p:sp>
        <p:nvSpPr>
          <p:cNvPr id="3" name="Content Placeholder 2">
            <a:extLst>
              <a:ext uri="{FF2B5EF4-FFF2-40B4-BE49-F238E27FC236}">
                <a16:creationId xmlns:a16="http://schemas.microsoft.com/office/drawing/2014/main" id="{9E5D2C06-2932-CE48-972E-11A3F41509DD}"/>
              </a:ext>
            </a:extLst>
          </p:cNvPr>
          <p:cNvSpPr>
            <a:spLocks noGrp="1"/>
          </p:cNvSpPr>
          <p:nvPr>
            <p:ph idx="1"/>
          </p:nvPr>
        </p:nvSpPr>
        <p:spPr/>
        <p:txBody>
          <a:bodyPr/>
          <a:lstStyle/>
          <a:p>
            <a:pPr marL="347663" indent="-234950"/>
            <a:r>
              <a:rPr lang="en-GB" dirty="0"/>
              <a:t>What are we looking for?</a:t>
            </a:r>
          </a:p>
          <a:p>
            <a:pPr lvl="1"/>
            <a:r>
              <a:rPr lang="en-GB" dirty="0"/>
              <a:t>Specific elements in the system that are key barriers to progress for USAID interventions</a:t>
            </a:r>
          </a:p>
          <a:p>
            <a:pPr lvl="1"/>
            <a:r>
              <a:rPr lang="en-GB" dirty="0"/>
              <a:t>What is keeping your Activity from creating the intended changes to the system?</a:t>
            </a:r>
          </a:p>
          <a:p>
            <a:r>
              <a:rPr lang="en-GB" dirty="0"/>
              <a:t>Keep in mind:</a:t>
            </a:r>
          </a:p>
          <a:p>
            <a:pPr lvl="1"/>
            <a:r>
              <a:rPr lang="en-GB" dirty="0"/>
              <a:t>The barriers may be on other pathways, not on your immediate “results chain”</a:t>
            </a:r>
          </a:p>
          <a:p>
            <a:pPr lvl="1"/>
            <a:r>
              <a:rPr lang="en-GB" dirty="0"/>
              <a:t>The barrier may not be something USAID can address</a:t>
            </a:r>
          </a:p>
          <a:p>
            <a:pPr lvl="1"/>
            <a:r>
              <a:rPr lang="en-GB" dirty="0"/>
              <a:t>Think about political or </a:t>
            </a:r>
            <a:r>
              <a:rPr lang="en-GB" dirty="0" err="1"/>
              <a:t>behavioral</a:t>
            </a:r>
            <a:r>
              <a:rPr lang="en-GB" dirty="0"/>
              <a:t> barriers as well as physical ones (lack of infrastructure or supplies)</a:t>
            </a:r>
          </a:p>
        </p:txBody>
      </p:sp>
    </p:spTree>
    <p:extLst>
      <p:ext uri="{BB962C8B-B14F-4D97-AF65-F5344CB8AC3E}">
        <p14:creationId xmlns:p14="http://schemas.microsoft.com/office/powerpoint/2010/main" val="419647930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957AED-51A9-EA41-B19E-A2DF58C5DABF}"/>
              </a:ext>
            </a:extLst>
          </p:cNvPr>
          <p:cNvPicPr>
            <a:picLocks noChangeAspect="1"/>
          </p:cNvPicPr>
          <p:nvPr/>
        </p:nvPicPr>
        <p:blipFill>
          <a:blip r:embed="rId2" cstate="print"/>
          <a:stretch>
            <a:fillRect/>
          </a:stretch>
        </p:blipFill>
        <p:spPr>
          <a:xfrm>
            <a:off x="4177460" y="1154995"/>
            <a:ext cx="5734716" cy="5371311"/>
          </a:xfrm>
          <a:prstGeom prst="rect">
            <a:avLst/>
          </a:prstGeom>
        </p:spPr>
      </p:pic>
      <p:sp>
        <p:nvSpPr>
          <p:cNvPr id="2" name="Title 1">
            <a:extLst>
              <a:ext uri="{FF2B5EF4-FFF2-40B4-BE49-F238E27FC236}">
                <a16:creationId xmlns:a16="http://schemas.microsoft.com/office/drawing/2014/main" id="{0DBE2C9B-DC29-D245-B18C-D66D93E86B8D}"/>
              </a:ext>
            </a:extLst>
          </p:cNvPr>
          <p:cNvSpPr>
            <a:spLocks noGrp="1"/>
          </p:cNvSpPr>
          <p:nvPr>
            <p:ph type="title"/>
          </p:nvPr>
        </p:nvSpPr>
        <p:spPr/>
        <p:txBody>
          <a:bodyPr/>
          <a:lstStyle/>
          <a:p>
            <a:r>
              <a:rPr lang="en-GB" dirty="0"/>
              <a:t>Identifying Barriers: Example</a:t>
            </a:r>
          </a:p>
        </p:txBody>
      </p:sp>
      <p:sp>
        <p:nvSpPr>
          <p:cNvPr id="7" name="TextBox 6">
            <a:extLst>
              <a:ext uri="{FF2B5EF4-FFF2-40B4-BE49-F238E27FC236}">
                <a16:creationId xmlns:a16="http://schemas.microsoft.com/office/drawing/2014/main" id="{4AFF9C26-DA75-5D41-B33D-AEBAA6BF29B0}"/>
              </a:ext>
            </a:extLst>
          </p:cNvPr>
          <p:cNvSpPr txBox="1"/>
          <p:nvPr/>
        </p:nvSpPr>
        <p:spPr>
          <a:xfrm>
            <a:off x="827731" y="1984034"/>
            <a:ext cx="2049712" cy="1015663"/>
          </a:xfrm>
          <a:prstGeom prst="rect">
            <a:avLst/>
          </a:prstGeom>
          <a:noFill/>
        </p:spPr>
        <p:txBody>
          <a:bodyPr wrap="square" rtlCol="0">
            <a:spAutoFit/>
          </a:bodyPr>
          <a:lstStyle/>
          <a:p>
            <a:r>
              <a:rPr lang="en-GB" sz="2000" dirty="0"/>
              <a:t>Not very specific, too long-term.</a:t>
            </a:r>
          </a:p>
          <a:p>
            <a:r>
              <a:rPr lang="en-GB" sz="2000" b="1" i="1" dirty="0"/>
              <a:t>Not</a:t>
            </a:r>
            <a:r>
              <a:rPr lang="en-GB" sz="2000" dirty="0"/>
              <a:t> a barrier.</a:t>
            </a:r>
          </a:p>
        </p:txBody>
      </p:sp>
      <p:sp>
        <p:nvSpPr>
          <p:cNvPr id="11" name="TextBox 10">
            <a:extLst>
              <a:ext uri="{FF2B5EF4-FFF2-40B4-BE49-F238E27FC236}">
                <a16:creationId xmlns:a16="http://schemas.microsoft.com/office/drawing/2014/main" id="{C3E10511-7BD5-4F41-A07A-5AB75C3BCE14}"/>
              </a:ext>
            </a:extLst>
          </p:cNvPr>
          <p:cNvSpPr txBox="1"/>
          <p:nvPr/>
        </p:nvSpPr>
        <p:spPr>
          <a:xfrm>
            <a:off x="696019" y="4467113"/>
            <a:ext cx="2818146" cy="1323439"/>
          </a:xfrm>
          <a:prstGeom prst="rect">
            <a:avLst/>
          </a:prstGeom>
          <a:noFill/>
        </p:spPr>
        <p:txBody>
          <a:bodyPr wrap="square" rtlCol="0">
            <a:spAutoFit/>
          </a:bodyPr>
          <a:lstStyle/>
          <a:p>
            <a:r>
              <a:rPr lang="en-GB" sz="2000" dirty="0"/>
              <a:t>More specific, able to be targeted more directly with interventions.</a:t>
            </a:r>
          </a:p>
          <a:p>
            <a:r>
              <a:rPr lang="en-GB" sz="2000" dirty="0"/>
              <a:t>Potential barrier.</a:t>
            </a:r>
          </a:p>
        </p:txBody>
      </p:sp>
      <p:pic>
        <p:nvPicPr>
          <p:cNvPr id="18" name="Picture 17">
            <a:extLst>
              <a:ext uri="{FF2B5EF4-FFF2-40B4-BE49-F238E27FC236}">
                <a16:creationId xmlns:a16="http://schemas.microsoft.com/office/drawing/2014/main" id="{D09678AD-9FE9-1340-9B7E-E7A88F4713D1}"/>
              </a:ext>
            </a:extLst>
          </p:cNvPr>
          <p:cNvPicPr>
            <a:picLocks noChangeAspect="1"/>
          </p:cNvPicPr>
          <p:nvPr/>
        </p:nvPicPr>
        <p:blipFill>
          <a:blip r:embed="rId3" cstate="print"/>
          <a:stretch>
            <a:fillRect/>
          </a:stretch>
        </p:blipFill>
        <p:spPr>
          <a:xfrm>
            <a:off x="7758380" y="3675040"/>
            <a:ext cx="1259159" cy="1310206"/>
          </a:xfrm>
          <a:prstGeom prst="rect">
            <a:avLst/>
          </a:prstGeom>
        </p:spPr>
      </p:pic>
      <p:sp>
        <p:nvSpPr>
          <p:cNvPr id="6" name="Oval 5">
            <a:extLst>
              <a:ext uri="{FF2B5EF4-FFF2-40B4-BE49-F238E27FC236}">
                <a16:creationId xmlns:a16="http://schemas.microsoft.com/office/drawing/2014/main" id="{CF3A6273-15A9-AA40-82BA-2D56B447BD2C}"/>
              </a:ext>
            </a:extLst>
          </p:cNvPr>
          <p:cNvSpPr/>
          <p:nvPr/>
        </p:nvSpPr>
        <p:spPr>
          <a:xfrm>
            <a:off x="7758380" y="3747818"/>
            <a:ext cx="1259159" cy="1237428"/>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AB5FB72B-B442-354E-B8E6-3041248B0221}"/>
              </a:ext>
            </a:extLst>
          </p:cNvPr>
          <p:cNvCxnSpPr>
            <a:cxnSpLocks/>
            <a:stCxn id="11" idx="3"/>
            <a:endCxn id="6" idx="2"/>
          </p:cNvCxnSpPr>
          <p:nvPr/>
        </p:nvCxnSpPr>
        <p:spPr>
          <a:xfrm flipV="1">
            <a:off x="3514165" y="4366532"/>
            <a:ext cx="4244215" cy="76230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6F3BFA23-FCC9-0D46-BC5C-E5180B41CAF9}"/>
              </a:ext>
            </a:extLst>
          </p:cNvPr>
          <p:cNvPicPr>
            <a:picLocks noChangeAspect="1"/>
          </p:cNvPicPr>
          <p:nvPr/>
        </p:nvPicPr>
        <p:blipFill>
          <a:blip r:embed="rId4" cstate="print"/>
          <a:stretch>
            <a:fillRect/>
          </a:stretch>
        </p:blipFill>
        <p:spPr>
          <a:xfrm>
            <a:off x="6744239" y="2122339"/>
            <a:ext cx="2273300" cy="698500"/>
          </a:xfrm>
          <a:prstGeom prst="rect">
            <a:avLst/>
          </a:prstGeom>
          <a:ln w="76200">
            <a:solidFill>
              <a:srgbClr val="7030A0"/>
            </a:solidFill>
          </a:ln>
        </p:spPr>
      </p:pic>
      <p:cxnSp>
        <p:nvCxnSpPr>
          <p:cNvPr id="25" name="Straight Connector 24">
            <a:extLst>
              <a:ext uri="{FF2B5EF4-FFF2-40B4-BE49-F238E27FC236}">
                <a16:creationId xmlns:a16="http://schemas.microsoft.com/office/drawing/2014/main" id="{DD7C8CB8-64A7-8A42-80B7-210E0BFFCF4D}"/>
              </a:ext>
            </a:extLst>
          </p:cNvPr>
          <p:cNvCxnSpPr>
            <a:cxnSpLocks/>
            <a:stCxn id="7" idx="3"/>
            <a:endCxn id="24" idx="1"/>
          </p:cNvCxnSpPr>
          <p:nvPr/>
        </p:nvCxnSpPr>
        <p:spPr>
          <a:xfrm flipV="1">
            <a:off x="2877443" y="2471589"/>
            <a:ext cx="3866796" cy="20277"/>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1269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USAID MSM">
      <a:dk1>
        <a:srgbClr val="212721"/>
      </a:dk1>
      <a:lt1>
        <a:srgbClr val="FFFFFF"/>
      </a:lt1>
      <a:dk2>
        <a:srgbClr val="002F6C"/>
      </a:dk2>
      <a:lt2>
        <a:srgbClr val="8C8985"/>
      </a:lt2>
      <a:accent1>
        <a:srgbClr val="BA0C2F"/>
      </a:accent1>
      <a:accent2>
        <a:srgbClr val="0067B9"/>
      </a:accent2>
      <a:accent3>
        <a:srgbClr val="6C6463"/>
      </a:accent3>
      <a:accent4>
        <a:srgbClr val="651D32"/>
      </a:accent4>
      <a:accent5>
        <a:srgbClr val="CFCDC9"/>
      </a:accent5>
      <a:accent6>
        <a:srgbClr val="A7C6ED"/>
      </a:accent6>
      <a:hlink>
        <a:srgbClr val="BA0C2F"/>
      </a:hlink>
      <a:folHlink>
        <a:srgbClr val="002F6C"/>
      </a:folHlink>
    </a:clrScheme>
    <a:fontScheme name="USAID MSM">
      <a:majorFont>
        <a:latin typeface="Calibri"/>
        <a:ea typeface=""/>
        <a:cs typeface=""/>
      </a:majorFont>
      <a:minorFont>
        <a:latin typeface="Calibri"/>
        <a:ea typeface=""/>
        <a:cs typeface=""/>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1_Adjacency">
  <a:themeElements>
    <a:clrScheme name="USAID MSM">
      <a:dk1>
        <a:srgbClr val="212721"/>
      </a:dk1>
      <a:lt1>
        <a:srgbClr val="FFFFFF"/>
      </a:lt1>
      <a:dk2>
        <a:srgbClr val="002F6C"/>
      </a:dk2>
      <a:lt2>
        <a:srgbClr val="8C8985"/>
      </a:lt2>
      <a:accent1>
        <a:srgbClr val="BA0C2F"/>
      </a:accent1>
      <a:accent2>
        <a:srgbClr val="0067B9"/>
      </a:accent2>
      <a:accent3>
        <a:srgbClr val="6C6463"/>
      </a:accent3>
      <a:accent4>
        <a:srgbClr val="651D32"/>
      </a:accent4>
      <a:accent5>
        <a:srgbClr val="CFCDC9"/>
      </a:accent5>
      <a:accent6>
        <a:srgbClr val="A7C6ED"/>
      </a:accent6>
      <a:hlink>
        <a:srgbClr val="BA0C2F"/>
      </a:hlink>
      <a:folHlink>
        <a:srgbClr val="002F6C"/>
      </a:folHlink>
    </a:clrScheme>
    <a:fontScheme name="USAID MSM">
      <a:majorFont>
        <a:latin typeface="Calibri"/>
        <a:ea typeface=""/>
        <a:cs typeface=""/>
      </a:majorFont>
      <a:minorFont>
        <a:latin typeface="Calibri"/>
        <a:ea typeface=""/>
        <a:cs typeface=""/>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GW Basic Template</Template>
  <TotalTime>81316</TotalTime>
  <Words>8389</Words>
  <Application>Microsoft Macintosh PowerPoint</Application>
  <PresentationFormat>Widescreen</PresentationFormat>
  <Paragraphs>1241</Paragraphs>
  <Slides>135</Slides>
  <Notes>26</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135</vt:i4>
      </vt:variant>
    </vt:vector>
  </HeadingPairs>
  <TitlesOfParts>
    <vt:vector size="142" baseType="lpstr">
      <vt:lpstr>Arial</vt:lpstr>
      <vt:lpstr>Avenir Book</vt:lpstr>
      <vt:lpstr>Avenir Next</vt:lpstr>
      <vt:lpstr>Calibri</vt:lpstr>
      <vt:lpstr>Adjacency</vt:lpstr>
      <vt:lpstr>1_Adjacency</vt:lpstr>
      <vt:lpstr>think-cell Slide</vt:lpstr>
      <vt:lpstr>System Pathways Workshop Template</vt:lpstr>
      <vt:lpstr>Overall instructions</vt:lpstr>
      <vt:lpstr>Modules included</vt:lpstr>
      <vt:lpstr>PowerPoint Presentation</vt:lpstr>
      <vt:lpstr>Facilitator Instructions</vt:lpstr>
      <vt:lpstr>Introduction to [facilitator’s group]</vt:lpstr>
      <vt:lpstr>Participant Introductions</vt:lpstr>
      <vt:lpstr>Workshop Objectives</vt:lpstr>
      <vt:lpstr>PowerPoint Presentation</vt:lpstr>
      <vt:lpstr>Facilitator Instructions</vt:lpstr>
      <vt:lpstr>PowerPoint Presentation</vt:lpstr>
      <vt:lpstr>What characterizes complex systems? </vt:lpstr>
      <vt:lpstr>Why a systems perspective?</vt:lpstr>
      <vt:lpstr>System Mapping Overview</vt:lpstr>
      <vt:lpstr>Mapping Guide: Elements</vt:lpstr>
      <vt:lpstr>Mapping Guide: Clouds</vt:lpstr>
      <vt:lpstr>Mapping Guide: Connections</vt:lpstr>
      <vt:lpstr>Example</vt:lpstr>
      <vt:lpstr>PowerPoint Presentation</vt:lpstr>
      <vt:lpstr>Facilitator Instructions</vt:lpstr>
      <vt:lpstr>PowerPoint Presentation</vt:lpstr>
      <vt:lpstr>Facilitator Instructions</vt:lpstr>
      <vt:lpstr>What can we do with maps?</vt:lpstr>
      <vt:lpstr>Tool for collaboration, visualization</vt:lpstr>
      <vt:lpstr>Identifying Leverage Points</vt:lpstr>
      <vt:lpstr>Measuring change</vt:lpstr>
      <vt:lpstr>PowerPoint Presentation</vt:lpstr>
      <vt:lpstr>Facilitator Instructions</vt:lpstr>
      <vt:lpstr>How to read a map</vt:lpstr>
      <vt:lpstr>PowerPoint Presentation</vt:lpstr>
      <vt:lpstr>Facilitator Instructions</vt:lpstr>
      <vt:lpstr>Karamoja Household Resilience Map: Key concepts</vt:lpstr>
      <vt:lpstr>Pathway: Education</vt:lpstr>
      <vt:lpstr>Pathway: Conflict</vt:lpstr>
      <vt:lpstr>Pathway: Land</vt:lpstr>
      <vt:lpstr>Karamoja Ag Market System Map: Key flows</vt:lpstr>
      <vt:lpstr>Karamoja Ag Market System Map: Key subsystems</vt:lpstr>
      <vt:lpstr>PowerPoint Presentation</vt:lpstr>
      <vt:lpstr>Facilitator Instructions</vt:lpstr>
      <vt:lpstr>PowerPoint Presentation</vt:lpstr>
      <vt:lpstr>Facilitator Instructions</vt:lpstr>
      <vt:lpstr>Pathways</vt:lpstr>
      <vt:lpstr>Example: Financial and Business Services Pathways</vt:lpstr>
      <vt:lpstr>Example: Insurance Pathway</vt:lpstr>
      <vt:lpstr>Example: Loan Requirements Pathway</vt:lpstr>
      <vt:lpstr>Example: Livelihood Security Loop</vt:lpstr>
      <vt:lpstr>PowerPoint Presentation</vt:lpstr>
      <vt:lpstr>Facilitator Instructions</vt:lpstr>
      <vt:lpstr>Where’s the pathway?</vt:lpstr>
      <vt:lpstr>Where’s the pathway?</vt:lpstr>
      <vt:lpstr>Where’s the pathway?</vt:lpstr>
      <vt:lpstr>Where’s the pathway?</vt:lpstr>
      <vt:lpstr>Where’s the pathway?</vt:lpstr>
      <vt:lpstr>Where’s the pathway?</vt:lpstr>
      <vt:lpstr>PowerPoint Presentation</vt:lpstr>
      <vt:lpstr>Facilitator Instructions</vt:lpstr>
      <vt:lpstr>Identifying Pathways</vt:lpstr>
      <vt:lpstr>Activity: Identifying Pathways</vt:lpstr>
      <vt:lpstr>ACTIVITY: Identifying Pathways – Geographic Regions</vt:lpstr>
      <vt:lpstr>PowerPoint Presentation</vt:lpstr>
      <vt:lpstr>Facilitator Instructions</vt:lpstr>
      <vt:lpstr>Practice exercise materials</vt:lpstr>
      <vt:lpstr>Practice: system mapping from intervention to result</vt:lpstr>
      <vt:lpstr>PowerPoint Presentation</vt:lpstr>
      <vt:lpstr>Facilitator Instructions</vt:lpstr>
      <vt:lpstr>Activity: Find your work</vt:lpstr>
      <vt:lpstr>Taking Stock: Behaviors, Relationships, and Conditions</vt:lpstr>
      <vt:lpstr>PowerPoint Presentation</vt:lpstr>
      <vt:lpstr>Facilitator Instructions</vt:lpstr>
      <vt:lpstr>PowerPoint Presentation</vt:lpstr>
      <vt:lpstr>Facilitator Instructions</vt:lpstr>
      <vt:lpstr>Measuring change is crucial but challenging</vt:lpstr>
      <vt:lpstr>Which parts to measure? Monitoring a single intervention  </vt:lpstr>
      <vt:lpstr>Which parts to measure? Monitoring a portfolio at the system level</vt:lpstr>
      <vt:lpstr>Measuring change is crucial but challenging</vt:lpstr>
      <vt:lpstr>Measuring and interpreting data</vt:lpstr>
      <vt:lpstr>Diagnosing problems and showing influence</vt:lpstr>
      <vt:lpstr>Implementation</vt:lpstr>
      <vt:lpstr>PowerPoint Presentation</vt:lpstr>
      <vt:lpstr>Facilitator Instructions</vt:lpstr>
      <vt:lpstr>Example with measured data: access to finance</vt:lpstr>
      <vt:lpstr>Example with measured data: access</vt:lpstr>
      <vt:lpstr>Example with measured data: loan requirements</vt:lpstr>
      <vt:lpstr>Example with measured data: demand</vt:lpstr>
      <vt:lpstr>Example with measured data: access to finance</vt:lpstr>
      <vt:lpstr>PowerPoint Presentation</vt:lpstr>
      <vt:lpstr>Facilitator Instructions</vt:lpstr>
      <vt:lpstr>Activity: Pick indicators and “measure” them, assess subsystem health</vt:lpstr>
      <vt:lpstr>“Extra credit”: systemic change</vt:lpstr>
      <vt:lpstr>PowerPoint Presentation</vt:lpstr>
      <vt:lpstr>Facilitator Instructions</vt:lpstr>
      <vt:lpstr>System Map: Adding interventions from workplans</vt:lpstr>
      <vt:lpstr>Mapping activities &amp; interventions</vt:lpstr>
      <vt:lpstr>PowerPoint Presentation</vt:lpstr>
      <vt:lpstr>Facilitator Instructions</vt:lpstr>
      <vt:lpstr>PowerPoint Presentation</vt:lpstr>
      <vt:lpstr>Facilitator Instructions</vt:lpstr>
      <vt:lpstr>Guidance on identifying barriers</vt:lpstr>
      <vt:lpstr>Identifying Barriers: Example</vt:lpstr>
      <vt:lpstr>Table Exercise: Identifying barriers</vt:lpstr>
      <vt:lpstr>PowerPoint Presentation</vt:lpstr>
      <vt:lpstr>Facilitator Instructions</vt:lpstr>
      <vt:lpstr>Guidance on identifying gaps</vt:lpstr>
      <vt:lpstr>Identifying Gaps: Example</vt:lpstr>
      <vt:lpstr>Table Exercise: Identifying gaps</vt:lpstr>
      <vt:lpstr>PowerPoint Presentation</vt:lpstr>
      <vt:lpstr>Facilitator Instructions</vt:lpstr>
      <vt:lpstr>PowerPoint Presentation</vt:lpstr>
      <vt:lpstr>Facilitator Instructions</vt:lpstr>
      <vt:lpstr>What is a leverage point?</vt:lpstr>
      <vt:lpstr>What is a leverage point?</vt:lpstr>
      <vt:lpstr>Identifying leverage points</vt:lpstr>
      <vt:lpstr>Map the system</vt:lpstr>
      <vt:lpstr>PowerPoint Presentation</vt:lpstr>
      <vt:lpstr>Select an outcome to change</vt:lpstr>
      <vt:lpstr>PowerPoint Presentation</vt:lpstr>
      <vt:lpstr>Find important change pathways</vt:lpstr>
      <vt:lpstr>PowerPoint Presentation</vt:lpstr>
      <vt:lpstr>Select potential leverage points along the pathways</vt:lpstr>
      <vt:lpstr>Select potential leverage points along the pathways</vt:lpstr>
      <vt:lpstr>PowerPoint Presentation</vt:lpstr>
      <vt:lpstr>Prioritize leverage points</vt:lpstr>
      <vt:lpstr>PowerPoint Presentation</vt:lpstr>
      <vt:lpstr>PowerPoint Presentation</vt:lpstr>
      <vt:lpstr>Facilitator Instructions</vt:lpstr>
      <vt:lpstr>Activity: Identifying leverage points (25 min)</vt:lpstr>
      <vt:lpstr>Activity: Prioritizing leverage points (15 min)</vt:lpstr>
      <vt:lpstr>Activity: Learning agenda (5 min)</vt:lpstr>
      <vt:lpstr>PowerPoint Presentation</vt:lpstr>
      <vt:lpstr>Facilitator Instructions</vt:lpstr>
      <vt:lpstr>Adding selected interventions (A)</vt:lpstr>
      <vt:lpstr>Adding selected interventions A: Identify additional elements</vt:lpstr>
      <vt:lpstr>Adding selected interventions A: Can interventions work together?</vt:lpstr>
      <vt:lpstr>Adding selected interventions (B)</vt:lpstr>
      <vt:lpstr>Adding selected interventions B: Are there complementary interventions?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Gralla, Erica Lynn</dc:creator>
  <cp:lastModifiedBy>Tim Russell</cp:lastModifiedBy>
  <cp:revision>1542</cp:revision>
  <cp:lastPrinted>2019-02-28T12:24:06Z</cp:lastPrinted>
  <dcterms:created xsi:type="dcterms:W3CDTF">2016-05-14T08:26:31Z</dcterms:created>
  <dcterms:modified xsi:type="dcterms:W3CDTF">2022-05-21T17:04:52Z</dcterms:modified>
</cp:coreProperties>
</file>