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3" r:id="rId5"/>
    <p:sldId id="264" r:id="rId6"/>
    <p:sldId id="265" r:id="rId7"/>
    <p:sldId id="262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133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0834-3148-D54C-ABD1-FEA3A6A6691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2EE95-1851-B741-9E61-A3DAA8DB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336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0834-3148-D54C-ABD1-FEA3A6A6691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2EE95-1851-B741-9E61-A3DAA8DB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017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0834-3148-D54C-ABD1-FEA3A6A6691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2EE95-1851-B741-9E61-A3DAA8DB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21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0834-3148-D54C-ABD1-FEA3A6A6691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2EE95-1851-B741-9E61-A3DAA8DB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68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0834-3148-D54C-ABD1-FEA3A6A6691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2EE95-1851-B741-9E61-A3DAA8DB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692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0834-3148-D54C-ABD1-FEA3A6A6691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2EE95-1851-B741-9E61-A3DAA8DB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59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0834-3148-D54C-ABD1-FEA3A6A6691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2EE95-1851-B741-9E61-A3DAA8DB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324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0834-3148-D54C-ABD1-FEA3A6A6691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2EE95-1851-B741-9E61-A3DAA8DB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88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0834-3148-D54C-ABD1-FEA3A6A6691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2EE95-1851-B741-9E61-A3DAA8DB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547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0834-3148-D54C-ABD1-FEA3A6A6691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2EE95-1851-B741-9E61-A3DAA8DB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664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0834-3148-D54C-ABD1-FEA3A6A6691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2EE95-1851-B741-9E61-A3DAA8DB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899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E0834-3148-D54C-ABD1-FEA3A6A6691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2EE95-1851-B741-9E61-A3DAA8DB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364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Helvetica"/>
              <a:cs typeface="Helvetica"/>
            </a:endParaRPr>
          </a:p>
        </p:txBody>
      </p:sp>
      <p:pic>
        <p:nvPicPr>
          <p:cNvPr id="13" name="Picture 12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58"/>
            <a:ext cx="9144000" cy="6855641"/>
          </a:xfrm>
          <a:prstGeom prst="rect">
            <a:avLst/>
          </a:prstGeom>
        </p:spPr>
      </p:pic>
      <p:pic>
        <p:nvPicPr>
          <p:cNvPr id="9" name="Picture 8" descr="MIT Libraries 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50" y="5660413"/>
            <a:ext cx="1630834" cy="6523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0010" y="1090083"/>
            <a:ext cx="8693990" cy="1657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420"/>
              </a:lnSpc>
            </a:pPr>
            <a:r>
              <a:rPr lang="en-US" sz="44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OA Policies at MIT &amp; Framework for Publisher Contracts</a:t>
            </a:r>
            <a:endParaRPr lang="en-US" sz="4400" b="1" spc="-4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0011" y="2641590"/>
            <a:ext cx="8182948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420"/>
              </a:lnSpc>
            </a:pPr>
            <a:r>
              <a:rPr lang="en-US" sz="29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IPLC Summer of </a:t>
            </a:r>
            <a:r>
              <a:rPr lang="en-US" sz="2900" b="1" kern="100" spc="-40" dirty="0" err="1">
                <a:solidFill>
                  <a:schemeClr val="bg1"/>
                </a:solidFill>
                <a:latin typeface="Helvetica"/>
                <a:cs typeface="Helvetica"/>
              </a:rPr>
              <a:t>ScholComm</a:t>
            </a:r>
            <a:r>
              <a:rPr lang="en-US" sz="29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- 24 June 2020</a:t>
            </a:r>
            <a:endParaRPr lang="en-US" sz="2900" b="1" spc="-4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0010" y="3682835"/>
            <a:ext cx="68426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  <a:latin typeface="Helvetica Neue"/>
              </a:rPr>
              <a:t>(Laura Hanscom - Scholarly Communications &amp; Licensing Librarian, MIT Libraries)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23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Helvetica"/>
              <a:cs typeface="Helvetic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0010" y="761623"/>
            <a:ext cx="6830187" cy="842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420"/>
              </a:lnSpc>
            </a:pPr>
            <a:r>
              <a:rPr lang="en-US" sz="4600" b="1" kern="100" spc="-40" dirty="0" smtClean="0">
                <a:solidFill>
                  <a:schemeClr val="bg1"/>
                </a:solidFill>
                <a:latin typeface="Helvetica"/>
                <a:cs typeface="Helvetica"/>
              </a:rPr>
              <a:t>OA </a:t>
            </a:r>
            <a:r>
              <a:rPr lang="en-US" sz="46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Policies at </a:t>
            </a:r>
            <a:r>
              <a:rPr lang="en-US" sz="4600" b="1" kern="100" spc="-40" dirty="0" smtClean="0">
                <a:solidFill>
                  <a:schemeClr val="bg1"/>
                </a:solidFill>
                <a:latin typeface="Helvetica"/>
                <a:cs typeface="Helvetica"/>
              </a:rPr>
              <a:t>MIT</a:t>
            </a:r>
            <a:endParaRPr lang="en-US" sz="4600" b="1" spc="-4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0010" y="2206853"/>
            <a:ext cx="7867272" cy="303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ts val="4720"/>
              </a:lnSpc>
              <a:buFont typeface="Arial" panose="020B0604020202020204" pitchFamily="34" charset="0"/>
              <a:buChar char="•"/>
            </a:pPr>
            <a:r>
              <a:rPr lang="en-US" sz="28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Faculty OA Policy (2009</a:t>
            </a:r>
            <a:r>
              <a:rPr lang="en-US" sz="2800" b="1" kern="100" spc="-40" dirty="0" smtClean="0">
                <a:solidFill>
                  <a:schemeClr val="bg1"/>
                </a:solidFill>
                <a:latin typeface="Helvetica"/>
                <a:cs typeface="Helvetica"/>
              </a:rPr>
              <a:t>)</a:t>
            </a:r>
          </a:p>
          <a:p>
            <a:pPr marL="1485900" lvl="2" indent="-571500">
              <a:lnSpc>
                <a:spcPts val="4720"/>
              </a:lnSpc>
              <a:buFont typeface="Arial" panose="020B0604020202020204" pitchFamily="34" charset="0"/>
              <a:buChar char="•"/>
            </a:pPr>
            <a:r>
              <a:rPr lang="en-US" sz="2800" b="1" kern="100" spc="-40" dirty="0" smtClean="0">
                <a:solidFill>
                  <a:schemeClr val="bg1"/>
                </a:solidFill>
                <a:latin typeface="Helvetica"/>
                <a:cs typeface="Helvetica"/>
              </a:rPr>
              <a:t>About half of the content in the IR</a:t>
            </a:r>
            <a:endParaRPr lang="en-US" sz="2800" b="1" kern="100" spc="-40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marL="571500" indent="-571500">
              <a:lnSpc>
                <a:spcPts val="4720"/>
              </a:lnSpc>
              <a:buFont typeface="Arial" panose="020B0604020202020204" pitchFamily="34" charset="0"/>
              <a:buChar char="•"/>
            </a:pPr>
            <a:r>
              <a:rPr lang="en-US" sz="28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Opt-in OA Policy (2017</a:t>
            </a:r>
            <a:r>
              <a:rPr lang="en-US" sz="2800" b="1" kern="100" spc="-40" dirty="0" smtClean="0">
                <a:solidFill>
                  <a:schemeClr val="bg1"/>
                </a:solidFill>
                <a:latin typeface="Helvetica"/>
                <a:cs typeface="Helvetica"/>
              </a:rPr>
              <a:t>)</a:t>
            </a:r>
          </a:p>
          <a:p>
            <a:pPr marL="1485900" lvl="2" indent="-571500">
              <a:lnSpc>
                <a:spcPts val="4720"/>
              </a:lnSpc>
              <a:buFont typeface="Arial" panose="020B0604020202020204" pitchFamily="34" charset="0"/>
              <a:buChar char="•"/>
            </a:pPr>
            <a:r>
              <a:rPr lang="en-US" sz="2800" b="1" kern="100" spc="-40" dirty="0" smtClean="0">
                <a:solidFill>
                  <a:schemeClr val="bg1"/>
                </a:solidFill>
                <a:latin typeface="Helvetica"/>
                <a:cs typeface="Helvetica"/>
              </a:rPr>
              <a:t>Over 1,000 people have signed up</a:t>
            </a:r>
            <a:endParaRPr lang="en-US" sz="2800" b="1" kern="100" spc="-40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marL="571500" indent="-571500">
              <a:lnSpc>
                <a:spcPts val="4720"/>
              </a:lnSpc>
              <a:buFont typeface="Arial" panose="020B0604020202020204" pitchFamily="34" charset="0"/>
              <a:buChar char="•"/>
            </a:pPr>
            <a:r>
              <a:rPr lang="en-US" sz="28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Future MIT-wide OA Policy?.....</a:t>
            </a:r>
          </a:p>
        </p:txBody>
      </p:sp>
      <p:pic>
        <p:nvPicPr>
          <p:cNvPr id="4" name="Picture 3" descr="MIT Libraries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33" y="6198869"/>
            <a:ext cx="776728" cy="309767"/>
          </a:xfrm>
          <a:prstGeom prst="rect">
            <a:avLst/>
          </a:prstGeom>
        </p:spPr>
      </p:pic>
      <p:pic>
        <p:nvPicPr>
          <p:cNvPr id="6" name="Picture 5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8133" y="5457131"/>
            <a:ext cx="9144000" cy="139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96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Helvetica"/>
              <a:cs typeface="Helvetic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0010" y="761623"/>
            <a:ext cx="6830187" cy="842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420"/>
              </a:lnSpc>
            </a:pPr>
            <a:r>
              <a:rPr lang="en-US" sz="46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Goals of the Framework</a:t>
            </a:r>
            <a:endParaRPr lang="en-US" sz="4600" b="1" spc="-4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0010" y="2206853"/>
            <a:ext cx="85562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aligned with MIT’s mission, principles, and policies as described in OATF report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represent a fair and sustainable price for the value-added services provided by publishers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preserve and protect scholars’ and scholarly communities’ control over their own intellectual output</a:t>
            </a:r>
          </a:p>
        </p:txBody>
      </p:sp>
      <p:pic>
        <p:nvPicPr>
          <p:cNvPr id="4" name="Picture 3" descr="MIT Libraries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33" y="6198869"/>
            <a:ext cx="776728" cy="309767"/>
          </a:xfrm>
          <a:prstGeom prst="rect">
            <a:avLst/>
          </a:prstGeom>
        </p:spPr>
      </p:pic>
      <p:pic>
        <p:nvPicPr>
          <p:cNvPr id="6" name="Picture 5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8133" y="5457131"/>
            <a:ext cx="9144000" cy="139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65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Helvetica"/>
              <a:cs typeface="Helvetic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0010" y="761623"/>
            <a:ext cx="8042637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420"/>
              </a:lnSpc>
            </a:pPr>
            <a:r>
              <a:rPr lang="en-US" sz="46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Core Principles to </a:t>
            </a:r>
            <a:r>
              <a:rPr lang="en-US" sz="4600" b="1" kern="100" spc="-40" dirty="0" smtClean="0">
                <a:solidFill>
                  <a:schemeClr val="bg1"/>
                </a:solidFill>
                <a:latin typeface="Helvetica"/>
                <a:cs typeface="Helvetica"/>
              </a:rPr>
              <a:t>Achieve Goals</a:t>
            </a:r>
            <a:endParaRPr lang="en-US" sz="4600" b="1" spc="-4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0010" y="2469899"/>
            <a:ext cx="85562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No author will be required to waive any institutional or funder open access policy to publish in any of the publisher’s journals.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No author will be required to relinquish copyright, but instead will be provided with options that enable publication while also providing authors with generous reuse rights.</a:t>
            </a:r>
          </a:p>
        </p:txBody>
      </p:sp>
      <p:pic>
        <p:nvPicPr>
          <p:cNvPr id="4" name="Picture 3" descr="MIT Libraries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33" y="6198869"/>
            <a:ext cx="776728" cy="309767"/>
          </a:xfrm>
          <a:prstGeom prst="rect">
            <a:avLst/>
          </a:prstGeom>
        </p:spPr>
      </p:pic>
      <p:pic>
        <p:nvPicPr>
          <p:cNvPr id="6" name="Picture 5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8133" y="5457131"/>
            <a:ext cx="9144000" cy="139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21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Helvetica"/>
              <a:cs typeface="Helvetic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0010" y="761623"/>
            <a:ext cx="8042637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420"/>
              </a:lnSpc>
            </a:pPr>
            <a:r>
              <a:rPr lang="en-US" sz="46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Core Principles to </a:t>
            </a:r>
            <a:r>
              <a:rPr lang="en-US" sz="4600" b="1" kern="100" spc="-40" dirty="0" smtClean="0">
                <a:solidFill>
                  <a:schemeClr val="bg1"/>
                </a:solidFill>
                <a:latin typeface="Helvetica"/>
                <a:cs typeface="Helvetica"/>
              </a:rPr>
              <a:t>Achieve Goals</a:t>
            </a:r>
            <a:endParaRPr lang="en-US" sz="4600" b="1" spc="-4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0010" y="2469899"/>
            <a:ext cx="85562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Publishers will directly deposit scholarly articles in institutional repositories immediately upon publication or will provide tools/mechanisms that facilitate immediate deposit.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Publishers will provide computational access to subscribed content as a standard part of all contracts, with no restrictions on non-consumptive, computational analysis of the corpus of subscribed content.</a:t>
            </a:r>
          </a:p>
        </p:txBody>
      </p:sp>
      <p:pic>
        <p:nvPicPr>
          <p:cNvPr id="4" name="Picture 3" descr="MIT Libraries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33" y="6198869"/>
            <a:ext cx="776728" cy="309767"/>
          </a:xfrm>
          <a:prstGeom prst="rect">
            <a:avLst/>
          </a:prstGeom>
        </p:spPr>
      </p:pic>
      <p:pic>
        <p:nvPicPr>
          <p:cNvPr id="6" name="Picture 5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8133" y="5457131"/>
            <a:ext cx="9144000" cy="139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71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Helvetica"/>
              <a:cs typeface="Helvetic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0010" y="761623"/>
            <a:ext cx="8042637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420"/>
              </a:lnSpc>
            </a:pPr>
            <a:r>
              <a:rPr lang="en-US" sz="46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Core Principles to </a:t>
            </a:r>
            <a:r>
              <a:rPr lang="en-US" sz="4600" b="1" kern="100" spc="-40" dirty="0" smtClean="0">
                <a:solidFill>
                  <a:schemeClr val="bg1"/>
                </a:solidFill>
                <a:latin typeface="Helvetica"/>
                <a:cs typeface="Helvetica"/>
              </a:rPr>
              <a:t>Achieve Goals</a:t>
            </a:r>
            <a:endParaRPr lang="en-US" sz="4600" b="1" spc="-4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0010" y="2469899"/>
            <a:ext cx="85562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Publishers will ensure the long-term digital preservation and accessibility of their content through participation in trusted digital archives.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Institutions will pay a fair and sustainable price to publishers for value-added services, based on transparent and cost-based pricing models.</a:t>
            </a:r>
          </a:p>
        </p:txBody>
      </p:sp>
      <p:pic>
        <p:nvPicPr>
          <p:cNvPr id="4" name="Picture 3" descr="MIT Libraries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33" y="6198869"/>
            <a:ext cx="776728" cy="309767"/>
          </a:xfrm>
          <a:prstGeom prst="rect">
            <a:avLst/>
          </a:prstGeom>
        </p:spPr>
      </p:pic>
      <p:pic>
        <p:nvPicPr>
          <p:cNvPr id="6" name="Picture 5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8133" y="5457131"/>
            <a:ext cx="9144000" cy="139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8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Helvetica"/>
              <a:cs typeface="Helvetic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0010" y="761623"/>
            <a:ext cx="6830187" cy="842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420"/>
              </a:lnSpc>
            </a:pPr>
            <a:r>
              <a:rPr lang="en-US" sz="46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COVID-19 Reflections</a:t>
            </a:r>
            <a:endParaRPr lang="en-US" sz="4600" b="1" spc="-4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0009" y="2206853"/>
            <a:ext cx="8455857" cy="3025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ts val="4720"/>
              </a:lnSpc>
              <a:buFont typeface="Arial" panose="020B0604020202020204" pitchFamily="34" charset="0"/>
              <a:buChar char="•"/>
            </a:pPr>
            <a:r>
              <a:rPr lang="en-US" sz="24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In a crisis situation, scholars found more effective and efficient ways to do scholarly communications</a:t>
            </a:r>
          </a:p>
          <a:p>
            <a:pPr marL="571500" indent="-571500">
              <a:lnSpc>
                <a:spcPts val="4720"/>
              </a:lnSpc>
              <a:buFont typeface="Arial" panose="020B0604020202020204" pitchFamily="34" charset="0"/>
              <a:buChar char="•"/>
            </a:pPr>
            <a:r>
              <a:rPr lang="en-US" sz="2400" b="1" kern="100" spc="-40" dirty="0">
                <a:solidFill>
                  <a:schemeClr val="bg1"/>
                </a:solidFill>
                <a:latin typeface="Helvetica"/>
                <a:cs typeface="Helvetica"/>
              </a:rPr>
              <a:t>Opportunity to press the reset </a:t>
            </a:r>
            <a:r>
              <a:rPr lang="en-US" sz="2400" b="1" kern="100" spc="-40" dirty="0" smtClean="0">
                <a:solidFill>
                  <a:schemeClr val="bg1"/>
                </a:solidFill>
                <a:latin typeface="Helvetica"/>
                <a:cs typeface="Helvetica"/>
              </a:rPr>
              <a:t>button – make clearer the connection between the kind of open access that we seek, and social justice issues</a:t>
            </a:r>
            <a:endParaRPr lang="en-US" sz="2400" b="1" kern="100" spc="-4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MIT Libraries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33" y="6198869"/>
            <a:ext cx="776728" cy="309767"/>
          </a:xfrm>
          <a:prstGeom prst="rect">
            <a:avLst/>
          </a:prstGeom>
        </p:spPr>
      </p:pic>
      <p:pic>
        <p:nvPicPr>
          <p:cNvPr id="6" name="Picture 5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8133" y="5457131"/>
            <a:ext cx="9144000" cy="139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29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0009" y="2206853"/>
            <a:ext cx="8455857" cy="310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20"/>
              </a:lnSpc>
            </a:pPr>
            <a:r>
              <a:rPr lang="en-US" sz="4800" b="1" kern="100" spc="-40" dirty="0" smtClean="0">
                <a:solidFill>
                  <a:schemeClr val="bg1"/>
                </a:solidFill>
                <a:latin typeface="Helvetica"/>
                <a:cs typeface="Helvetica"/>
              </a:rPr>
              <a:t>Thank you!</a:t>
            </a:r>
          </a:p>
          <a:p>
            <a:pPr>
              <a:lnSpc>
                <a:spcPts val="4720"/>
              </a:lnSpc>
            </a:pPr>
            <a:endParaRPr lang="en-US" sz="4800" b="1" kern="100" spc="-40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pPr>
              <a:lnSpc>
                <a:spcPts val="4720"/>
              </a:lnSpc>
            </a:pPr>
            <a:r>
              <a:rPr lang="en-US" sz="4800" b="1" kern="100" spc="-40" dirty="0" smtClean="0">
                <a:solidFill>
                  <a:schemeClr val="bg1"/>
                </a:solidFill>
                <a:latin typeface="Helvetica"/>
                <a:cs typeface="Helvetica"/>
              </a:rPr>
              <a:t>Questions?</a:t>
            </a:r>
          </a:p>
          <a:p>
            <a:pPr>
              <a:lnSpc>
                <a:spcPts val="4720"/>
              </a:lnSpc>
            </a:pPr>
            <a:endParaRPr lang="en-US" sz="4800" b="1" kern="100" spc="-40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pPr>
              <a:lnSpc>
                <a:spcPts val="4720"/>
              </a:lnSpc>
            </a:pPr>
            <a:r>
              <a:rPr lang="en-US" sz="3200" b="1" kern="100" spc="-40" dirty="0" smtClean="0">
                <a:solidFill>
                  <a:schemeClr val="bg1"/>
                </a:solidFill>
                <a:latin typeface="Helvetica"/>
                <a:cs typeface="Helvetica"/>
              </a:rPr>
              <a:t>lhanscom@mit.edu</a:t>
            </a:r>
            <a:endParaRPr lang="en-US" sz="3200" b="1" kern="100" spc="-4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MIT Libraries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33" y="6198869"/>
            <a:ext cx="776728" cy="309767"/>
          </a:xfrm>
          <a:prstGeom prst="rect">
            <a:avLst/>
          </a:prstGeom>
        </p:spPr>
      </p:pic>
      <p:pic>
        <p:nvPicPr>
          <p:cNvPr id="6" name="Picture 5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8133" y="5457131"/>
            <a:ext cx="9144000" cy="139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38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 template_Black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 template_Blackbackground_alttext" id="{DCAC74D4-5394-2D4E-A993-7521FF9FA3DD}" vid="{00000A3F-898B-824A-AEA3-B909430B5A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template_Blackbackground_alttext</Template>
  <TotalTime>303</TotalTime>
  <Words>318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</vt:lpstr>
      <vt:lpstr>Helvetica Neue</vt:lpstr>
      <vt:lpstr>PPT template_Black 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Hanscom</dc:creator>
  <cp:lastModifiedBy>Laura Hanscom</cp:lastModifiedBy>
  <cp:revision>6</cp:revision>
  <dcterms:created xsi:type="dcterms:W3CDTF">2020-06-23T16:59:58Z</dcterms:created>
  <dcterms:modified xsi:type="dcterms:W3CDTF">2020-06-24T16:58:50Z</dcterms:modified>
</cp:coreProperties>
</file>